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8" r:id="rId2"/>
  </p:sldIdLst>
  <p:sldSz cx="21945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4083"/>
    <a:srgbClr val="7A131F"/>
    <a:srgbClr val="185C05"/>
    <a:srgbClr val="DEA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12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75419" y="14811672"/>
            <a:ext cx="19776259" cy="158630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4861" y="4754880"/>
            <a:ext cx="19175405" cy="7223251"/>
          </a:xfrm>
          <a:effectLst/>
        </p:spPr>
        <p:txBody>
          <a:bodyPr anchor="b">
            <a:normAutofit/>
          </a:bodyPr>
          <a:lstStyle>
            <a:lvl1pPr>
              <a:defRPr sz="864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4861" y="11978134"/>
            <a:ext cx="19175405" cy="2833541"/>
          </a:xfrm>
        </p:spPr>
        <p:txBody>
          <a:bodyPr anchor="t">
            <a:normAutofit/>
          </a:bodyPr>
          <a:lstStyle>
            <a:lvl1pPr marL="0" indent="0" algn="l">
              <a:buNone/>
              <a:defRPr sz="3840" cap="all">
                <a:solidFill>
                  <a:schemeClr val="accent2"/>
                </a:solidFill>
              </a:defRPr>
            </a:lvl1pPr>
            <a:lvl2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2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075422" y="2878682"/>
            <a:ext cx="19772897" cy="60423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5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5910561" y="2878680"/>
            <a:ext cx="4937758" cy="279213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1" y="3243483"/>
            <a:ext cx="3607495" cy="24878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4862" y="3243483"/>
            <a:ext cx="14213302" cy="2487875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188612" y="28589455"/>
            <a:ext cx="2274413" cy="17526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94862" y="28568690"/>
            <a:ext cx="14213302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77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2094" y="5582574"/>
            <a:ext cx="5028407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tx1"/>
                </a:solidFill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1171" y="4149830"/>
            <a:ext cx="5024438" cy="1892818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51299" y="14414111"/>
            <a:ext cx="50292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tx1"/>
                </a:solidFill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461170" y="13298169"/>
            <a:ext cx="5025231" cy="1323431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5793582" y="5574636"/>
            <a:ext cx="1036002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tx1"/>
                </a:solidFill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5793582" y="4719216"/>
            <a:ext cx="1036002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5793582" y="21266887"/>
            <a:ext cx="103600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tx1"/>
                </a:solidFill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5793581" y="20445095"/>
            <a:ext cx="1036002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6452768" y="4434523"/>
            <a:ext cx="5023509" cy="1323431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6452768" y="5582574"/>
            <a:ext cx="502350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tx1"/>
                </a:solidFill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6452768" y="13358394"/>
            <a:ext cx="5023509" cy="1323431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6452768" y="14381751"/>
            <a:ext cx="50260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tx1"/>
                </a:solidFill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6452768" y="24470839"/>
            <a:ext cx="5023509" cy="1892818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(click to add)  ACKNOWLEDGEMENTS or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6452768" y="25807123"/>
            <a:ext cx="5026025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tx1"/>
                </a:solidFill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3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2966297" y="3721584"/>
            <a:ext cx="15999484" cy="8114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44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3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2966297" y="2783331"/>
            <a:ext cx="15999484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6000" b="1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3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2966297" y="580114"/>
            <a:ext cx="15999484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 b="1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4956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075422" y="2878682"/>
            <a:ext cx="19772897" cy="60423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4861" y="10694417"/>
            <a:ext cx="19175405" cy="17427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6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1086352" y="24681473"/>
            <a:ext cx="19772897" cy="60423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4865" y="14575551"/>
            <a:ext cx="19175402" cy="7223251"/>
          </a:xfrm>
        </p:spPr>
        <p:txBody>
          <a:bodyPr anchor="b">
            <a:normAutofit/>
          </a:bodyPr>
          <a:lstStyle>
            <a:lvl1pPr algn="l">
              <a:defRPr sz="864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4865" y="21798802"/>
            <a:ext cx="19175402" cy="2882669"/>
          </a:xfrm>
        </p:spPr>
        <p:txBody>
          <a:bodyPr anchor="t">
            <a:normAutofit/>
          </a:bodyPr>
          <a:lstStyle>
            <a:lvl1pPr marL="0" indent="0" algn="l">
              <a:buNone/>
              <a:defRPr sz="4320" cap="all">
                <a:solidFill>
                  <a:schemeClr val="accent2"/>
                </a:solidFill>
              </a:defRPr>
            </a:lvl1pPr>
            <a:lvl2pPr marL="109728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3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1075422" y="2878682"/>
            <a:ext cx="19772897" cy="60423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4862" y="10694412"/>
            <a:ext cx="9358865" cy="1743862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1877" y="10694417"/>
            <a:ext cx="9378389" cy="1743862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2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1075422" y="2878682"/>
            <a:ext cx="19772897" cy="60423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9326" y="10694414"/>
            <a:ext cx="8624400" cy="2766058"/>
          </a:xfrm>
        </p:spPr>
        <p:txBody>
          <a:bodyPr anchor="b">
            <a:noAutofit/>
          </a:bodyPr>
          <a:lstStyle>
            <a:lvl1pPr marL="0" indent="0">
              <a:buNone/>
              <a:defRPr sz="5280" b="0">
                <a:solidFill>
                  <a:schemeClr val="accent2"/>
                </a:solidFill>
              </a:defRPr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4862" y="14045047"/>
            <a:ext cx="9358865" cy="1408799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926340" y="10694414"/>
            <a:ext cx="8643924" cy="2766058"/>
          </a:xfrm>
        </p:spPr>
        <p:txBody>
          <a:bodyPr anchor="b">
            <a:noAutofit/>
          </a:bodyPr>
          <a:lstStyle>
            <a:lvl1pPr marL="0" indent="0">
              <a:buNone/>
              <a:defRPr sz="5280" b="0">
                <a:solidFill>
                  <a:schemeClr val="accent2"/>
                </a:solidFill>
              </a:defRPr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91877" y="14045047"/>
            <a:ext cx="9378389" cy="1408799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3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1075422" y="2878682"/>
            <a:ext cx="19772897" cy="60423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8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7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1086352" y="24681470"/>
            <a:ext cx="19772897" cy="61185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5246" y="25259021"/>
            <a:ext cx="8487900" cy="3309667"/>
          </a:xfrm>
        </p:spPr>
        <p:txBody>
          <a:bodyPr anchor="ctr"/>
          <a:lstStyle>
            <a:lvl1pPr algn="l">
              <a:defRPr sz="48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58" y="2885760"/>
            <a:ext cx="19776960" cy="20183040"/>
          </a:xfrm>
        </p:spPr>
        <p:txBody>
          <a:bodyPr anchor="ctr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  <a:lvl2pPr>
              <a:defRPr sz="4320">
                <a:solidFill>
                  <a:schemeClr val="tx2"/>
                </a:solidFill>
              </a:defRPr>
            </a:lvl2pPr>
            <a:lvl3pPr>
              <a:defRPr sz="3840">
                <a:solidFill>
                  <a:schemeClr val="tx2"/>
                </a:solidFill>
              </a:defRPr>
            </a:lvl3pPr>
            <a:lvl4pPr>
              <a:defRPr sz="3360">
                <a:solidFill>
                  <a:schemeClr val="tx2"/>
                </a:solidFill>
              </a:defRPr>
            </a:lvl4pPr>
            <a:lvl5pPr>
              <a:defRPr sz="3360">
                <a:solidFill>
                  <a:schemeClr val="tx2"/>
                </a:solidFill>
              </a:defRPr>
            </a:lvl5pPr>
            <a:lvl6pPr>
              <a:defRPr sz="3360">
                <a:solidFill>
                  <a:schemeClr val="tx2"/>
                </a:solidFill>
              </a:defRPr>
            </a:lvl6pPr>
            <a:lvl7pPr>
              <a:defRPr sz="3360">
                <a:solidFill>
                  <a:schemeClr val="tx2"/>
                </a:solidFill>
              </a:defRPr>
            </a:lvl7pPr>
            <a:lvl8pPr>
              <a:defRPr sz="3360">
                <a:solidFill>
                  <a:schemeClr val="tx2"/>
                </a:solidFill>
              </a:defRPr>
            </a:lvl8pPr>
            <a:lvl9pPr>
              <a:defRPr sz="336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33482" y="25259018"/>
            <a:ext cx="10236785" cy="3309672"/>
          </a:xfrm>
        </p:spPr>
        <p:txBody>
          <a:bodyPr anchor="ctr">
            <a:normAutofit/>
          </a:bodyPr>
          <a:lstStyle>
            <a:lvl1pPr marL="0" indent="0" algn="r">
              <a:buNone/>
              <a:defRPr sz="2640">
                <a:solidFill>
                  <a:schemeClr val="bg1"/>
                </a:solidFill>
              </a:defRPr>
            </a:lvl1pPr>
            <a:lvl2pPr marL="1097280" indent="0">
              <a:buNone/>
              <a:defRPr sz="2640"/>
            </a:lvl2pPr>
            <a:lvl3pPr marL="2194560" indent="0">
              <a:buNone/>
              <a:defRPr sz="2400"/>
            </a:lvl3pPr>
            <a:lvl4pPr marL="3291840" indent="0">
              <a:buNone/>
              <a:defRPr sz="2160"/>
            </a:lvl4pPr>
            <a:lvl5pPr marL="4389120" indent="0">
              <a:buNone/>
              <a:defRPr sz="2160"/>
            </a:lvl5pPr>
            <a:lvl6pPr marL="5486400" indent="0">
              <a:buNone/>
              <a:defRPr sz="2160"/>
            </a:lvl6pPr>
            <a:lvl7pPr marL="6583680" indent="0">
              <a:buNone/>
              <a:defRPr sz="2160"/>
            </a:lvl7pPr>
            <a:lvl8pPr marL="7680960" indent="0">
              <a:buNone/>
              <a:defRPr sz="2160"/>
            </a:lvl8pPr>
            <a:lvl9pPr marL="8778240" indent="0">
              <a:buNone/>
              <a:defRPr sz="21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9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4861" y="22528267"/>
            <a:ext cx="19175405" cy="2720342"/>
          </a:xfrm>
        </p:spPr>
        <p:txBody>
          <a:bodyPr anchor="b">
            <a:normAutofit/>
          </a:bodyPr>
          <a:lstStyle>
            <a:lvl1pPr algn="l">
              <a:defRPr sz="576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5423" y="2878680"/>
            <a:ext cx="19772894" cy="17074810"/>
          </a:xfrm>
        </p:spPr>
        <p:txBody>
          <a:bodyPr anchor="t">
            <a:normAutofit/>
          </a:bodyPr>
          <a:lstStyle>
            <a:lvl1pPr marL="0" indent="0" algn="ctr">
              <a:buNone/>
              <a:defRPr sz="3840"/>
            </a:lvl1pPr>
            <a:lvl2pPr marL="1097280" indent="0">
              <a:buNone/>
              <a:defRPr sz="3840"/>
            </a:lvl2pPr>
            <a:lvl3pPr marL="2194560" indent="0">
              <a:buNone/>
              <a:defRPr sz="3840"/>
            </a:lvl3pPr>
            <a:lvl4pPr marL="3291840" indent="0">
              <a:buNone/>
              <a:defRPr sz="3840"/>
            </a:lvl4pPr>
            <a:lvl5pPr marL="4389120" indent="0">
              <a:buNone/>
              <a:defRPr sz="3840"/>
            </a:lvl5pPr>
            <a:lvl6pPr marL="5486400" indent="0">
              <a:buNone/>
              <a:defRPr sz="3840"/>
            </a:lvl6pPr>
            <a:lvl7pPr marL="6583680" indent="0">
              <a:buNone/>
              <a:defRPr sz="3840"/>
            </a:lvl7pPr>
            <a:lvl8pPr marL="7680960" indent="0">
              <a:buNone/>
              <a:defRPr sz="3840"/>
            </a:lvl8pPr>
            <a:lvl9pPr marL="8778240" indent="0">
              <a:buNone/>
              <a:defRPr sz="38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4861" y="25248607"/>
            <a:ext cx="19175405" cy="2873621"/>
          </a:xfrm>
        </p:spPr>
        <p:txBody>
          <a:bodyPr>
            <a:normAutofit/>
          </a:bodyPr>
          <a:lstStyle>
            <a:lvl1pPr marL="0" indent="0">
              <a:buNone/>
              <a:defRPr sz="2880"/>
            </a:lvl1pPr>
            <a:lvl2pPr marL="1097280" indent="0">
              <a:buNone/>
              <a:defRPr sz="2880"/>
            </a:lvl2pPr>
            <a:lvl3pPr marL="2194560" indent="0">
              <a:buNone/>
              <a:defRPr sz="2400"/>
            </a:lvl3pPr>
            <a:lvl4pPr marL="3291840" indent="0">
              <a:buNone/>
              <a:defRPr sz="2160"/>
            </a:lvl4pPr>
            <a:lvl5pPr marL="4389120" indent="0">
              <a:buNone/>
              <a:defRPr sz="2160"/>
            </a:lvl5pPr>
            <a:lvl6pPr marL="5486400" indent="0">
              <a:buNone/>
              <a:defRPr sz="2160"/>
            </a:lvl6pPr>
            <a:lvl7pPr marL="6583680" indent="0">
              <a:buNone/>
              <a:defRPr sz="2160"/>
            </a:lvl7pPr>
            <a:lvl8pPr marL="7680960" indent="0">
              <a:buNone/>
              <a:defRPr sz="2160"/>
            </a:lvl8pPr>
            <a:lvl9pPr marL="8778240" indent="0">
              <a:buNone/>
              <a:defRPr sz="21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9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4861" y="3299878"/>
            <a:ext cx="19175405" cy="5199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4861" y="10694415"/>
            <a:ext cx="19175405" cy="17427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42385" y="28589455"/>
            <a:ext cx="5120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accent2"/>
                </a:solidFill>
              </a:defRPr>
            </a:lvl1pPr>
          </a:lstStyle>
          <a:p>
            <a:fld id="{57BF7703-96D7-4C02-94AE-4EE9CD101D3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4862" y="28568690"/>
            <a:ext cx="1168940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721143" y="28589455"/>
            <a:ext cx="1849123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accent2"/>
                </a:solidFill>
              </a:defRPr>
            </a:lvl1pPr>
          </a:lstStyle>
          <a:p>
            <a:fld id="{3AFC650B-750F-404F-B5C5-8AD1710A19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75419" y="2118360"/>
            <a:ext cx="6527782" cy="518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4342402" y="2118360"/>
            <a:ext cx="6505920" cy="5184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719842" y="2118360"/>
            <a:ext cx="6505920" cy="518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284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xStyles>
    <p:titleStyle>
      <a:lvl1pPr algn="l" defTabSz="1097280" rtl="0" eaLnBrk="1" latinLnBrk="0" hangingPunct="1">
        <a:spcBef>
          <a:spcPct val="0"/>
        </a:spcBef>
        <a:buNone/>
        <a:defRPr sz="672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34400" indent="-734400" algn="l" defTabSz="1097280" rtl="0" eaLnBrk="1" latinLnBrk="0" hangingPunct="1">
        <a:spcBef>
          <a:spcPct val="20000"/>
        </a:spcBef>
        <a:spcAft>
          <a:spcPts val="144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4320" kern="1200">
          <a:solidFill>
            <a:schemeClr val="tx2"/>
          </a:solidFill>
          <a:latin typeface="+mn-lt"/>
          <a:ea typeface="+mn-ea"/>
          <a:cs typeface="+mn-cs"/>
        </a:defRPr>
      </a:lvl1pPr>
      <a:lvl2pPr marL="1512000" indent="-734400" algn="l" defTabSz="1097280" rtl="0" eaLnBrk="1" latinLnBrk="0" hangingPunct="1">
        <a:spcBef>
          <a:spcPct val="20000"/>
        </a:spcBef>
        <a:spcAft>
          <a:spcPts val="144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840" kern="1200">
          <a:solidFill>
            <a:schemeClr val="tx2"/>
          </a:solidFill>
          <a:latin typeface="+mn-lt"/>
          <a:ea typeface="+mn-ea"/>
          <a:cs typeface="+mn-cs"/>
        </a:defRPr>
      </a:lvl2pPr>
      <a:lvl3pPr marL="2160000" indent="-648000" algn="l" defTabSz="1097280" rtl="0" eaLnBrk="1" latinLnBrk="0" hangingPunct="1">
        <a:spcBef>
          <a:spcPct val="20000"/>
        </a:spcBef>
        <a:spcAft>
          <a:spcPts val="144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360" kern="1200">
          <a:solidFill>
            <a:schemeClr val="tx2"/>
          </a:solidFill>
          <a:latin typeface="+mn-lt"/>
          <a:ea typeface="+mn-ea"/>
          <a:cs typeface="+mn-cs"/>
        </a:defRPr>
      </a:lvl3pPr>
      <a:lvl4pPr marL="2980800" indent="-561600" algn="l" defTabSz="1097280" rtl="0" eaLnBrk="1" latinLnBrk="0" hangingPunct="1">
        <a:spcBef>
          <a:spcPct val="20000"/>
        </a:spcBef>
        <a:spcAft>
          <a:spcPts val="144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880" kern="1200">
          <a:solidFill>
            <a:schemeClr val="tx2"/>
          </a:solidFill>
          <a:latin typeface="+mn-lt"/>
          <a:ea typeface="+mn-ea"/>
          <a:cs typeface="+mn-cs"/>
        </a:defRPr>
      </a:lvl4pPr>
      <a:lvl5pPr marL="3844800" indent="-561600" algn="l" defTabSz="1097280" rtl="0" eaLnBrk="1" latinLnBrk="0" hangingPunct="1">
        <a:spcBef>
          <a:spcPct val="20000"/>
        </a:spcBef>
        <a:spcAft>
          <a:spcPts val="144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880" kern="1200">
          <a:solidFill>
            <a:schemeClr val="tx2"/>
          </a:solidFill>
          <a:latin typeface="+mn-lt"/>
          <a:ea typeface="+mn-ea"/>
          <a:cs typeface="+mn-cs"/>
        </a:defRPr>
      </a:lvl5pPr>
      <a:lvl6pPr marL="4560000" indent="-548640" algn="l" defTabSz="1097280" rtl="0" eaLnBrk="1" latinLnBrk="0" hangingPunct="1">
        <a:spcBef>
          <a:spcPct val="20000"/>
        </a:spcBef>
        <a:spcAft>
          <a:spcPts val="144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880" kern="1200">
          <a:solidFill>
            <a:schemeClr val="tx2"/>
          </a:solidFill>
          <a:latin typeface="+mn-lt"/>
          <a:ea typeface="+mn-ea"/>
          <a:cs typeface="+mn-cs"/>
        </a:defRPr>
      </a:lvl6pPr>
      <a:lvl7pPr marL="5280000" indent="-548640" algn="l" defTabSz="1097280" rtl="0" eaLnBrk="1" latinLnBrk="0" hangingPunct="1">
        <a:spcBef>
          <a:spcPct val="20000"/>
        </a:spcBef>
        <a:spcAft>
          <a:spcPts val="144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880" kern="1200">
          <a:solidFill>
            <a:schemeClr val="tx2"/>
          </a:solidFill>
          <a:latin typeface="+mn-lt"/>
          <a:ea typeface="+mn-ea"/>
          <a:cs typeface="+mn-cs"/>
        </a:defRPr>
      </a:lvl7pPr>
      <a:lvl8pPr marL="6000000" indent="-548640" algn="l" defTabSz="1097280" rtl="0" eaLnBrk="1" latinLnBrk="0" hangingPunct="1">
        <a:spcBef>
          <a:spcPct val="20000"/>
        </a:spcBef>
        <a:spcAft>
          <a:spcPts val="144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880" kern="1200">
          <a:solidFill>
            <a:schemeClr val="tx2"/>
          </a:solidFill>
          <a:latin typeface="+mn-lt"/>
          <a:ea typeface="+mn-ea"/>
          <a:cs typeface="+mn-cs"/>
        </a:defRPr>
      </a:lvl8pPr>
      <a:lvl9pPr marL="6720000" indent="-548640" algn="l" defTabSz="1097280" rtl="0" eaLnBrk="1" latinLnBrk="0" hangingPunct="1">
        <a:spcBef>
          <a:spcPct val="20000"/>
        </a:spcBef>
        <a:spcAft>
          <a:spcPts val="144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88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109728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109728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109728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109728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109728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109728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109728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109728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8438" y="7923760"/>
            <a:ext cx="5466028" cy="1661971"/>
          </a:xfrm>
        </p:spPr>
        <p:txBody>
          <a:bodyPr wrap="square" lIns="228589" tIns="228589" rIns="228589" bIns="228589" anchor="t">
            <a:sp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Trebuchet MS"/>
              </a:rPr>
              <a:t>Insert course design and objectives to be assessed here</a:t>
            </a:r>
          </a:p>
          <a:p>
            <a:endParaRPr lang="en-US" dirty="0">
              <a:latin typeface="Trebuchet M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7109" y="6639004"/>
            <a:ext cx="5488686" cy="1330483"/>
          </a:xfrm>
          <a:solidFill>
            <a:srgbClr val="7A131F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Course Overview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360670" y="16332711"/>
            <a:ext cx="5459731" cy="6796710"/>
          </a:xfrm>
        </p:spPr>
        <p:txBody>
          <a:bodyPr wrap="square" lIns="228589" tIns="228589" rIns="228589" bIns="228589" anchor="t">
            <a:spAutoFit/>
          </a:bodyPr>
          <a:lstStyle/>
          <a:p>
            <a:r>
              <a:rPr lang="en-US" sz="2400" dirty="0"/>
              <a:t>Provide specific details of the assessment here. The intended students should be able to read and know exactly what is being required of them</a:t>
            </a:r>
            <a:endParaRPr lang="en-US" b="1" dirty="0"/>
          </a:p>
          <a:p>
            <a:endParaRPr lang="en-BZ" dirty="0"/>
          </a:p>
          <a:p>
            <a:endParaRPr lang="en-US" dirty="0">
              <a:latin typeface="Trebuchet MS"/>
            </a:endParaRPr>
          </a:p>
          <a:p>
            <a:endParaRPr lang="en-US" dirty="0">
              <a:latin typeface="Trebuchet MS"/>
            </a:endParaRPr>
          </a:p>
          <a:p>
            <a:endParaRPr lang="en-US" dirty="0">
              <a:latin typeface="Trebuchet MS"/>
            </a:endParaRPr>
          </a:p>
          <a:p>
            <a:endParaRPr lang="en-US" dirty="0">
              <a:latin typeface="Trebuchet MS"/>
            </a:endParaRPr>
          </a:p>
          <a:p>
            <a:endParaRPr lang="en-US" dirty="0">
              <a:latin typeface="Trebuchet MS"/>
            </a:endParaRPr>
          </a:p>
          <a:p>
            <a:r>
              <a:rPr lang="en-US" dirty="0">
                <a:latin typeface="Trebuchet MS"/>
              </a:rPr>
              <a:t> 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407251" y="15004719"/>
            <a:ext cx="5468544" cy="1323431"/>
          </a:xfrm>
          <a:solidFill>
            <a:srgbClr val="7A131F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Summary of Assessment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6163626" y="7965681"/>
            <a:ext cx="9429299" cy="1200306"/>
          </a:xfrm>
        </p:spPr>
        <p:txBody>
          <a:bodyPr wrap="square" lIns="228589" tIns="228589" rIns="228589" bIns="228589" anchor="t">
            <a:spAutoFit/>
          </a:bodyPr>
          <a:lstStyle/>
          <a:p>
            <a:r>
              <a:rPr lang="en-US" sz="2400" dirty="0"/>
              <a:t>List the steps that you will take to ensure that students can successfully complete the assignment.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6033436" y="6642250"/>
            <a:ext cx="9559489" cy="1323431"/>
          </a:xfrm>
          <a:solidFill>
            <a:srgbClr val="7A131F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Steps taken in Designing the Online Assessment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6022107" y="18793268"/>
            <a:ext cx="9559489" cy="2513486"/>
          </a:xfrm>
        </p:spPr>
        <p:txBody>
          <a:bodyPr/>
          <a:lstStyle/>
          <a:p>
            <a:pPr algn="l"/>
            <a:r>
              <a:rPr lang="en-US" sz="2400" b="0" u="none" dirty="0">
                <a:latin typeface="Trebuchet MS" panose="020B0603020202020204" pitchFamily="34" charset="0"/>
              </a:rPr>
              <a:t>State the percentage / weighting of the assessment and its’ contribution to the overall course grade.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6033435" y="16816113"/>
            <a:ext cx="9559489" cy="1200305"/>
          </a:xfrm>
          <a:solidFill>
            <a:srgbClr val="7A131F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Rubric</a:t>
            </a:r>
            <a:r>
              <a:rPr lang="en-US" dirty="0"/>
              <a:t>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15782040" y="6642250"/>
            <a:ext cx="5765122" cy="1323431"/>
          </a:xfrm>
          <a:solidFill>
            <a:srgbClr val="7A131F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Technology Resources Required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>
          <a:xfrm>
            <a:off x="15793368" y="7989347"/>
            <a:ext cx="5765122" cy="1569638"/>
          </a:xfrm>
        </p:spPr>
        <p:txBody>
          <a:bodyPr/>
          <a:lstStyle/>
          <a:p>
            <a:r>
              <a:rPr lang="en-US" sz="2400" dirty="0"/>
              <a:t>List the technology resources and skills that the students will need to successfully complete this task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7"/>
          </p:nvPr>
        </p:nvSpPr>
        <p:spPr>
          <a:xfrm>
            <a:off x="15793368" y="11071903"/>
            <a:ext cx="5773936" cy="1323431"/>
          </a:xfrm>
          <a:solidFill>
            <a:srgbClr val="7A131F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Sample of Expected Outcome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/>
          </p:nvPr>
        </p:nvSpPr>
        <p:spPr>
          <a:xfrm>
            <a:off x="15770709" y="12415438"/>
            <a:ext cx="5767638" cy="2852041"/>
          </a:xfrm>
        </p:spPr>
        <p:txBody>
          <a:bodyPr wrap="square" lIns="228589" tIns="228589" rIns="228589" bIns="228589" anchor="t">
            <a:spAutoFit/>
          </a:bodyPr>
          <a:lstStyle/>
          <a:p>
            <a:r>
              <a:rPr lang="en-US" sz="2400" dirty="0"/>
              <a:t>Provide a link to view a sample of what the completed assessment would look like. </a:t>
            </a:r>
          </a:p>
          <a:p>
            <a:endParaRPr lang="en-US" dirty="0">
              <a:latin typeface="Trebuchet MS"/>
            </a:endParaRPr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9"/>
          </p:nvPr>
        </p:nvSpPr>
        <p:spPr>
          <a:xfrm>
            <a:off x="15761894" y="25649897"/>
            <a:ext cx="5773935" cy="1200306"/>
          </a:xfrm>
          <a:solidFill>
            <a:srgbClr val="7A131F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0"/>
          </p:nvPr>
        </p:nvSpPr>
        <p:spPr>
          <a:xfrm>
            <a:off x="15761894" y="26950187"/>
            <a:ext cx="5773936" cy="846363"/>
          </a:xfrm>
        </p:spPr>
        <p:txBody>
          <a:bodyPr/>
          <a:lstStyle/>
          <a:p>
            <a:r>
              <a:rPr lang="en-US" dirty="0"/>
              <a:t>Add reference in APA format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0"/>
          </p:nvPr>
        </p:nvSpPr>
        <p:spPr>
          <a:xfrm>
            <a:off x="2971799" y="5338600"/>
            <a:ext cx="15999484" cy="811493"/>
          </a:xfrm>
        </p:spPr>
        <p:txBody>
          <a:bodyPr/>
          <a:lstStyle/>
          <a:p>
            <a:r>
              <a:rPr lang="en-US" dirty="0"/>
              <a:t>Developer: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1"/>
          </p:nvPr>
        </p:nvSpPr>
        <p:spPr>
          <a:xfrm>
            <a:off x="3044736" y="4078253"/>
            <a:ext cx="15999484" cy="1280160"/>
          </a:xfrm>
        </p:spPr>
        <p:txBody>
          <a:bodyPr>
            <a:normAutofit/>
          </a:bodyPr>
          <a:lstStyle/>
          <a:p>
            <a:r>
              <a:rPr lang="en-US" sz="6600" dirty="0"/>
              <a:t>Course Name and Code 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3"/>
          </p:nvPr>
        </p:nvSpPr>
        <p:spPr>
          <a:xfrm>
            <a:off x="3509974" y="2826457"/>
            <a:ext cx="15999484" cy="163797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Assessment Type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D6EC06-5C56-4880-A44B-4E40B27E3BE8}"/>
              </a:ext>
            </a:extLst>
          </p:cNvPr>
          <p:cNvSpPr/>
          <p:nvPr/>
        </p:nvSpPr>
        <p:spPr>
          <a:xfrm>
            <a:off x="7555" y="31662669"/>
            <a:ext cx="21945600" cy="1299411"/>
          </a:xfrm>
          <a:prstGeom prst="rect">
            <a:avLst/>
          </a:prstGeom>
          <a:solidFill>
            <a:srgbClr val="7A131F"/>
          </a:solidFill>
          <a:ln>
            <a:solidFill>
              <a:srgbClr val="185C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6CA8AEB-F2BB-40B7-A488-2D01C05CDB31}"/>
              </a:ext>
            </a:extLst>
          </p:cNvPr>
          <p:cNvSpPr/>
          <p:nvPr/>
        </p:nvSpPr>
        <p:spPr>
          <a:xfrm>
            <a:off x="-7555" y="31868005"/>
            <a:ext cx="21945600" cy="47744"/>
          </a:xfrm>
          <a:prstGeom prst="rect">
            <a:avLst/>
          </a:prstGeom>
          <a:solidFill>
            <a:srgbClr val="DEA708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1EB159-43DE-4AF8-899C-CC26239C64D8}"/>
              </a:ext>
            </a:extLst>
          </p:cNvPr>
          <p:cNvSpPr/>
          <p:nvPr/>
        </p:nvSpPr>
        <p:spPr>
          <a:xfrm>
            <a:off x="387110" y="6642251"/>
            <a:ext cx="5477356" cy="24940634"/>
          </a:xfrm>
          <a:prstGeom prst="rect">
            <a:avLst/>
          </a:prstGeom>
          <a:noFill/>
          <a:ln>
            <a:solidFill>
              <a:srgbClr val="334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632AB0-E67A-402E-835B-A300304AF2D1}"/>
              </a:ext>
            </a:extLst>
          </p:cNvPr>
          <p:cNvSpPr/>
          <p:nvPr/>
        </p:nvSpPr>
        <p:spPr>
          <a:xfrm>
            <a:off x="6033436" y="6610209"/>
            <a:ext cx="9559489" cy="24972675"/>
          </a:xfrm>
          <a:prstGeom prst="rect">
            <a:avLst/>
          </a:prstGeom>
          <a:noFill/>
          <a:ln>
            <a:solidFill>
              <a:srgbClr val="334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243DB1B-829D-4607-A112-A0457271087C}"/>
              </a:ext>
            </a:extLst>
          </p:cNvPr>
          <p:cNvSpPr/>
          <p:nvPr/>
        </p:nvSpPr>
        <p:spPr>
          <a:xfrm>
            <a:off x="15761895" y="6618760"/>
            <a:ext cx="5785266" cy="24964124"/>
          </a:xfrm>
          <a:prstGeom prst="rect">
            <a:avLst/>
          </a:prstGeom>
          <a:noFill/>
          <a:ln>
            <a:solidFill>
              <a:srgbClr val="334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BB60B50-1223-4628-90BC-64D7F93BC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672722" y="465745"/>
            <a:ext cx="1625898" cy="135919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F809E41-4204-4A4E-AA5D-3EA848C8EC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441" y="200102"/>
            <a:ext cx="9973055" cy="1820082"/>
          </a:xfrm>
          <a:prstGeom prst="rect">
            <a:avLst/>
          </a:prstGeom>
        </p:spPr>
      </p:pic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779F9270-C90B-43F2-AEFC-CF8C9E13DDC7}"/>
              </a:ext>
            </a:extLst>
          </p:cNvPr>
          <p:cNvSpPr txBox="1">
            <a:spLocks/>
          </p:cNvSpPr>
          <p:nvPr/>
        </p:nvSpPr>
        <p:spPr>
          <a:xfrm>
            <a:off x="15793368" y="16829130"/>
            <a:ext cx="5844992" cy="1210580"/>
          </a:xfrm>
          <a:prstGeom prst="rect">
            <a:avLst/>
          </a:prstGeom>
          <a:solidFill>
            <a:srgbClr val="7A131F"/>
          </a:solidFill>
        </p:spPr>
        <p:txBody>
          <a:bodyPr vert="horz" wrap="square" lIns="91436" tIns="91436" rIns="91436" bIns="91436" rtlCol="0" anchor="ctr" anchorCtr="0">
            <a:spAutoFit/>
          </a:bodyPr>
          <a:lstStyle>
            <a:lvl1pPr marL="0" indent="0" algn="ctr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3700" b="1" u="sng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2000" indent="-73440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384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2160000" indent="-64800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336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2980800" indent="-56160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88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4800" indent="-56160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88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4560000" indent="-54864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88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5280000" indent="-54864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88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6000000" indent="-54864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88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6720000" indent="-54864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88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Academic Integrity</a:t>
            </a:r>
          </a:p>
          <a:p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31" name="Text Placeholder 14">
            <a:extLst>
              <a:ext uri="{FF2B5EF4-FFF2-40B4-BE49-F238E27FC236}">
                <a16:creationId xmlns:a16="http://schemas.microsoft.com/office/drawing/2014/main" id="{651C70AA-B617-438F-A4EE-A12AD882C5C7}"/>
              </a:ext>
            </a:extLst>
          </p:cNvPr>
          <p:cNvSpPr txBox="1">
            <a:spLocks/>
          </p:cNvSpPr>
          <p:nvPr/>
        </p:nvSpPr>
        <p:spPr>
          <a:xfrm>
            <a:off x="16084315" y="18073212"/>
            <a:ext cx="5773936" cy="1200306"/>
          </a:xfrm>
          <a:prstGeom prst="rect">
            <a:avLst/>
          </a:prstGeom>
        </p:spPr>
        <p:txBody>
          <a:bodyPr vert="horz" wrap="square" lIns="228589" tIns="228589" rIns="228589" bIns="228589" rtlCol="0" anchor="ctr">
            <a:spAutoFit/>
          </a:bodyPr>
          <a:lstStyle>
            <a:lvl1pPr marL="0" indent="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5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1485825" indent="-571471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500" kern="1200">
                <a:solidFill>
                  <a:schemeClr val="tx2"/>
                </a:solidFill>
                <a:latin typeface="Trebuchet MS" pitchFamily="34" charset="0"/>
                <a:ea typeface="+mn-ea"/>
                <a:cs typeface="+mn-cs"/>
              </a:defRPr>
            </a:lvl2pPr>
            <a:lvl3pPr marL="2057297" indent="-571471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500" kern="1200">
                <a:solidFill>
                  <a:schemeClr val="tx2"/>
                </a:solidFill>
                <a:latin typeface="Trebuchet MS" pitchFamily="34" charset="0"/>
                <a:ea typeface="+mn-ea"/>
                <a:cs typeface="+mn-cs"/>
              </a:defRPr>
            </a:lvl3pPr>
            <a:lvl4pPr marL="2685916" indent="-628619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500" kern="1200">
                <a:solidFill>
                  <a:schemeClr val="tx2"/>
                </a:solidFill>
                <a:latin typeface="Trebuchet MS" pitchFamily="34" charset="0"/>
                <a:ea typeface="+mn-ea"/>
                <a:cs typeface="+mn-cs"/>
              </a:defRPr>
            </a:lvl4pPr>
            <a:lvl5pPr marL="3143093" indent="-457177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500" kern="1200">
                <a:solidFill>
                  <a:schemeClr val="tx2"/>
                </a:solidFill>
                <a:latin typeface="Trebuchet MS" pitchFamily="34" charset="0"/>
                <a:ea typeface="+mn-ea"/>
                <a:cs typeface="+mn-cs"/>
              </a:defRPr>
            </a:lvl5pPr>
            <a:lvl6pPr marL="4560000" indent="-54864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88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5280000" indent="-54864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88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6000000" indent="-54864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88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6720000" indent="-548640" algn="l" defTabSz="1097280" rtl="0" eaLnBrk="1" latinLnBrk="0" hangingPunct="1">
              <a:spcBef>
                <a:spcPct val="20000"/>
              </a:spcBef>
              <a:spcAft>
                <a:spcPts val="144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88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Outline the procedures that will be used to increase academic integrity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0A60A9CB-453E-4C2A-86DB-1907AA216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599268"/>
              </p:ext>
            </p:extLst>
          </p:nvPr>
        </p:nvGraphicFramePr>
        <p:xfrm>
          <a:off x="6218147" y="20511737"/>
          <a:ext cx="9154817" cy="912532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308355">
                  <a:extLst>
                    <a:ext uri="{9D8B030D-6E8A-4147-A177-3AD203B41FA5}">
                      <a16:colId xmlns:a16="http://schemas.microsoft.com/office/drawing/2014/main" val="1914021766"/>
                    </a:ext>
                  </a:extLst>
                </a:gridCol>
                <a:gridCol w="5846462">
                  <a:extLst>
                    <a:ext uri="{9D8B030D-6E8A-4147-A177-3AD203B41FA5}">
                      <a16:colId xmlns:a16="http://schemas.microsoft.com/office/drawing/2014/main" val="105801993"/>
                    </a:ext>
                  </a:extLst>
                </a:gridCol>
              </a:tblGrid>
              <a:tr h="5925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Indicators</a:t>
                      </a: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Quality Criteria </a:t>
                      </a: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605241575"/>
                  </a:ext>
                </a:extLst>
              </a:tr>
              <a:tr h="9765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542979342"/>
                  </a:ext>
                </a:extLst>
              </a:tr>
              <a:tr h="15715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701973889"/>
                  </a:ext>
                </a:extLst>
              </a:tr>
              <a:tr h="10281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995984210"/>
                  </a:ext>
                </a:extLst>
              </a:tr>
              <a:tr h="13512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038298725"/>
                  </a:ext>
                </a:extLst>
              </a:tr>
              <a:tr h="1175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795892236"/>
                  </a:ext>
                </a:extLst>
              </a:tr>
              <a:tr h="24302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rebuchet MS" panose="020B0603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937212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27442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6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7A131F"/>
      </a:accent1>
      <a:accent2>
        <a:srgbClr val="DEA708"/>
      </a:accent2>
      <a:accent3>
        <a:srgbClr val="1B587C"/>
      </a:accent3>
      <a:accent4>
        <a:srgbClr val="7A131F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152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Gill Sans MT</vt:lpstr>
      <vt:lpstr>Trebuchet MS</vt:lpstr>
      <vt:lpstr>Wingdings 2</vt:lpstr>
      <vt:lpstr>Dividend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Freida Palma</dc:creator>
  <cp:lastModifiedBy>Freida Palma</cp:lastModifiedBy>
  <cp:revision>12</cp:revision>
  <dcterms:created xsi:type="dcterms:W3CDTF">2021-05-14T01:13:27Z</dcterms:created>
  <dcterms:modified xsi:type="dcterms:W3CDTF">2022-02-14T03:45:39Z</dcterms:modified>
</cp:coreProperties>
</file>