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5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9144000" cy="5143500" type="screen16x9"/>
  <p:notesSz cx="6858000" cy="9144000"/>
  <p:embeddedFontLst>
    <p:embeddedFont>
      <p:font typeface="Calibri" panose="020F0502020204030204" pitchFamily="34" charset="0"/>
      <p:regular r:id="rId60"/>
      <p:bold r:id="rId61"/>
      <p:italic r:id="rId62"/>
      <p:boldItalic r:id="rId63"/>
    </p:embeddedFont>
    <p:embeddedFont>
      <p:font typeface="Lato" panose="020F0502020204030203" pitchFamily="34" charset="0"/>
      <p:regular r:id="rId64"/>
      <p:bold r:id="rId65"/>
      <p:italic r:id="rId66"/>
      <p:boldItalic r:id="rId67"/>
    </p:embeddedFont>
    <p:embeddedFont>
      <p:font typeface="Roboto" panose="02000000000000000000" pitchFamily="2" charset="0"/>
      <p:regular r:id="rId68"/>
      <p:bold r:id="rId69"/>
      <p:italic r:id="rId70"/>
      <p:boldItalic r:id="rId71"/>
    </p:embeddedFont>
    <p:embeddedFont>
      <p:font typeface="Sen" pitchFamily="2" charset="0"/>
      <p:regular r:id="rId72"/>
      <p:bold r:id="rId73"/>
    </p:embeddedFont>
    <p:embeddedFont>
      <p:font typeface="Spartan" pitchFamily="2" charset="77"/>
      <p:regular r:id="rId74"/>
      <p:bold r:id="rId75"/>
    </p:embeddedFont>
    <p:embeddedFont>
      <p:font typeface="Spartan ExtraBold" pitchFamily="2" charset="77"/>
      <p:bold r:id="rId76"/>
    </p:embeddedFont>
    <p:embeddedFont>
      <p:font typeface="Spartan SemiBold" pitchFamily="2" charset="77"/>
      <p:regular r:id="rId77"/>
      <p:bold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5.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2.fntdata"/><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3.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7.fntdata"/><Relationship Id="rId7" Type="http://schemas.openxmlformats.org/officeDocument/2006/relationships/slide" Target="slides/slide5.xml"/><Relationship Id="rId71" Type="http://schemas.openxmlformats.org/officeDocument/2006/relationships/font" Target="fonts/font12.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n.org/development/desa/disabilities/wp-content/uploads/sites/15/2019/10/Lesotho_National-Disability-Mainstreaming-Pla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n.org/development/desa/disabilities/wp-content/uploads/sites/15/2019/10/Mauritius_National-Policy-Paper-and-Action-Plan-on-Disability.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n.int/namibia/sites/www.un.int/files/Namibia/Statements/CRPD/namibia_statement_for_crpd_general_debate_2019.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scielo.org.za/pdf/ajod/v7/17.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ation.sc/archive/257995/seychelles-and-the-un-convention-on-the-rights-of-persons-with-disabilitie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afoceanindien.org/persons-with-disability-form-an-approximate-3-of-the-seychelles-population/"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rticle19.org/resources/the-gambia-disability-bill-is-a-key-step-towards-greater-inclusion-in-socie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reaties.un.org/Pages/ViewDetails.aspx?src=TREATY&amp;mtdsg_no=IV-15&amp;chapter=4&amp;clang=_e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safoceanindien.org/wp-content/uploads/2019/08/CRPD_C_SYC_1_7015_E.pdf" TargetMode="External"/><Relationship Id="rId5" Type="http://schemas.openxmlformats.org/officeDocument/2006/relationships/hyperlink" Target="https://botswana.un.org/sites/default/files/2021-04/2020%20UN%20BOTSWANA%20ANNUAL%20%20REPORT.pdf" TargetMode="External"/><Relationship Id="rId4" Type="http://schemas.openxmlformats.org/officeDocument/2006/relationships/hyperlink" Target="https://www.disabled-world.com/disability/discrimination/crpd-milestone.php"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ightsavers.org/blogs/2021/08/the-importance-of-the-african-disability-protoco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au.int/en/member_states/countryprofiles2"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n.org/development/desa/disabilities/about-us/sustainable-development-goals-sdgs-and-disability.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add.org.uk/global-policy" TargetMode="External"/><Relationship Id="rId4" Type="http://schemas.openxmlformats.org/officeDocument/2006/relationships/hyperlink" Target="https://www.un.org/development/desa/disabilities/news/news/the-sustainable-development-goals-sdgs-and-disability.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w.undp.org/content/botswana/en/home/operations/projects/democratic_governance/convention-on-the-rights-of-persons-with-disabilities.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bos.gov.ls/New%20Folder/Copy%20of%20Demography/2011_Lesotho_Demographic_Survey_Report.pdf" TargetMode="External"/><Relationship Id="rId4" Type="http://schemas.openxmlformats.org/officeDocument/2006/relationships/hyperlink" Target="http://www.gov.sz/images/FinanceDocuments/Volume-6.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bw/sites/default/files/2020-03/ETSSP%20Final%20Document_3.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ibe.unesco.org/sites/default/files/Botswana.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nicef.org/eswatini/media/1026/file/Eswatini%20inclusive%20education%20standards-report-2019.pdf.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lanipolis.iiep.unesco.org/sites/default/files/ressources/gambia_final_policy_framework_special_needs_education.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edugambia.gm/data-area/publications/policy-documents/256-education-policy-2016-2030-web-version/download.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ducation.org.ls/public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ucation.govmu.org/Pages/Education%20Sectors/Special-Education-Needs.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ducation.govmu.org/Pages/Education%20Sectors/Special-Education-Needs.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fri-can.org/wp-content/uploads/2019/08/seychelles_inclusive_education_policy.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tatsbots.org.bw/sites/default/files/publications/Secondary%20Education%20Stats%20brief%20%202013.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iite.unesco.org/wp-content/uploads/2021/08/Education-and-disability-The-case-of-Mauritius.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d3rp5jatom3eyn.cloudfront.net/cms/assets/documents/Namibia_2011_Disability_Report.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atsmauritius.govmu.org/Pages/Censuses%20and%20Surveys/Census-2011.aspx"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gbosdata.org/downloads/census-2013-8" TargetMode="External"/><Relationship Id="rId5" Type="http://schemas.openxmlformats.org/officeDocument/2006/relationships/hyperlink" Target="https://www.safoceanindien.org/persons-with-disability-form-an-approximate-3-of-the-seychelles-population/" TargetMode="External"/><Relationship Id="rId4" Type="http://schemas.openxmlformats.org/officeDocument/2006/relationships/hyperlink" Target="http://www.cms.my.na/assets/documents/Namibia_2011_Disability_Report.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megi.bw/news/ub-study-finds-rights-of-disabled-not-adequately-addressed/new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globalaccessibilitynews.com/2016/08/22/university-of-botswana-study-finds-rights-of-persons-with-disabilities-not-adequately-addressed/"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isability.govmu.org/Documents/Publications/employguide.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npc.gov.na/downloads/Laws%20of%20Namibia%20%28By%20year%29/Year%201992/No.%206%20of%201992%20Labour%20Act.pdf"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lac.org.na/laws/annoSTAT/Labour%20Act%2011%20of%202007.pdf"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employment.gov.sc/e-library/polici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statsbots.org.bw/sites/default/files/publications/Secondary%20Education%20Stats%20brief%20%202013.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iite.unesco.org/wp-content/uploads/2021/08/Education-and-disability-The-case-of-Mauritius.pdf"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d3rp5jatom3eyn.cloudfront.net/cms/assets/documents/Namibia_2011_Disability_Report.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worldbank.org/en/topic/disability#1"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hpod.law.harvard.edu/pdf/Disability-poverty-and-development.pdf"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un.org/esa/socdev/documents/disability/Toolkit/Intro-UN-CRPD.pdf"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un.org/development/desa/disabilities/resources/factsheet-on-persons-with-disabilities.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kanivatonga.nz/2015/03/200-disabled-benefit-from-governments-disability-welfare-scheme/"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ssoar.info/ssoar/bitstream/handle/document/73170/ssoar-2021-dhemba-Eswatinis_Social_Policy_Response_to.pdf?sequence=1&amp;isAllowed=y&amp;lnkname=ssoar-2021-dhemba-Eswatinis_Social_Policy_Response_to.pdf"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en.unesco.org/themes/ict-education/kfi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w.undp.org/content/botswana/en/home/operations/projects/democratic_governance/convention-on-the-rights-of-persons-with-disabilities.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botswana.un.org/en/97669-botswana-national-development-plan-ndp-11-volume-1-april-2017-march-2023"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sma.com/mobilefordevelopment/resources/understanding-the-mobile-disability-gap/"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who.int/news-room/fact-sheets/detail/assistive-technology"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leonardcheshire.org/our-impact/stories/disability-stigma-and-assistive-technology"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w.undp.org/content/botswana/en/home/operations/projects/democratic_governance/convention-on-the-rights-of-persons-with-disabilities.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botswana.un.org/en/97669-botswana-national-development-plan-ndp-11-volume-1-april-2017-march-202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ov.sz/images/dpm/social/Disabilty.policy.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southernafricalitigationcentre.org/wp-content/uploads/2018/09/SALC-Eswatini-Human-Rights-Research-Report.pdf" TargetMode="External"/><Relationship Id="rId4" Type="http://schemas.openxmlformats.org/officeDocument/2006/relationships/hyperlink" Target="https://afri-can.org/wp-content/uploads/2019/08/Swaziland-Plan-of-Action-on-Disability.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ov.sz/images/dpm/social/Disabilty.policy.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fri-can.org/wp-content/uploads/2019/08/Swaziland-Plan-of-Action-on-Disability.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org/development/desa/disabilities/wp-content/uploads/sites/15/2019/10/Lesotho_National-Disability-Mainstreaming-Plan.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lnfod.org.ls/uploads/1/2/2/5/12251792/disability_equity_act.pdf" TargetMode="External"/><Relationship Id="rId4" Type="http://schemas.openxmlformats.org/officeDocument/2006/relationships/hyperlink" Target="https://kleingeldmayet.co.ls/disability-law-in-lesoth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5ad60dd87_0_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5ad60dd87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f7926af6ff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f7926af6ff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https://www.un.org/development/desa/disabilities/wp-content/uploads/sites/15/2019/10/Lesotho_National-Disability-Mainstreaming-Plan.pdf</a:t>
            </a: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f7926af6ff_1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f7926af6ff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https://www.un.org/development/desa/disabilities/wp-content/uploads/sites/15/2019/10/Mauritius_National-Policy-Paper-and-Action-Plan-on-Disability.pdf</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7926af6ff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f7926af6ff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https://www.un.int/namibia/sites/www.un.int/files/Namibia/Statements/CRPD/namibia_statement_for_crpd_general_debate_2019.pdf</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Review of 1997 Policy: The purpose of the study was to develop disability policy alternatives </a:t>
            </a:r>
            <a:r>
              <a:rPr lang="en" u="sng">
                <a:solidFill>
                  <a:schemeClr val="hlink"/>
                </a:solidFill>
                <a:hlinkClick r:id="rId4"/>
              </a:rPr>
              <a:t>http://www.scielo.org.za/pdf/ajod/v7/17.pdf</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7926af6ff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f7926af6ff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https://www.nation.sc/archive/257995/seychelles-and-the-un-convention-on-the-rights-of-persons-with-disabilities</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https://www.safoceanindien.org/persons-with-disability-form-an-approximate-3-of-the-seychelles-population/</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7926af6ff_1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f7926af6ff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https://www.article19.org/resources/the-gambia-disability-bill-is-a-key-step-towards-greater-inclusion-in-society/</a:t>
            </a: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b53ed4e1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fb53ed4e1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d5ad60dd87_0_8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d5ad60dd87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https://treaties.un.org/Pages/ViewDetails.aspx?src=TREATY&amp;mtdsg_no=IV-15&amp;chapter=4&amp;clang=_en</a:t>
            </a:r>
            <a:r>
              <a:rPr lang="en"/>
              <a:t> </a:t>
            </a:r>
            <a:endParaRPr/>
          </a:p>
          <a:p>
            <a:pPr marL="0" lvl="0" indent="0" algn="l" rtl="0">
              <a:spcBef>
                <a:spcPts val="0"/>
              </a:spcBef>
              <a:spcAft>
                <a:spcPts val="0"/>
              </a:spcAft>
              <a:buClr>
                <a:schemeClr val="dk1"/>
              </a:buClr>
              <a:buSzPts val="1100"/>
              <a:buFont typeface="Arial"/>
              <a:buNone/>
            </a:pPr>
            <a:r>
              <a:rPr lang="en" u="sng">
                <a:solidFill>
                  <a:srgbClr val="0097A7"/>
                </a:solidFill>
                <a:hlinkClick r:id="rId4">
                  <a:extLst>
                    <a:ext uri="{A12FA001-AC4F-418D-AE19-62706E023703}">
                      <ahyp:hlinkClr xmlns:ahyp="http://schemas.microsoft.com/office/drawing/2018/hyperlinkcolor" val="tx"/>
                    </a:ext>
                  </a:extLst>
                </a:hlinkClick>
              </a:rPr>
              <a:t>https://www.disabled-world.com/disability/discrimination/crpd-milestone.php</a:t>
            </a:r>
            <a:endParaRPr/>
          </a:p>
          <a:p>
            <a:pPr marL="0" lvl="0" indent="0" algn="l" rtl="0">
              <a:spcBef>
                <a:spcPts val="0"/>
              </a:spcBef>
              <a:spcAft>
                <a:spcPts val="0"/>
              </a:spcAft>
              <a:buNone/>
            </a:pPr>
            <a:endParaRPr/>
          </a:p>
          <a:p>
            <a:pPr marL="0" lvl="0" indent="0" algn="l" rtl="0">
              <a:spcBef>
                <a:spcPts val="0"/>
              </a:spcBef>
              <a:spcAft>
                <a:spcPts val="0"/>
              </a:spcAft>
              <a:buNone/>
            </a:pPr>
            <a:r>
              <a:rPr lang="en"/>
              <a:t>Botswana: </a:t>
            </a:r>
            <a:r>
              <a:rPr lang="en" u="sng">
                <a:solidFill>
                  <a:schemeClr val="hlink"/>
                </a:solidFill>
                <a:hlinkClick r:id="rId5"/>
              </a:rPr>
              <a:t>https://botswana.un.org/sites/default/files/2021-04/2020%20UN%20BOTSWANA%20ANNUAL%20%20REPORT.pdf</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Seychelles: </a:t>
            </a:r>
            <a:r>
              <a:rPr lang="en" sz="1350">
                <a:solidFill>
                  <a:srgbClr val="0A0A0A"/>
                </a:solidFill>
              </a:rPr>
              <a:t>Read Seychelles report on the implementation of UN CRPDs - </a:t>
            </a:r>
            <a:r>
              <a:rPr lang="en" sz="1350" u="sng">
                <a:solidFill>
                  <a:schemeClr val="hlink"/>
                </a:solidFill>
                <a:hlinkClick r:id="rId6"/>
              </a:rPr>
              <a:t>https://www.safoceanindien.org/wp-content/uploads/2019/08/CRPD_C_SYC_1_7015_E.pdf</a:t>
            </a:r>
            <a:r>
              <a:rPr lang="en" sz="1350">
                <a:solidFill>
                  <a:srgbClr val="0A0A0A"/>
                </a:solidFill>
              </a:rPr>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e1ffbb1c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de1ffbb1c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https://www.sightsavers.org/blogs/2021/08/the-importance-of-the-african-disability-protocol/</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Members of the African Union </a:t>
            </a:r>
            <a:r>
              <a:rPr lang="en" u="sng">
                <a:solidFill>
                  <a:schemeClr val="hlink"/>
                </a:solidFill>
                <a:hlinkClick r:id="rId4"/>
              </a:rPr>
              <a:t>https://au.int/en/member_states/countryprofiles2</a:t>
            </a:r>
            <a:r>
              <a:rPr lang="en"/>
              <a:t> </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d5ad60dd87_0_7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d5ad60dd87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d5ad60dd87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d5ad60dd87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https://www.un.org/development/desa/disabilities/about-us/sustainable-development-goals-sdgs-and-disability.html</a:t>
            </a:r>
            <a:r>
              <a:rPr lang="en"/>
              <a:t> </a:t>
            </a:r>
            <a:endParaRPr/>
          </a:p>
          <a:p>
            <a:pPr marL="0" lvl="0" indent="0" algn="l" rtl="0">
              <a:spcBef>
                <a:spcPts val="0"/>
              </a:spcBef>
              <a:spcAft>
                <a:spcPts val="0"/>
              </a:spcAft>
              <a:buNone/>
            </a:pPr>
            <a:r>
              <a:rPr lang="en"/>
              <a:t>or </a:t>
            </a:r>
            <a:endParaRPr/>
          </a:p>
          <a:p>
            <a:pPr marL="0" lvl="0" indent="0" algn="l" rtl="0">
              <a:spcBef>
                <a:spcPts val="0"/>
              </a:spcBef>
              <a:spcAft>
                <a:spcPts val="0"/>
              </a:spcAft>
              <a:buNone/>
            </a:pPr>
            <a:r>
              <a:rPr lang="en" u="sng">
                <a:solidFill>
                  <a:schemeClr val="hlink"/>
                </a:solidFill>
                <a:hlinkClick r:id="rId4"/>
              </a:rPr>
              <a:t>https://www.un.org/development/desa/disabilities/news/news/the-sustainable-development-goals-sdgs-and-disability.html</a:t>
            </a:r>
            <a:endParaRPr/>
          </a:p>
          <a:p>
            <a:pPr marL="0" lvl="0" indent="0" algn="l" rtl="0">
              <a:spcBef>
                <a:spcPts val="0"/>
              </a:spcBef>
              <a:spcAft>
                <a:spcPts val="0"/>
              </a:spcAft>
              <a:buNone/>
            </a:pPr>
            <a:endParaRPr/>
          </a:p>
          <a:p>
            <a:pPr marL="0" lvl="0" indent="0" algn="l" rtl="0">
              <a:lnSpc>
                <a:spcPct val="115000"/>
              </a:lnSpc>
              <a:spcBef>
                <a:spcPts val="0"/>
              </a:spcBef>
              <a:spcAft>
                <a:spcPts val="1600"/>
              </a:spcAft>
              <a:buNone/>
            </a:pPr>
            <a:r>
              <a:rPr lang="en" sz="1300">
                <a:solidFill>
                  <a:schemeClr val="accent1"/>
                </a:solidFill>
                <a:latin typeface="Lato"/>
                <a:ea typeface="Lato"/>
                <a:cs typeface="Lato"/>
                <a:sym typeface="Lato"/>
              </a:rPr>
              <a:t>Useful Link: </a:t>
            </a:r>
            <a:r>
              <a:rPr lang="en" u="sng">
                <a:solidFill>
                  <a:schemeClr val="accent5"/>
                </a:solidFill>
                <a:hlinkClick r:id="rId5">
                  <a:extLst>
                    <a:ext uri="{A12FA001-AC4F-418D-AE19-62706E023703}">
                      <ahyp:hlinkClr xmlns:ahyp="http://schemas.microsoft.com/office/drawing/2018/hyperlinkcolor" val="tx"/>
                    </a:ext>
                  </a:extLst>
                </a:hlinkClick>
              </a:rPr>
              <a:t>https://www.add.org.uk/global-policy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5ad60dd87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5ad60dd87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Botswana: </a:t>
            </a:r>
            <a:r>
              <a:rPr lang="en" sz="1200" u="sng">
                <a:solidFill>
                  <a:schemeClr val="hlink"/>
                </a:solidFill>
                <a:highlight>
                  <a:srgbClr val="FFFFFF"/>
                </a:highlight>
                <a:latin typeface="Roboto"/>
                <a:ea typeface="Roboto"/>
                <a:cs typeface="Roboto"/>
                <a:sym typeface="Roboto"/>
                <a:hlinkClick r:id="rId3"/>
              </a:rPr>
              <a:t>https://www.bw.undp.org/content/botswana/en/home/operations/projects/democratic_governance/convention-on-the-rights-of-persons-with-disabilities.html</a:t>
            </a:r>
            <a:r>
              <a:rPr lang="en" sz="1200">
                <a:highlight>
                  <a:srgbClr val="FFFFFF"/>
                </a:highlight>
                <a:latin typeface="Roboto"/>
                <a:ea typeface="Roboto"/>
                <a:cs typeface="Roboto"/>
                <a:sym typeface="Roboto"/>
              </a:rPr>
              <a:t> </a:t>
            </a:r>
            <a:endParaRPr sz="1200">
              <a:highlight>
                <a:srgbClr val="FFFFFF"/>
              </a:highlight>
              <a:latin typeface="Roboto"/>
              <a:ea typeface="Roboto"/>
              <a:cs typeface="Roboto"/>
              <a:sym typeface="Roboto"/>
            </a:endParaRPr>
          </a:p>
          <a:p>
            <a:pPr marL="0" lvl="0" indent="0" algn="l" rtl="0">
              <a:spcBef>
                <a:spcPts val="0"/>
              </a:spcBef>
              <a:spcAft>
                <a:spcPts val="0"/>
              </a:spcAft>
              <a:buNone/>
            </a:pPr>
            <a:endParaRPr sz="1200">
              <a:highlight>
                <a:srgbClr val="FFFFFF"/>
              </a:highlight>
              <a:latin typeface="Roboto"/>
              <a:ea typeface="Roboto"/>
              <a:cs typeface="Roboto"/>
              <a:sym typeface="Roboto"/>
            </a:endParaRPr>
          </a:p>
          <a:p>
            <a:pPr marL="0" lvl="0" indent="0" algn="l" rtl="0">
              <a:spcBef>
                <a:spcPts val="0"/>
              </a:spcBef>
              <a:spcAft>
                <a:spcPts val="0"/>
              </a:spcAft>
              <a:buNone/>
            </a:pPr>
            <a:r>
              <a:rPr lang="en" sz="1200">
                <a:highlight>
                  <a:srgbClr val="FFFFFF"/>
                </a:highlight>
                <a:latin typeface="Roboto"/>
                <a:ea typeface="Roboto"/>
                <a:cs typeface="Roboto"/>
                <a:sym typeface="Roboto"/>
              </a:rPr>
              <a:t>Eswatini: </a:t>
            </a:r>
            <a:r>
              <a:rPr lang="en" sz="1200" u="sng">
                <a:solidFill>
                  <a:schemeClr val="hlink"/>
                </a:solidFill>
                <a:highlight>
                  <a:srgbClr val="FFFFFF"/>
                </a:highlight>
                <a:latin typeface="Roboto"/>
                <a:ea typeface="Roboto"/>
                <a:cs typeface="Roboto"/>
                <a:sym typeface="Roboto"/>
                <a:hlinkClick r:id="rId4"/>
              </a:rPr>
              <a:t>http://www.gov.sz/images/FinanceDocuments/Volume-6.pdf</a:t>
            </a:r>
            <a:r>
              <a:rPr lang="en" sz="1200">
                <a:highlight>
                  <a:srgbClr val="FFFFFF"/>
                </a:highlight>
                <a:latin typeface="Roboto"/>
                <a:ea typeface="Roboto"/>
                <a:cs typeface="Roboto"/>
                <a:sym typeface="Roboto"/>
              </a:rPr>
              <a:t> </a:t>
            </a:r>
            <a:endParaRPr sz="1200">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200">
                <a:solidFill>
                  <a:schemeClr val="dk1"/>
                </a:solidFill>
                <a:highlight>
                  <a:srgbClr val="FFFFFF"/>
                </a:highlight>
                <a:latin typeface="Roboto"/>
                <a:ea typeface="Roboto"/>
                <a:cs typeface="Roboto"/>
                <a:sym typeface="Roboto"/>
              </a:rPr>
              <a:t>Lesotho: </a:t>
            </a:r>
            <a:r>
              <a:rPr lang="en" sz="1200" u="sng">
                <a:solidFill>
                  <a:schemeClr val="hlink"/>
                </a:solidFill>
                <a:highlight>
                  <a:srgbClr val="FFFFFF"/>
                </a:highlight>
                <a:latin typeface="Roboto"/>
                <a:ea typeface="Roboto"/>
                <a:cs typeface="Roboto"/>
                <a:sym typeface="Roboto"/>
                <a:hlinkClick r:id="rId5"/>
              </a:rPr>
              <a:t>https://www.bos.gov.ls/New%20Folder/Copy%20of%20Demography/2011_Lesotho_Demographic_Survey_Report.pdf</a:t>
            </a:r>
            <a:r>
              <a:rPr lang="en" sz="1200">
                <a:solidFill>
                  <a:schemeClr val="dk1"/>
                </a:solidFill>
                <a:highlight>
                  <a:srgbClr val="FFFFFF"/>
                </a:highlight>
                <a:latin typeface="Roboto"/>
                <a:ea typeface="Roboto"/>
                <a:cs typeface="Roboto"/>
                <a:sym typeface="Roboto"/>
              </a:rPr>
              <a:t> (Page 273)- The results indicate lower level of disability in Lesotho compared to 3.7 percent for both sexes, 4.2 percent for males and 3.2 percent for females that was estimated in 2006 Lesotho Population and Housing Census</a:t>
            </a:r>
            <a:endParaRPr sz="12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d5ad60dd87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d5ad60dd87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5ad60dd87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5ad60dd87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https://www.gov.bw/sites/default/files/2020-03/ETSSP%20Final%20Document_3.pdf</a:t>
            </a:r>
            <a:r>
              <a:rPr lang="en" sz="1400"/>
              <a:t>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u="sng">
                <a:solidFill>
                  <a:schemeClr val="hlink"/>
                </a:solidFill>
                <a:hlinkClick r:id="rId4"/>
              </a:rPr>
              <a:t>http://www.ibe.unesco.org/sites/default/files/Botswana.pdf</a:t>
            </a:r>
            <a:r>
              <a:rPr lang="en" sz="1400"/>
              <a:t> </a:t>
            </a:r>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f7926af6ff_1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f7926af6ff_1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https://www.unicef.org/eswatini/media/1026/file/Eswatini%20inclusive%20education%20standards-report-2019.pdf.pdf</a:t>
            </a:r>
            <a:r>
              <a:rPr lang="en" sz="1400"/>
              <a:t> </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fa7ed4c93e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fa7ed4c93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 ​​</a:t>
            </a:r>
            <a:r>
              <a:rPr lang="en" sz="1400" u="sng">
                <a:solidFill>
                  <a:schemeClr val="hlink"/>
                </a:solidFill>
                <a:hlinkClick r:id="rId3"/>
              </a:rPr>
              <a:t>https://planipolis.iiep.unesco.org/sites/default/files/ressources/gambia_final_policy_framework_special_needs_education.pdf</a:t>
            </a:r>
            <a:r>
              <a:rPr lang="en" sz="1400"/>
              <a:t>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u="sng">
                <a:solidFill>
                  <a:schemeClr val="hlink"/>
                </a:solidFill>
                <a:hlinkClick r:id="rId4"/>
              </a:rPr>
              <a:t>http://www.edugambia.gm/data-area/publications/policy-documents/256-education-policy-2016-2030-web-version/download.html</a:t>
            </a:r>
            <a:r>
              <a:rPr lang="en" sz="1400"/>
              <a:t> </a:t>
            </a: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f7926af6ff_1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f7926af6ff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http://education.org.ls/publication</a:t>
            </a:r>
            <a:r>
              <a:rPr lang="en" sz="1400"/>
              <a:t> </a:t>
            </a:r>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fa7ed4c9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fa7ed4c9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https://education.govmu.org/Pages/Education%20Sectors/Special-Education-Needs.aspx</a:t>
            </a:r>
            <a:r>
              <a:rPr lang="en" sz="1400"/>
              <a:t> </a:t>
            </a:r>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fa7ed4c93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fa7ed4c93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https://education.govmu.org/Pages/Education%20Sectors/Special-Education-Needs.aspx</a:t>
            </a:r>
            <a:r>
              <a:rPr lang="en" sz="1400"/>
              <a:t> </a:t>
            </a:r>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f7926af6ff_1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f7926af6ff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https://afri-can.org/wp-content/uploads/2019/08/seychelles_inclusive_education_policy.pdf</a:t>
            </a:r>
            <a:r>
              <a:rPr lang="en" sz="1400"/>
              <a:t> </a:t>
            </a:r>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d5ad60dd87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d5ad60dd87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50">
              <a:solidFill>
                <a:srgbClr val="1F1F38"/>
              </a:solidFill>
            </a:endParaRPr>
          </a:p>
          <a:p>
            <a:pPr marL="0" lvl="0" indent="0" algn="l" rtl="0">
              <a:spcBef>
                <a:spcPts val="0"/>
              </a:spcBef>
              <a:spcAft>
                <a:spcPts val="0"/>
              </a:spcAft>
              <a:buClr>
                <a:schemeClr val="dk1"/>
              </a:buClr>
              <a:buSzPts val="1100"/>
              <a:buFont typeface="Arial"/>
              <a:buNone/>
            </a:pPr>
            <a:r>
              <a:rPr lang="en" sz="1200">
                <a:solidFill>
                  <a:srgbClr val="1F1F38"/>
                </a:solidFill>
              </a:rPr>
              <a:t>Botswana: In </a:t>
            </a:r>
            <a:r>
              <a:rPr lang="en" sz="1200" b="1">
                <a:solidFill>
                  <a:srgbClr val="1F1F38"/>
                </a:solidFill>
              </a:rPr>
              <a:t>2013</a:t>
            </a:r>
            <a:r>
              <a:rPr lang="en" sz="1200">
                <a:solidFill>
                  <a:srgbClr val="1F1F38"/>
                </a:solidFill>
              </a:rPr>
              <a:t>, the </a:t>
            </a:r>
            <a:r>
              <a:rPr lang="en" sz="1200" u="sng">
                <a:solidFill>
                  <a:schemeClr val="hlink"/>
                </a:solidFill>
                <a:hlinkClick r:id="rId3"/>
              </a:rPr>
              <a:t>education statistics brief</a:t>
            </a:r>
            <a:r>
              <a:rPr lang="en" sz="1200">
                <a:solidFill>
                  <a:srgbClr val="1F1F38"/>
                </a:solidFill>
              </a:rPr>
              <a:t> reported the proportion of disabled students enrolled in secondary education was </a:t>
            </a:r>
            <a:r>
              <a:rPr lang="en" sz="1200" b="1">
                <a:solidFill>
                  <a:srgbClr val="1F1F38"/>
                </a:solidFill>
              </a:rPr>
              <a:t>3.4%</a:t>
            </a:r>
            <a:r>
              <a:rPr lang="en" sz="1200">
                <a:solidFill>
                  <a:srgbClr val="1F1F38"/>
                </a:solidFill>
              </a:rPr>
              <a:t>.</a:t>
            </a:r>
            <a:endParaRPr sz="1200">
              <a:solidFill>
                <a:srgbClr val="1F1F38"/>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cf90fd8489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cf90fd848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https://iite.unesco.org/wp-content/uploads/2021/08/Education-and-disability-The-case-of-Mauritius.pdf</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https://d3rp5jatom3eyn.cloudfront.net/cms/assets/documents/Namibia_2011_Disability_Report.pdf</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7926af6f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7926af6f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highlight>
                  <a:srgbClr val="FFFFFF"/>
                </a:highlight>
                <a:latin typeface="Roboto"/>
                <a:ea typeface="Roboto"/>
                <a:cs typeface="Roboto"/>
                <a:sym typeface="Roboto"/>
              </a:rPr>
              <a:t>Mauritius: </a:t>
            </a:r>
            <a:r>
              <a:rPr lang="en" sz="1200" u="sng">
                <a:solidFill>
                  <a:schemeClr val="hlink"/>
                </a:solidFill>
                <a:highlight>
                  <a:srgbClr val="FFFFFF"/>
                </a:highlight>
                <a:latin typeface="Roboto"/>
                <a:ea typeface="Roboto"/>
                <a:cs typeface="Roboto"/>
                <a:sym typeface="Roboto"/>
                <a:hlinkClick r:id="rId3"/>
              </a:rPr>
              <a:t>https://statsmauritius.govmu.org/Pages/Censuses%20and%20Surveys/Census-2011.aspx</a:t>
            </a:r>
            <a:r>
              <a:rPr lang="en" sz="1200">
                <a:solidFill>
                  <a:schemeClr val="dk1"/>
                </a:solidFill>
                <a:highlight>
                  <a:srgbClr val="FFFFFF"/>
                </a:highlight>
                <a:latin typeface="Roboto"/>
                <a:ea typeface="Roboto"/>
                <a:cs typeface="Roboto"/>
                <a:sym typeface="Roboto"/>
              </a:rPr>
              <a:t> </a:t>
            </a:r>
            <a:endParaRPr sz="12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200">
                <a:solidFill>
                  <a:schemeClr val="dk1"/>
                </a:solidFill>
                <a:highlight>
                  <a:srgbClr val="FFFFFF"/>
                </a:highlight>
                <a:latin typeface="Roboto"/>
                <a:ea typeface="Roboto"/>
                <a:cs typeface="Roboto"/>
                <a:sym typeface="Roboto"/>
              </a:rPr>
              <a:t>Namibia: </a:t>
            </a:r>
            <a:r>
              <a:rPr lang="en" sz="1200" u="sng">
                <a:solidFill>
                  <a:schemeClr val="hlink"/>
                </a:solidFill>
                <a:highlight>
                  <a:srgbClr val="FFFFFF"/>
                </a:highlight>
                <a:latin typeface="Roboto"/>
                <a:ea typeface="Roboto"/>
                <a:cs typeface="Roboto"/>
                <a:sym typeface="Roboto"/>
                <a:hlinkClick r:id="rId4"/>
              </a:rPr>
              <a:t>http://www.cms.my.na/assets/documents/Namibia_2011_Disability_Report.pdf</a:t>
            </a:r>
            <a:r>
              <a:rPr lang="en" sz="1200">
                <a:solidFill>
                  <a:schemeClr val="dk1"/>
                </a:solidFill>
                <a:highlight>
                  <a:srgbClr val="FFFFFF"/>
                </a:highlight>
                <a:latin typeface="Roboto"/>
                <a:ea typeface="Roboto"/>
                <a:cs typeface="Roboto"/>
                <a:sym typeface="Roboto"/>
              </a:rPr>
              <a:t> </a:t>
            </a:r>
            <a:endParaRPr sz="12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200">
                <a:solidFill>
                  <a:schemeClr val="dk1"/>
                </a:solidFill>
                <a:highlight>
                  <a:srgbClr val="FFFFFF"/>
                </a:highlight>
                <a:latin typeface="Roboto"/>
                <a:ea typeface="Roboto"/>
                <a:cs typeface="Roboto"/>
                <a:sym typeface="Roboto"/>
              </a:rPr>
              <a:t>Seychelles: </a:t>
            </a:r>
            <a:r>
              <a:rPr lang="en" sz="1200" u="sng">
                <a:solidFill>
                  <a:schemeClr val="hlink"/>
                </a:solidFill>
                <a:highlight>
                  <a:srgbClr val="FFFFFF"/>
                </a:highlight>
                <a:latin typeface="Roboto"/>
                <a:ea typeface="Roboto"/>
                <a:cs typeface="Roboto"/>
                <a:sym typeface="Roboto"/>
                <a:hlinkClick r:id="rId5"/>
              </a:rPr>
              <a:t>https://www.safoceanindien.org/persons-with-disability-form-an-approximate-3-of-the-seychelles-population/</a:t>
            </a:r>
            <a:r>
              <a:rPr lang="en" sz="1200">
                <a:solidFill>
                  <a:schemeClr val="dk1"/>
                </a:solidFill>
                <a:highlight>
                  <a:srgbClr val="FFFFFF"/>
                </a:highlight>
                <a:latin typeface="Roboto"/>
                <a:ea typeface="Roboto"/>
                <a:cs typeface="Roboto"/>
                <a:sym typeface="Roboto"/>
              </a:rPr>
              <a:t> </a:t>
            </a:r>
            <a:endParaRPr sz="12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200">
                <a:solidFill>
                  <a:schemeClr val="dk1"/>
                </a:solidFill>
                <a:highlight>
                  <a:srgbClr val="FFFFFF"/>
                </a:highlight>
                <a:latin typeface="Roboto"/>
                <a:ea typeface="Roboto"/>
                <a:cs typeface="Roboto"/>
                <a:sym typeface="Roboto"/>
              </a:rPr>
              <a:t>Gambia:  </a:t>
            </a:r>
            <a:r>
              <a:rPr lang="en" sz="1200" u="sng">
                <a:solidFill>
                  <a:schemeClr val="hlink"/>
                </a:solidFill>
                <a:highlight>
                  <a:srgbClr val="FFFFFF"/>
                </a:highlight>
                <a:latin typeface="Roboto"/>
                <a:ea typeface="Roboto"/>
                <a:cs typeface="Roboto"/>
                <a:sym typeface="Roboto"/>
                <a:hlinkClick r:id="rId6"/>
              </a:rPr>
              <a:t>https://www.gbosdata.org/downloads/census-2013-8</a:t>
            </a:r>
            <a:r>
              <a:rPr lang="en" sz="1200">
                <a:solidFill>
                  <a:schemeClr val="dk1"/>
                </a:solidFill>
                <a:highlight>
                  <a:srgbClr val="FFFFFF"/>
                </a:highlight>
                <a:latin typeface="Roboto"/>
                <a:ea typeface="Roboto"/>
                <a:cs typeface="Roboto"/>
                <a:sym typeface="Roboto"/>
              </a:rPr>
              <a:t> Nationally, the prevalence of disability declined by 50.0 per cent i.e. from 2.4 per cent in 2003 to 1.2 per cent in 2013. </a:t>
            </a:r>
            <a:endParaRPr sz="120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8c1135a4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8c1135a4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5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01d6aff01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01d6aff01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https://www.mmegi.bw/news/ub-study-finds-rights-of-disabled-not-adequately-addressed/news</a:t>
            </a:r>
            <a:r>
              <a:rPr lang="en" sz="1400"/>
              <a:t>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u="sng">
                <a:solidFill>
                  <a:schemeClr val="hlink"/>
                </a:solidFill>
                <a:hlinkClick r:id="rId4"/>
              </a:rPr>
              <a:t>https://globalaccessibilitynews.com/2016/08/22/university-of-botswana-study-finds-rights-of-persons-with-disabilities-not-adequately-addressed/</a:t>
            </a:r>
            <a:r>
              <a:rPr lang="en" sz="1400"/>
              <a:t> </a:t>
            </a:r>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01d6aff01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01d6aff01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01d6aff01d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01d6aff01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01d6aff01d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01d6aff01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https://disability.govmu.org/Documents/Publications/employguide.pdf</a:t>
            </a:r>
            <a:r>
              <a:rPr lang="en" sz="1400"/>
              <a:t> </a:t>
            </a:r>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01d6aff01d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01d6aff01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https://www.npc.gov.na/downloads/Laws%20of%20Namibia%20%28By%20year%29/Year%201992/No.%206%20of%201992%20Labour%20Act.pdf</a:t>
            </a:r>
            <a:r>
              <a:rPr lang="en" sz="1400"/>
              <a:t> </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u="sng">
                <a:solidFill>
                  <a:schemeClr val="hlink"/>
                </a:solidFill>
                <a:hlinkClick r:id="rId4"/>
              </a:rPr>
              <a:t>https://www.lac.org.na/laws/annoSTAT/Labour%20Act%2011%20of%202007.pdf</a:t>
            </a:r>
            <a:r>
              <a:rPr lang="en" sz="1400"/>
              <a:t> </a:t>
            </a:r>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01d6aff01d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01d6aff01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http://www.employment.gov.sc/e-library/policies</a:t>
            </a:r>
            <a:r>
              <a:rPr lang="en" sz="1400"/>
              <a:t> </a:t>
            </a:r>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01d6aff01d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01d6aff01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cf90fd848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cf90fd848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50">
              <a:solidFill>
                <a:srgbClr val="1F1F38"/>
              </a:solidFill>
            </a:endParaRPr>
          </a:p>
          <a:p>
            <a:pPr marL="0" lvl="0" indent="0" algn="l" rtl="0">
              <a:spcBef>
                <a:spcPts val="0"/>
              </a:spcBef>
              <a:spcAft>
                <a:spcPts val="0"/>
              </a:spcAft>
              <a:buNone/>
            </a:pPr>
            <a:r>
              <a:rPr lang="en" sz="1200">
                <a:solidFill>
                  <a:srgbClr val="1F1F38"/>
                </a:solidFill>
              </a:rPr>
              <a:t>Botswana: In </a:t>
            </a:r>
            <a:r>
              <a:rPr lang="en" sz="1200" b="1">
                <a:solidFill>
                  <a:srgbClr val="1F1F38"/>
                </a:solidFill>
              </a:rPr>
              <a:t>2013</a:t>
            </a:r>
            <a:r>
              <a:rPr lang="en" sz="1200">
                <a:solidFill>
                  <a:srgbClr val="1F1F38"/>
                </a:solidFill>
              </a:rPr>
              <a:t>, the </a:t>
            </a:r>
            <a:r>
              <a:rPr lang="en" sz="1200" u="sng">
                <a:solidFill>
                  <a:schemeClr val="hlink"/>
                </a:solidFill>
                <a:hlinkClick r:id="rId3"/>
              </a:rPr>
              <a:t>education statistics brief</a:t>
            </a:r>
            <a:r>
              <a:rPr lang="en" sz="1200">
                <a:solidFill>
                  <a:srgbClr val="1F1F38"/>
                </a:solidFill>
              </a:rPr>
              <a:t> reported the proportion of disabled students enrolled in secondary education was </a:t>
            </a:r>
            <a:r>
              <a:rPr lang="en" sz="1200" b="1">
                <a:solidFill>
                  <a:srgbClr val="1F1F38"/>
                </a:solidFill>
              </a:rPr>
              <a:t>3.4%</a:t>
            </a:r>
            <a:r>
              <a:rPr lang="en" sz="1200">
                <a:solidFill>
                  <a:srgbClr val="1F1F38"/>
                </a:solidFill>
              </a:rPr>
              <a:t>.</a:t>
            </a:r>
            <a:endParaRPr sz="1200">
              <a:solidFill>
                <a:srgbClr val="1F1F38"/>
              </a:solidFill>
            </a:endParaRPr>
          </a:p>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cf90fd848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cf90fd848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https://iite.unesco.org/wp-content/uploads/2021/08/Education-and-disability-The-case-of-Mauritius.pdf</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https://d3rp5jatom3eyn.cloudfront.net/cms/assets/documents/Namibia_2011_Disability_Report.pdf</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5ad60dd87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5ad60dd87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0332ccee8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0332ccee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5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d5ad60dd87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d5ad60dd87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0332ccee80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0332ccee8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https://www.worldbank.org/en/topic/disability#1</a:t>
            </a:r>
            <a:r>
              <a:rPr lang="en"/>
              <a:t>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0332ccee80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10332ccee8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https://hpod.law.harvard.edu/pdf/Disability-poverty-and-development.pdf</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https://www.un.org/esa/socdev/documents/disability/Toolkit/Intro-UN-CRPD.pdf</a:t>
            </a:r>
            <a:r>
              <a:rPr lang="en"/>
              <a:t>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b6bdaa0950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b6bdaa095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u="sng">
                <a:solidFill>
                  <a:schemeClr val="hlink"/>
                </a:solidFill>
                <a:hlinkClick r:id="rId3"/>
              </a:rPr>
              <a:t>https://www.un.org/development/desa/disabilities/resources/factsheet-on-persons-with-disabilities.html</a:t>
            </a:r>
            <a:r>
              <a:rPr lang="en" sz="1600"/>
              <a:t> </a:t>
            </a:r>
            <a:endParaRPr sz="1600"/>
          </a:p>
          <a:p>
            <a:pPr marL="0" lvl="0" indent="0" algn="l" rtl="0">
              <a:lnSpc>
                <a:spcPct val="115000"/>
              </a:lnSpc>
              <a:spcBef>
                <a:spcPts val="1200"/>
              </a:spcBef>
              <a:spcAft>
                <a:spcPts val="0"/>
              </a:spcAft>
              <a:buNone/>
            </a:pPr>
            <a:endParaRPr sz="1600"/>
          </a:p>
          <a:p>
            <a:pPr marL="0" lvl="0" indent="0" algn="l" rtl="0">
              <a:lnSpc>
                <a:spcPct val="115000"/>
              </a:lnSpc>
              <a:spcBef>
                <a:spcPts val="1200"/>
              </a:spcBef>
              <a:spcAft>
                <a:spcPts val="1200"/>
              </a:spcAft>
              <a:buClr>
                <a:schemeClr val="dk1"/>
              </a:buClr>
              <a:buSzPts val="1100"/>
              <a:buFont typeface="Arial"/>
              <a:buNone/>
            </a:pPr>
            <a:endParaRPr sz="16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6bdaa0950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6bdaa0950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https://www.kanivatonga.nz/2015/03/200-disabled-benefit-from-governments-disability-welfare-scheme/</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https://www.ssoar.info/ssoar/bitstream/handle/document/73170/ssoar-2021-dhemba-Eswatinis_Social_Policy_Response_to.pdf?sequence=1&amp;isAllowed=y&amp;lnkname=ssoar-2021-dhemba-Eswatinis_Social_Policy_Response_to.pdf</a:t>
            </a:r>
            <a:r>
              <a:rPr lang="en"/>
              <a:t>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0332ccee8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0332ccee8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d5ad60dd87_0_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d5ad60dd87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Recommendation for Gov: </a:t>
            </a:r>
            <a:endParaRPr/>
          </a:p>
          <a:p>
            <a:pPr marL="0" lvl="0" indent="0" algn="l" rtl="0">
              <a:spcBef>
                <a:spcPts val="0"/>
              </a:spcBef>
              <a:spcAft>
                <a:spcPts val="0"/>
              </a:spcAft>
              <a:buNone/>
            </a:pPr>
            <a:endParaRPr/>
          </a:p>
          <a:p>
            <a:pPr marL="0" lvl="0" indent="0" algn="l" rtl="0">
              <a:spcBef>
                <a:spcPts val="0"/>
              </a:spcBef>
              <a:spcAft>
                <a:spcPts val="0"/>
              </a:spcAft>
              <a:buNone/>
            </a:pPr>
            <a:r>
              <a:rPr lang="en"/>
              <a:t>Assistive products or devices. • Appropriate assessment done and that assistive device or products is appropriate for persons with disabilities  • Assistive  device  that  is  made  available  to  the  public  is  affordability,  of  good  quality  and appropriate  • Training is needed for technicians and users of the assistive device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0332ccee80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0332ccee80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0332ccee80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0332ccee80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a:t>
            </a:r>
            <a:r>
              <a:rPr lang="en" u="sng">
                <a:solidFill>
                  <a:schemeClr val="hlink"/>
                </a:solidFill>
                <a:hlinkClick r:id="rId3"/>
              </a:rPr>
              <a:t>https://en.unesco.org/themes/ict-education/kfit</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5ad60dd87_0_5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5ad60dd87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https://www.bw.undp.org/content/botswana/en/home/operations/projects/democratic_governance/convention-on-the-rights-of-persons-with-disabilities.html</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https://botswana.un.org/en/97669-botswana-national-development-plan-ndp-11-volume-1-april-2017-march-2023</a:t>
            </a:r>
            <a:r>
              <a:rPr lang="en"/>
              <a:t>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0332ccee80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10332ccee80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https://www.gsma.com/mobilefordevelopment/resources/understanding-the-mobile-disability-gap/</a:t>
            </a:r>
            <a:r>
              <a:rPr lang="en"/>
              <a:t>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de1ffbb1c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de1ffbb1c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t>World Health Organisation: </a:t>
            </a:r>
            <a:r>
              <a:rPr lang="en" u="sng">
                <a:solidFill>
                  <a:schemeClr val="hlink"/>
                </a:solidFill>
                <a:hlinkClick r:id="rId3"/>
              </a:rPr>
              <a:t>https://www.who.int/news-room/fact-sheets/detail/assistive-technology</a:t>
            </a:r>
            <a:r>
              <a:rPr lang="en"/>
              <a:t>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0332ccee80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10332ccee80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https://www.leonardcheshire.org/our-impact/stories/disability-stigma-and-assistive-technology</a:t>
            </a: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d5ad60dd87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d5ad60dd8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0332ccee80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0332ccee8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0332ccee8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0332ccee8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de1ffbb1c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gde1ffbb1c3_0_1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f90fd848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cf90fd848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3"/>
              </a:rPr>
              <a:t>https://www.bw.undp.org/content/botswana/en/home/operations/projects/democratic_governance/convention-on-the-rights-of-persons-with-disabilities.html</a:t>
            </a: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4"/>
              </a:rPr>
              <a:t>https://botswana.un.org/en/97669-botswana-national-development-plan-ndp-11-volume-1-april-2017-march-2023</a:t>
            </a:r>
            <a:r>
              <a:rPr lang="en" dirty="0"/>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7926af6f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7926af6f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http://www.gov.sz/images/dpm/social/Disabilty.policy.pdf</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https://afri-can.org/wp-content/uploads/2019/08/Swaziland-Plan-of-Action-on-Disability.pdf</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https://www.southernafricalitigationcentre.org/wp-content/uploads/2018/09/SALC-Eswatini-Human-Rights-Research-Report.pdf</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7926af6ff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7926af6ff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http://www.gov.sz/images/dpm/social/Disabilty.policy.pdf</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https://afri-can.org/wp-content/uploads/2019/08/Swaziland-Plan-of-Action-on-Disability.pdf</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f7926af6ff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f7926af6ff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https://www.un.org/development/desa/disabilities/wp-content/uploads/sites/15/2019/10/Lesotho_National-Disability-Mainstreaming-Plan.pdf</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https://kleingeldmayet.co.ls/disability-law-in-lesotho/</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http://www.lnfod.org.ls/uploads/1/2/2/5/12251792/disability_equity_act.pdf</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Autofit/>
          </a:bodyPr>
          <a:lstStyle>
            <a:lvl1pPr lvl="0" algn="ctr" rtl="0">
              <a:spcBef>
                <a:spcPts val="300"/>
              </a:spcBef>
              <a:spcAft>
                <a:spcPts val="0"/>
              </a:spcAft>
              <a:buClr>
                <a:srgbClr val="888888"/>
              </a:buClr>
              <a:buSzPts val="1600"/>
              <a:buNone/>
              <a:defRPr>
                <a:solidFill>
                  <a:srgbClr val="888888"/>
                </a:solidFill>
              </a:defRPr>
            </a:lvl1pPr>
            <a:lvl2pPr lvl="1" algn="ctr" rtl="0">
              <a:spcBef>
                <a:spcPts val="300"/>
              </a:spcBef>
              <a:spcAft>
                <a:spcPts val="0"/>
              </a:spcAft>
              <a:buClr>
                <a:srgbClr val="888888"/>
              </a:buClr>
              <a:buSzPts val="1400"/>
              <a:buNone/>
              <a:defRPr>
                <a:solidFill>
                  <a:srgbClr val="888888"/>
                </a:solidFill>
              </a:defRPr>
            </a:lvl2pPr>
            <a:lvl3pPr lvl="2" algn="ctr" rtl="0">
              <a:spcBef>
                <a:spcPts val="200"/>
              </a:spcBef>
              <a:spcAft>
                <a:spcPts val="0"/>
              </a:spcAft>
              <a:buClr>
                <a:srgbClr val="888888"/>
              </a:buClr>
              <a:buSzPts val="1200"/>
              <a:buNone/>
              <a:defRPr>
                <a:solidFill>
                  <a:srgbClr val="888888"/>
                </a:solidFill>
              </a:defRPr>
            </a:lvl3pPr>
            <a:lvl4pPr lvl="3" algn="ctr" rtl="0">
              <a:spcBef>
                <a:spcPts val="200"/>
              </a:spcBef>
              <a:spcAft>
                <a:spcPts val="0"/>
              </a:spcAft>
              <a:buClr>
                <a:srgbClr val="888888"/>
              </a:buClr>
              <a:buSzPts val="1000"/>
              <a:buNone/>
              <a:defRPr>
                <a:solidFill>
                  <a:srgbClr val="888888"/>
                </a:solidFill>
              </a:defRPr>
            </a:lvl4pPr>
            <a:lvl5pPr lvl="4" algn="ctr" rtl="0">
              <a:spcBef>
                <a:spcPts val="200"/>
              </a:spcBef>
              <a:spcAft>
                <a:spcPts val="0"/>
              </a:spcAft>
              <a:buClr>
                <a:srgbClr val="888888"/>
              </a:buClr>
              <a:buSzPts val="1000"/>
              <a:buNone/>
              <a:defRPr>
                <a:solidFill>
                  <a:srgbClr val="888888"/>
                </a:solidFill>
              </a:defRPr>
            </a:lvl5pPr>
            <a:lvl6pPr lvl="5" algn="ctr" rtl="0">
              <a:spcBef>
                <a:spcPts val="200"/>
              </a:spcBef>
              <a:spcAft>
                <a:spcPts val="0"/>
              </a:spcAft>
              <a:buClr>
                <a:srgbClr val="888888"/>
              </a:buClr>
              <a:buSzPts val="1000"/>
              <a:buNone/>
              <a:defRPr>
                <a:solidFill>
                  <a:srgbClr val="888888"/>
                </a:solidFill>
              </a:defRPr>
            </a:lvl6pPr>
            <a:lvl7pPr lvl="6" algn="ctr" rtl="0">
              <a:spcBef>
                <a:spcPts val="200"/>
              </a:spcBef>
              <a:spcAft>
                <a:spcPts val="0"/>
              </a:spcAft>
              <a:buClr>
                <a:srgbClr val="888888"/>
              </a:buClr>
              <a:buSzPts val="1000"/>
              <a:buNone/>
              <a:defRPr>
                <a:solidFill>
                  <a:srgbClr val="888888"/>
                </a:solidFill>
              </a:defRPr>
            </a:lvl7pPr>
            <a:lvl8pPr lvl="7" algn="ctr" rtl="0">
              <a:spcBef>
                <a:spcPts val="200"/>
              </a:spcBef>
              <a:spcAft>
                <a:spcPts val="0"/>
              </a:spcAft>
              <a:buClr>
                <a:srgbClr val="888888"/>
              </a:buClr>
              <a:buSzPts val="1000"/>
              <a:buNone/>
              <a:defRPr>
                <a:solidFill>
                  <a:srgbClr val="888888"/>
                </a:solidFill>
              </a:defRPr>
            </a:lvl8pPr>
            <a:lvl9pPr lvl="8" algn="ctr" rtl="0">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Autofit/>
          </a:bodyPr>
          <a:lstStyle>
            <a:lvl1pPr marL="457200" lvl="0" indent="-285750" algn="l" rtl="0">
              <a:spcBef>
                <a:spcPts val="200"/>
              </a:spcBef>
              <a:spcAft>
                <a:spcPts val="0"/>
              </a:spcAft>
              <a:buClr>
                <a:schemeClr val="dk1"/>
              </a:buClr>
              <a:buSzPts val="900"/>
              <a:buChar char="•"/>
              <a:defRPr/>
            </a:lvl1pPr>
            <a:lvl2pPr marL="914400" lvl="1" indent="-285750" algn="l" rtl="0">
              <a:spcBef>
                <a:spcPts val="200"/>
              </a:spcBef>
              <a:spcAft>
                <a:spcPts val="0"/>
              </a:spcAft>
              <a:buClr>
                <a:schemeClr val="dk1"/>
              </a:buClr>
              <a:buSzPts val="900"/>
              <a:buChar char="–"/>
              <a:defRPr/>
            </a:lvl2pPr>
            <a:lvl3pPr marL="1371600" lvl="2" indent="-285750" algn="l" rtl="0">
              <a:spcBef>
                <a:spcPts val="200"/>
              </a:spcBef>
              <a:spcAft>
                <a:spcPts val="0"/>
              </a:spcAft>
              <a:buClr>
                <a:schemeClr val="dk1"/>
              </a:buClr>
              <a:buSzPts val="900"/>
              <a:buChar char="•"/>
              <a:defRPr/>
            </a:lvl3pPr>
            <a:lvl4pPr marL="1828800" lvl="3" indent="-285750" algn="l" rtl="0">
              <a:spcBef>
                <a:spcPts val="200"/>
              </a:spcBef>
              <a:spcAft>
                <a:spcPts val="0"/>
              </a:spcAft>
              <a:buClr>
                <a:schemeClr val="dk1"/>
              </a:buClr>
              <a:buSzPts val="900"/>
              <a:buChar char="–"/>
              <a:defRPr/>
            </a:lvl4pPr>
            <a:lvl5pPr marL="2286000" lvl="4" indent="-285750" algn="l" rtl="0">
              <a:spcBef>
                <a:spcPts val="200"/>
              </a:spcBef>
              <a:spcAft>
                <a:spcPts val="0"/>
              </a:spcAft>
              <a:buClr>
                <a:schemeClr val="dk1"/>
              </a:buClr>
              <a:buSzPts val="900"/>
              <a:buChar char="»"/>
              <a:defRPr/>
            </a:lvl5pPr>
            <a:lvl6pPr marL="2743200" lvl="5" indent="-285750" algn="l" rtl="0">
              <a:spcBef>
                <a:spcPts val="200"/>
              </a:spcBef>
              <a:spcAft>
                <a:spcPts val="0"/>
              </a:spcAft>
              <a:buClr>
                <a:schemeClr val="dk1"/>
              </a:buClr>
              <a:buSzPts val="9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Autofit/>
          </a:bodyPr>
          <a:lstStyle>
            <a:lvl1pPr lvl="0" algn="l" rtl="0">
              <a:spcBef>
                <a:spcPts val="0"/>
              </a:spcBef>
              <a:spcAft>
                <a:spcPts val="0"/>
              </a:spcAft>
              <a:buClr>
                <a:schemeClr val="dk1"/>
              </a:buClr>
              <a:buSzPts val="2000"/>
              <a:buFont typeface="Calibri"/>
              <a:buNone/>
              <a:defRPr sz="2000" b="1" cap="none"/>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300"/>
          </a:xfrm>
          <a:prstGeom prst="rect">
            <a:avLst/>
          </a:prstGeom>
          <a:noFill/>
          <a:ln>
            <a:noFill/>
          </a:ln>
        </p:spPr>
        <p:txBody>
          <a:bodyPr spcFirstLastPara="1" wrap="square" lIns="45725" tIns="22850" rIns="45725" bIns="22850" anchor="b" anchorCtr="0">
            <a:noAutofit/>
          </a:bodyPr>
          <a:lstStyle>
            <a:lvl1pPr marL="457200" lvl="0" indent="-228600" algn="l" rtl="0">
              <a:spcBef>
                <a:spcPts val="200"/>
              </a:spcBef>
              <a:spcAft>
                <a:spcPts val="0"/>
              </a:spcAft>
              <a:buClr>
                <a:srgbClr val="888888"/>
              </a:buClr>
              <a:buSzPts val="1000"/>
              <a:buNone/>
              <a:defRPr sz="1000">
                <a:solidFill>
                  <a:srgbClr val="888888"/>
                </a:solidFill>
              </a:defRPr>
            </a:lvl1pPr>
            <a:lvl2pPr marL="914400" lvl="1" indent="-228600" algn="l" rtl="0">
              <a:spcBef>
                <a:spcPts val="200"/>
              </a:spcBef>
              <a:spcAft>
                <a:spcPts val="0"/>
              </a:spcAft>
              <a:buClr>
                <a:srgbClr val="888888"/>
              </a:buClr>
              <a:buSzPts val="900"/>
              <a:buNone/>
              <a:defRPr sz="900">
                <a:solidFill>
                  <a:srgbClr val="888888"/>
                </a:solidFill>
              </a:defRPr>
            </a:lvl2pPr>
            <a:lvl3pPr marL="1371600" lvl="2" indent="-228600" algn="l" rtl="0">
              <a:spcBef>
                <a:spcPts val="200"/>
              </a:spcBef>
              <a:spcAft>
                <a:spcPts val="0"/>
              </a:spcAft>
              <a:buClr>
                <a:srgbClr val="888888"/>
              </a:buClr>
              <a:buSzPts val="800"/>
              <a:buNone/>
              <a:defRPr sz="800">
                <a:solidFill>
                  <a:srgbClr val="888888"/>
                </a:solidFill>
              </a:defRPr>
            </a:lvl3pPr>
            <a:lvl4pPr marL="1828800" lvl="3" indent="-228600" algn="l" rtl="0">
              <a:spcBef>
                <a:spcPts val="100"/>
              </a:spcBef>
              <a:spcAft>
                <a:spcPts val="0"/>
              </a:spcAft>
              <a:buClr>
                <a:srgbClr val="888888"/>
              </a:buClr>
              <a:buSzPts val="700"/>
              <a:buNone/>
              <a:defRPr sz="700">
                <a:solidFill>
                  <a:srgbClr val="888888"/>
                </a:solidFill>
              </a:defRPr>
            </a:lvl4pPr>
            <a:lvl5pPr marL="2286000" lvl="4" indent="-228600" algn="l" rtl="0">
              <a:spcBef>
                <a:spcPts val="100"/>
              </a:spcBef>
              <a:spcAft>
                <a:spcPts val="0"/>
              </a:spcAft>
              <a:buClr>
                <a:srgbClr val="888888"/>
              </a:buClr>
              <a:buSzPts val="700"/>
              <a:buNone/>
              <a:defRPr sz="700">
                <a:solidFill>
                  <a:srgbClr val="888888"/>
                </a:solidFill>
              </a:defRPr>
            </a:lvl5pPr>
            <a:lvl6pPr marL="2743200" lvl="5" indent="-228600" algn="l" rtl="0">
              <a:spcBef>
                <a:spcPts val="100"/>
              </a:spcBef>
              <a:spcAft>
                <a:spcPts val="0"/>
              </a:spcAft>
              <a:buClr>
                <a:srgbClr val="888888"/>
              </a:buClr>
              <a:buSzPts val="700"/>
              <a:buNone/>
              <a:defRPr sz="700">
                <a:solidFill>
                  <a:srgbClr val="888888"/>
                </a:solidFill>
              </a:defRPr>
            </a:lvl6pPr>
            <a:lvl7pPr marL="3200400" lvl="6" indent="-228600" algn="l" rtl="0">
              <a:spcBef>
                <a:spcPts val="100"/>
              </a:spcBef>
              <a:spcAft>
                <a:spcPts val="0"/>
              </a:spcAft>
              <a:buClr>
                <a:srgbClr val="888888"/>
              </a:buClr>
              <a:buSzPts val="700"/>
              <a:buNone/>
              <a:defRPr sz="700">
                <a:solidFill>
                  <a:srgbClr val="888888"/>
                </a:solidFill>
              </a:defRPr>
            </a:lvl7pPr>
            <a:lvl8pPr marL="3657600" lvl="7" indent="-228600" algn="l" rtl="0">
              <a:spcBef>
                <a:spcPts val="100"/>
              </a:spcBef>
              <a:spcAft>
                <a:spcPts val="0"/>
              </a:spcAft>
              <a:buClr>
                <a:srgbClr val="888888"/>
              </a:buClr>
              <a:buSzPts val="700"/>
              <a:buNone/>
              <a:defRPr sz="700">
                <a:solidFill>
                  <a:srgbClr val="888888"/>
                </a:solidFill>
              </a:defRPr>
            </a:lvl8pPr>
            <a:lvl9pPr marL="4114800" lvl="8" indent="-228600" algn="l" rtl="0">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3200"/>
          </a:xfrm>
          <a:prstGeom prst="rect">
            <a:avLst/>
          </a:prstGeom>
          <a:noFill/>
          <a:ln>
            <a:noFill/>
          </a:ln>
        </p:spPr>
        <p:txBody>
          <a:bodyPr spcFirstLastPara="1" wrap="square" lIns="45725" tIns="22850" rIns="45725" bIns="22850" anchor="t" anchorCtr="0">
            <a:noAutofit/>
          </a:bodyPr>
          <a:lstStyle>
            <a:lvl1pPr marL="457200" lvl="0" indent="-317500" algn="l" rtl="0">
              <a:spcBef>
                <a:spcPts val="300"/>
              </a:spcBef>
              <a:spcAft>
                <a:spcPts val="0"/>
              </a:spcAft>
              <a:buClr>
                <a:schemeClr val="dk1"/>
              </a:buClr>
              <a:buSzPts val="1400"/>
              <a:buChar char="•"/>
              <a:defRPr sz="1400"/>
            </a:lvl1pPr>
            <a:lvl2pPr marL="914400" lvl="1" indent="-304800" algn="l" rtl="0">
              <a:spcBef>
                <a:spcPts val="200"/>
              </a:spcBef>
              <a:spcAft>
                <a:spcPts val="0"/>
              </a:spcAft>
              <a:buClr>
                <a:schemeClr val="dk1"/>
              </a:buClr>
              <a:buSzPts val="1200"/>
              <a:buChar char="–"/>
              <a:defRPr sz="1200"/>
            </a:lvl2pPr>
            <a:lvl3pPr marL="1371600" lvl="2" indent="-292100" algn="l" rtl="0">
              <a:spcBef>
                <a:spcPts val="200"/>
              </a:spcBef>
              <a:spcAft>
                <a:spcPts val="0"/>
              </a:spcAft>
              <a:buClr>
                <a:schemeClr val="dk1"/>
              </a:buClr>
              <a:buSzPts val="1000"/>
              <a:buChar char="•"/>
              <a:defRPr sz="10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3200"/>
          </a:xfrm>
          <a:prstGeom prst="rect">
            <a:avLst/>
          </a:prstGeom>
          <a:noFill/>
          <a:ln>
            <a:noFill/>
          </a:ln>
        </p:spPr>
        <p:txBody>
          <a:bodyPr spcFirstLastPara="1" wrap="square" lIns="45725" tIns="22850" rIns="45725" bIns="22850" anchor="t" anchorCtr="0">
            <a:noAutofit/>
          </a:bodyPr>
          <a:lstStyle>
            <a:lvl1pPr marL="457200" lvl="0" indent="-317500" algn="l" rtl="0">
              <a:spcBef>
                <a:spcPts val="300"/>
              </a:spcBef>
              <a:spcAft>
                <a:spcPts val="0"/>
              </a:spcAft>
              <a:buClr>
                <a:schemeClr val="dk1"/>
              </a:buClr>
              <a:buSzPts val="1400"/>
              <a:buChar char="•"/>
              <a:defRPr sz="1400"/>
            </a:lvl1pPr>
            <a:lvl2pPr marL="914400" lvl="1" indent="-304800" algn="l" rtl="0">
              <a:spcBef>
                <a:spcPts val="200"/>
              </a:spcBef>
              <a:spcAft>
                <a:spcPts val="0"/>
              </a:spcAft>
              <a:buClr>
                <a:schemeClr val="dk1"/>
              </a:buClr>
              <a:buSzPts val="1200"/>
              <a:buChar char="–"/>
              <a:defRPr sz="1200"/>
            </a:lvl2pPr>
            <a:lvl3pPr marL="1371600" lvl="2" indent="-292100" algn="l" rtl="0">
              <a:spcBef>
                <a:spcPts val="200"/>
              </a:spcBef>
              <a:spcAft>
                <a:spcPts val="0"/>
              </a:spcAft>
              <a:buClr>
                <a:schemeClr val="dk1"/>
              </a:buClr>
              <a:buSzPts val="1000"/>
              <a:buChar char="•"/>
              <a:defRPr sz="10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2200"/>
              <a:buFont typeface="Calibri"/>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200" cy="320100"/>
          </a:xfrm>
          <a:prstGeom prst="rect">
            <a:avLst/>
          </a:prstGeom>
          <a:noFill/>
          <a:ln>
            <a:noFill/>
          </a:ln>
        </p:spPr>
        <p:txBody>
          <a:bodyPr spcFirstLastPara="1" wrap="square" lIns="45725" tIns="22850" rIns="45725" bIns="22850" anchor="b" anchorCtr="0">
            <a:noAutofit/>
          </a:bodyPr>
          <a:lstStyle>
            <a:lvl1pPr marL="457200" lvl="0" indent="-228600" algn="l" rtl="0">
              <a:spcBef>
                <a:spcPts val="200"/>
              </a:spcBef>
              <a:spcAft>
                <a:spcPts val="0"/>
              </a:spcAft>
              <a:buClr>
                <a:schemeClr val="dk1"/>
              </a:buClr>
              <a:buSzPts val="1200"/>
              <a:buNone/>
              <a:defRPr sz="1200" b="1"/>
            </a:lvl1pPr>
            <a:lvl2pPr marL="914400" lvl="1" indent="-228600" algn="l" rtl="0">
              <a:spcBef>
                <a:spcPts val="200"/>
              </a:spcBef>
              <a:spcAft>
                <a:spcPts val="0"/>
              </a:spcAft>
              <a:buClr>
                <a:schemeClr val="dk1"/>
              </a:buClr>
              <a:buSzPts val="1000"/>
              <a:buNone/>
              <a:defRPr sz="1000" b="1"/>
            </a:lvl2pPr>
            <a:lvl3pPr marL="1371600" lvl="2" indent="-228600" algn="l" rtl="0">
              <a:spcBef>
                <a:spcPts val="200"/>
              </a:spcBef>
              <a:spcAft>
                <a:spcPts val="0"/>
              </a:spcAft>
              <a:buClr>
                <a:schemeClr val="dk1"/>
              </a:buClr>
              <a:buSzPts val="900"/>
              <a:buNone/>
              <a:defRPr sz="900" b="1"/>
            </a:lvl3pPr>
            <a:lvl4pPr marL="1828800" lvl="3" indent="-228600" algn="l" rtl="0">
              <a:spcBef>
                <a:spcPts val="200"/>
              </a:spcBef>
              <a:spcAft>
                <a:spcPts val="0"/>
              </a:spcAft>
              <a:buClr>
                <a:schemeClr val="dk1"/>
              </a:buClr>
              <a:buSzPts val="800"/>
              <a:buNone/>
              <a:defRPr sz="800" b="1"/>
            </a:lvl4pPr>
            <a:lvl5pPr marL="2286000" lvl="4" indent="-228600" algn="l" rtl="0">
              <a:spcBef>
                <a:spcPts val="200"/>
              </a:spcBef>
              <a:spcAft>
                <a:spcPts val="0"/>
              </a:spcAft>
              <a:buClr>
                <a:schemeClr val="dk1"/>
              </a:buClr>
              <a:buSzPts val="800"/>
              <a:buNone/>
              <a:defRPr sz="800" b="1"/>
            </a:lvl5pPr>
            <a:lvl6pPr marL="2743200" lvl="5" indent="-228600" algn="l" rtl="0">
              <a:spcBef>
                <a:spcPts val="200"/>
              </a:spcBef>
              <a:spcAft>
                <a:spcPts val="0"/>
              </a:spcAft>
              <a:buClr>
                <a:schemeClr val="dk1"/>
              </a:buClr>
              <a:buSzPts val="800"/>
              <a:buNone/>
              <a:defRPr sz="800" b="1"/>
            </a:lvl6pPr>
            <a:lvl7pPr marL="3200400" lvl="6" indent="-228600" algn="l" rtl="0">
              <a:spcBef>
                <a:spcPts val="200"/>
              </a:spcBef>
              <a:spcAft>
                <a:spcPts val="0"/>
              </a:spcAft>
              <a:buClr>
                <a:schemeClr val="dk1"/>
              </a:buClr>
              <a:buSzPts val="800"/>
              <a:buNone/>
              <a:defRPr sz="800" b="1"/>
            </a:lvl7pPr>
            <a:lvl8pPr marL="3657600" lvl="7" indent="-228600" algn="l" rtl="0">
              <a:spcBef>
                <a:spcPts val="200"/>
              </a:spcBef>
              <a:spcAft>
                <a:spcPts val="0"/>
              </a:spcAft>
              <a:buClr>
                <a:schemeClr val="dk1"/>
              </a:buClr>
              <a:buSzPts val="800"/>
              <a:buNone/>
              <a:defRPr sz="800" b="1"/>
            </a:lvl8pPr>
            <a:lvl9pPr marL="4114800" lvl="8" indent="-228600" algn="l" rtl="0">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200" cy="1975800"/>
          </a:xfrm>
          <a:prstGeom prst="rect">
            <a:avLst/>
          </a:prstGeom>
          <a:noFill/>
          <a:ln>
            <a:noFill/>
          </a:ln>
        </p:spPr>
        <p:txBody>
          <a:bodyPr spcFirstLastPara="1" wrap="square" lIns="45725" tIns="22850" rIns="45725" bIns="22850" anchor="t" anchorCtr="0">
            <a:noAutofit/>
          </a:bodyPr>
          <a:lstStyle>
            <a:lvl1pPr marL="457200" lvl="0" indent="-304800" algn="l" rtl="0">
              <a:spcBef>
                <a:spcPts val="200"/>
              </a:spcBef>
              <a:spcAft>
                <a:spcPts val="0"/>
              </a:spcAft>
              <a:buClr>
                <a:schemeClr val="dk1"/>
              </a:buClr>
              <a:buSzPts val="1200"/>
              <a:buChar char="•"/>
              <a:defRPr sz="1200"/>
            </a:lvl1pPr>
            <a:lvl2pPr marL="914400" lvl="1" indent="-292100" algn="l" rtl="0">
              <a:spcBef>
                <a:spcPts val="200"/>
              </a:spcBef>
              <a:spcAft>
                <a:spcPts val="0"/>
              </a:spcAft>
              <a:buClr>
                <a:schemeClr val="dk1"/>
              </a:buClr>
              <a:buSzPts val="1000"/>
              <a:buChar char="–"/>
              <a:defRPr sz="1000"/>
            </a:lvl2pPr>
            <a:lvl3pPr marL="1371600" lvl="2" indent="-285750" algn="l" rtl="0">
              <a:spcBef>
                <a:spcPts val="200"/>
              </a:spcBef>
              <a:spcAft>
                <a:spcPts val="0"/>
              </a:spcAft>
              <a:buClr>
                <a:schemeClr val="dk1"/>
              </a:buClr>
              <a:buSzPts val="900"/>
              <a:buChar char="•"/>
              <a:defRPr sz="900"/>
            </a:lvl3pPr>
            <a:lvl4pPr marL="1828800" lvl="3" indent="-279400" algn="l" rtl="0">
              <a:spcBef>
                <a:spcPts val="200"/>
              </a:spcBef>
              <a:spcAft>
                <a:spcPts val="0"/>
              </a:spcAft>
              <a:buClr>
                <a:schemeClr val="dk1"/>
              </a:buClr>
              <a:buSzPts val="800"/>
              <a:buChar char="–"/>
              <a:defRPr sz="800"/>
            </a:lvl4pPr>
            <a:lvl5pPr marL="2286000" lvl="4" indent="-279400" algn="l" rtl="0">
              <a:spcBef>
                <a:spcPts val="200"/>
              </a:spcBef>
              <a:spcAft>
                <a:spcPts val="0"/>
              </a:spcAft>
              <a:buClr>
                <a:schemeClr val="dk1"/>
              </a:buClr>
              <a:buSzPts val="800"/>
              <a:buChar char="»"/>
              <a:defRPr sz="800"/>
            </a:lvl5pPr>
            <a:lvl6pPr marL="2743200" lvl="5" indent="-279400" algn="l" rtl="0">
              <a:spcBef>
                <a:spcPts val="200"/>
              </a:spcBef>
              <a:spcAft>
                <a:spcPts val="0"/>
              </a:spcAft>
              <a:buClr>
                <a:schemeClr val="dk1"/>
              </a:buClr>
              <a:buSzPts val="800"/>
              <a:buChar char="•"/>
              <a:defRPr sz="800"/>
            </a:lvl6pPr>
            <a:lvl7pPr marL="3200400" lvl="6" indent="-279400" algn="l" rtl="0">
              <a:spcBef>
                <a:spcPts val="200"/>
              </a:spcBef>
              <a:spcAft>
                <a:spcPts val="0"/>
              </a:spcAft>
              <a:buClr>
                <a:schemeClr val="dk1"/>
              </a:buClr>
              <a:buSzPts val="800"/>
              <a:buChar char="•"/>
              <a:defRPr sz="800"/>
            </a:lvl7pPr>
            <a:lvl8pPr marL="3657600" lvl="7" indent="-279400" algn="l" rtl="0">
              <a:spcBef>
                <a:spcPts val="200"/>
              </a:spcBef>
              <a:spcAft>
                <a:spcPts val="0"/>
              </a:spcAft>
              <a:buClr>
                <a:schemeClr val="dk1"/>
              </a:buClr>
              <a:buSzPts val="800"/>
              <a:buChar char="•"/>
              <a:defRPr sz="800"/>
            </a:lvl8pPr>
            <a:lvl9pPr marL="4114800" lvl="8" indent="-279400" algn="l" rtl="0">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1100" cy="320100"/>
          </a:xfrm>
          <a:prstGeom prst="rect">
            <a:avLst/>
          </a:prstGeom>
          <a:noFill/>
          <a:ln>
            <a:noFill/>
          </a:ln>
        </p:spPr>
        <p:txBody>
          <a:bodyPr spcFirstLastPara="1" wrap="square" lIns="45725" tIns="22850" rIns="45725" bIns="22850" anchor="b" anchorCtr="0">
            <a:noAutofit/>
          </a:bodyPr>
          <a:lstStyle>
            <a:lvl1pPr marL="457200" lvl="0" indent="-228600" algn="l" rtl="0">
              <a:spcBef>
                <a:spcPts val="200"/>
              </a:spcBef>
              <a:spcAft>
                <a:spcPts val="0"/>
              </a:spcAft>
              <a:buClr>
                <a:schemeClr val="dk1"/>
              </a:buClr>
              <a:buSzPts val="1200"/>
              <a:buNone/>
              <a:defRPr sz="1200" b="1"/>
            </a:lvl1pPr>
            <a:lvl2pPr marL="914400" lvl="1" indent="-228600" algn="l" rtl="0">
              <a:spcBef>
                <a:spcPts val="200"/>
              </a:spcBef>
              <a:spcAft>
                <a:spcPts val="0"/>
              </a:spcAft>
              <a:buClr>
                <a:schemeClr val="dk1"/>
              </a:buClr>
              <a:buSzPts val="1000"/>
              <a:buNone/>
              <a:defRPr sz="1000" b="1"/>
            </a:lvl2pPr>
            <a:lvl3pPr marL="1371600" lvl="2" indent="-228600" algn="l" rtl="0">
              <a:spcBef>
                <a:spcPts val="200"/>
              </a:spcBef>
              <a:spcAft>
                <a:spcPts val="0"/>
              </a:spcAft>
              <a:buClr>
                <a:schemeClr val="dk1"/>
              </a:buClr>
              <a:buSzPts val="900"/>
              <a:buNone/>
              <a:defRPr sz="900" b="1"/>
            </a:lvl3pPr>
            <a:lvl4pPr marL="1828800" lvl="3" indent="-228600" algn="l" rtl="0">
              <a:spcBef>
                <a:spcPts val="200"/>
              </a:spcBef>
              <a:spcAft>
                <a:spcPts val="0"/>
              </a:spcAft>
              <a:buClr>
                <a:schemeClr val="dk1"/>
              </a:buClr>
              <a:buSzPts val="800"/>
              <a:buNone/>
              <a:defRPr sz="800" b="1"/>
            </a:lvl4pPr>
            <a:lvl5pPr marL="2286000" lvl="4" indent="-228600" algn="l" rtl="0">
              <a:spcBef>
                <a:spcPts val="200"/>
              </a:spcBef>
              <a:spcAft>
                <a:spcPts val="0"/>
              </a:spcAft>
              <a:buClr>
                <a:schemeClr val="dk1"/>
              </a:buClr>
              <a:buSzPts val="800"/>
              <a:buNone/>
              <a:defRPr sz="800" b="1"/>
            </a:lvl5pPr>
            <a:lvl6pPr marL="2743200" lvl="5" indent="-228600" algn="l" rtl="0">
              <a:spcBef>
                <a:spcPts val="200"/>
              </a:spcBef>
              <a:spcAft>
                <a:spcPts val="0"/>
              </a:spcAft>
              <a:buClr>
                <a:schemeClr val="dk1"/>
              </a:buClr>
              <a:buSzPts val="800"/>
              <a:buNone/>
              <a:defRPr sz="800" b="1"/>
            </a:lvl6pPr>
            <a:lvl7pPr marL="3200400" lvl="6" indent="-228600" algn="l" rtl="0">
              <a:spcBef>
                <a:spcPts val="200"/>
              </a:spcBef>
              <a:spcAft>
                <a:spcPts val="0"/>
              </a:spcAft>
              <a:buClr>
                <a:schemeClr val="dk1"/>
              </a:buClr>
              <a:buSzPts val="800"/>
              <a:buNone/>
              <a:defRPr sz="800" b="1"/>
            </a:lvl7pPr>
            <a:lvl8pPr marL="3657600" lvl="7" indent="-228600" algn="l" rtl="0">
              <a:spcBef>
                <a:spcPts val="200"/>
              </a:spcBef>
              <a:spcAft>
                <a:spcPts val="0"/>
              </a:spcAft>
              <a:buClr>
                <a:schemeClr val="dk1"/>
              </a:buClr>
              <a:buSzPts val="800"/>
              <a:buNone/>
              <a:defRPr sz="800" b="1"/>
            </a:lvl8pPr>
            <a:lvl9pPr marL="4114800" lvl="8" indent="-228600" algn="l" rtl="0">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1100" cy="1975800"/>
          </a:xfrm>
          <a:prstGeom prst="rect">
            <a:avLst/>
          </a:prstGeom>
          <a:noFill/>
          <a:ln>
            <a:noFill/>
          </a:ln>
        </p:spPr>
        <p:txBody>
          <a:bodyPr spcFirstLastPara="1" wrap="square" lIns="45725" tIns="22850" rIns="45725" bIns="22850" anchor="t" anchorCtr="0">
            <a:noAutofit/>
          </a:bodyPr>
          <a:lstStyle>
            <a:lvl1pPr marL="457200" lvl="0" indent="-304800" algn="l" rtl="0">
              <a:spcBef>
                <a:spcPts val="200"/>
              </a:spcBef>
              <a:spcAft>
                <a:spcPts val="0"/>
              </a:spcAft>
              <a:buClr>
                <a:schemeClr val="dk1"/>
              </a:buClr>
              <a:buSzPts val="1200"/>
              <a:buChar char="•"/>
              <a:defRPr sz="1200"/>
            </a:lvl1pPr>
            <a:lvl2pPr marL="914400" lvl="1" indent="-292100" algn="l" rtl="0">
              <a:spcBef>
                <a:spcPts val="200"/>
              </a:spcBef>
              <a:spcAft>
                <a:spcPts val="0"/>
              </a:spcAft>
              <a:buClr>
                <a:schemeClr val="dk1"/>
              </a:buClr>
              <a:buSzPts val="1000"/>
              <a:buChar char="–"/>
              <a:defRPr sz="1000"/>
            </a:lvl2pPr>
            <a:lvl3pPr marL="1371600" lvl="2" indent="-285750" algn="l" rtl="0">
              <a:spcBef>
                <a:spcPts val="200"/>
              </a:spcBef>
              <a:spcAft>
                <a:spcPts val="0"/>
              </a:spcAft>
              <a:buClr>
                <a:schemeClr val="dk1"/>
              </a:buClr>
              <a:buSzPts val="900"/>
              <a:buChar char="•"/>
              <a:defRPr sz="900"/>
            </a:lvl3pPr>
            <a:lvl4pPr marL="1828800" lvl="3" indent="-279400" algn="l" rtl="0">
              <a:spcBef>
                <a:spcPts val="200"/>
              </a:spcBef>
              <a:spcAft>
                <a:spcPts val="0"/>
              </a:spcAft>
              <a:buClr>
                <a:schemeClr val="dk1"/>
              </a:buClr>
              <a:buSzPts val="800"/>
              <a:buChar char="–"/>
              <a:defRPr sz="800"/>
            </a:lvl4pPr>
            <a:lvl5pPr marL="2286000" lvl="4" indent="-279400" algn="l" rtl="0">
              <a:spcBef>
                <a:spcPts val="200"/>
              </a:spcBef>
              <a:spcAft>
                <a:spcPts val="0"/>
              </a:spcAft>
              <a:buClr>
                <a:schemeClr val="dk1"/>
              </a:buClr>
              <a:buSzPts val="800"/>
              <a:buChar char="»"/>
              <a:defRPr sz="800"/>
            </a:lvl5pPr>
            <a:lvl6pPr marL="2743200" lvl="5" indent="-279400" algn="l" rtl="0">
              <a:spcBef>
                <a:spcPts val="200"/>
              </a:spcBef>
              <a:spcAft>
                <a:spcPts val="0"/>
              </a:spcAft>
              <a:buClr>
                <a:schemeClr val="dk1"/>
              </a:buClr>
              <a:buSzPts val="800"/>
              <a:buChar char="•"/>
              <a:defRPr sz="800"/>
            </a:lvl6pPr>
            <a:lvl7pPr marL="3200400" lvl="6" indent="-279400" algn="l" rtl="0">
              <a:spcBef>
                <a:spcPts val="200"/>
              </a:spcBef>
              <a:spcAft>
                <a:spcPts val="0"/>
              </a:spcAft>
              <a:buClr>
                <a:schemeClr val="dk1"/>
              </a:buClr>
              <a:buSzPts val="800"/>
              <a:buChar char="•"/>
              <a:defRPr sz="800"/>
            </a:lvl7pPr>
            <a:lvl8pPr marL="3657600" lvl="7" indent="-279400" algn="l" rtl="0">
              <a:spcBef>
                <a:spcPts val="200"/>
              </a:spcBef>
              <a:spcAft>
                <a:spcPts val="0"/>
              </a:spcAft>
              <a:buClr>
                <a:schemeClr val="dk1"/>
              </a:buClr>
              <a:buSzPts val="800"/>
              <a:buChar char="•"/>
              <a:defRPr sz="800"/>
            </a:lvl8pPr>
            <a:lvl9pPr marL="4114800" lvl="8" indent="-279400" algn="l" rtl="0">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Autofit/>
          </a:bodyPr>
          <a:lstStyle>
            <a:lvl1pPr lvl="0" algn="l" rtl="0">
              <a:spcBef>
                <a:spcPts val="0"/>
              </a:spcBef>
              <a:spcAft>
                <a:spcPts val="0"/>
              </a:spcAft>
              <a:buClr>
                <a:schemeClr val="dk1"/>
              </a:buClr>
              <a:buSzPts val="1000"/>
              <a:buFont typeface="Calibri"/>
              <a:buNone/>
              <a:defRPr sz="1000" b="1"/>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Autofit/>
          </a:bodyPr>
          <a:lstStyle>
            <a:lvl1pPr marL="457200" lvl="0" indent="-330200" algn="l" rtl="0">
              <a:spcBef>
                <a:spcPts val="300"/>
              </a:spcBef>
              <a:spcAft>
                <a:spcPts val="0"/>
              </a:spcAft>
              <a:buClr>
                <a:schemeClr val="dk1"/>
              </a:buClr>
              <a:buSzPts val="1600"/>
              <a:buChar char="•"/>
              <a:defRPr sz="1600"/>
            </a:lvl1pPr>
            <a:lvl2pPr marL="914400" lvl="1" indent="-317500" algn="l" rtl="0">
              <a:spcBef>
                <a:spcPts val="300"/>
              </a:spcBef>
              <a:spcAft>
                <a:spcPts val="0"/>
              </a:spcAft>
              <a:buClr>
                <a:schemeClr val="dk1"/>
              </a:buClr>
              <a:buSzPts val="1400"/>
              <a:buChar char="–"/>
              <a:defRPr sz="1400"/>
            </a:lvl2pPr>
            <a:lvl3pPr marL="1371600" lvl="2" indent="-304800" algn="l" rtl="0">
              <a:spcBef>
                <a:spcPts val="200"/>
              </a:spcBef>
              <a:spcAft>
                <a:spcPts val="0"/>
              </a:spcAft>
              <a:buClr>
                <a:schemeClr val="dk1"/>
              </a:buClr>
              <a:buSzPts val="1200"/>
              <a:buChar char="•"/>
              <a:defRPr sz="1200"/>
            </a:lvl3pPr>
            <a:lvl4pPr marL="1828800" lvl="3" indent="-292100" algn="l" rtl="0">
              <a:spcBef>
                <a:spcPts val="200"/>
              </a:spcBef>
              <a:spcAft>
                <a:spcPts val="0"/>
              </a:spcAft>
              <a:buClr>
                <a:schemeClr val="dk1"/>
              </a:buClr>
              <a:buSzPts val="1000"/>
              <a:buChar char="–"/>
              <a:defRPr sz="1000"/>
            </a:lvl4pPr>
            <a:lvl5pPr marL="2286000" lvl="4" indent="-292100" algn="l" rtl="0">
              <a:spcBef>
                <a:spcPts val="200"/>
              </a:spcBef>
              <a:spcAft>
                <a:spcPts val="0"/>
              </a:spcAft>
              <a:buClr>
                <a:schemeClr val="dk1"/>
              </a:buClr>
              <a:buSzPts val="1000"/>
              <a:buChar char="»"/>
              <a:defRPr sz="1000"/>
            </a:lvl5pPr>
            <a:lvl6pPr marL="2743200" lvl="5" indent="-292100" algn="l" rtl="0">
              <a:spcBef>
                <a:spcPts val="200"/>
              </a:spcBef>
              <a:spcAft>
                <a:spcPts val="0"/>
              </a:spcAft>
              <a:buClr>
                <a:schemeClr val="dk1"/>
              </a:buClr>
              <a:buSzPts val="1000"/>
              <a:buChar char="•"/>
              <a:defRPr sz="1000"/>
            </a:lvl6pPr>
            <a:lvl7pPr marL="3200400" lvl="6" indent="-292100" algn="l" rtl="0">
              <a:spcBef>
                <a:spcPts val="200"/>
              </a:spcBef>
              <a:spcAft>
                <a:spcPts val="0"/>
              </a:spcAft>
              <a:buClr>
                <a:schemeClr val="dk1"/>
              </a:buClr>
              <a:buSzPts val="1000"/>
              <a:buChar char="•"/>
              <a:defRPr sz="1000"/>
            </a:lvl7pPr>
            <a:lvl8pPr marL="3657600" lvl="7" indent="-292100" algn="l" rtl="0">
              <a:spcBef>
                <a:spcPts val="200"/>
              </a:spcBef>
              <a:spcAft>
                <a:spcPts val="0"/>
              </a:spcAft>
              <a:buClr>
                <a:schemeClr val="dk1"/>
              </a:buClr>
              <a:buSzPts val="1000"/>
              <a:buChar char="•"/>
              <a:defRPr sz="1000"/>
            </a:lvl8pPr>
            <a:lvl9pPr marL="4114800" lvl="8" indent="-292100" algn="l" rtl="0">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200" cy="2345700"/>
          </a:xfrm>
          <a:prstGeom prst="rect">
            <a:avLst/>
          </a:prstGeom>
          <a:noFill/>
          <a:ln>
            <a:noFill/>
          </a:ln>
        </p:spPr>
        <p:txBody>
          <a:bodyPr spcFirstLastPara="1" wrap="square" lIns="45725" tIns="22850" rIns="45725" bIns="22850" anchor="t" anchorCtr="0">
            <a:noAutofit/>
          </a:bodyPr>
          <a:lstStyle>
            <a:lvl1pPr marL="457200" lvl="0" indent="-228600" algn="l" rtl="0">
              <a:spcBef>
                <a:spcPts val="100"/>
              </a:spcBef>
              <a:spcAft>
                <a:spcPts val="0"/>
              </a:spcAft>
              <a:buClr>
                <a:schemeClr val="dk1"/>
              </a:buClr>
              <a:buSzPts val="700"/>
              <a:buNone/>
              <a:defRPr sz="700"/>
            </a:lvl1pPr>
            <a:lvl2pPr marL="914400" lvl="1" indent="-228600" algn="l" rtl="0">
              <a:spcBef>
                <a:spcPts val="100"/>
              </a:spcBef>
              <a:spcAft>
                <a:spcPts val="0"/>
              </a:spcAft>
              <a:buClr>
                <a:schemeClr val="dk1"/>
              </a:buClr>
              <a:buSzPts val="600"/>
              <a:buNone/>
              <a:defRPr sz="600"/>
            </a:lvl2pPr>
            <a:lvl3pPr marL="1371600" lvl="2" indent="-228600" algn="l" rtl="0">
              <a:spcBef>
                <a:spcPts val="100"/>
              </a:spcBef>
              <a:spcAft>
                <a:spcPts val="0"/>
              </a:spcAft>
              <a:buClr>
                <a:schemeClr val="dk1"/>
              </a:buClr>
              <a:buSzPts val="500"/>
              <a:buNone/>
              <a:defRPr sz="500"/>
            </a:lvl3pPr>
            <a:lvl4pPr marL="1828800" lvl="3" indent="-228600" algn="l" rtl="0">
              <a:spcBef>
                <a:spcPts val="100"/>
              </a:spcBef>
              <a:spcAft>
                <a:spcPts val="0"/>
              </a:spcAft>
              <a:buClr>
                <a:schemeClr val="dk1"/>
              </a:buClr>
              <a:buSzPts val="500"/>
              <a:buNone/>
              <a:defRPr sz="500"/>
            </a:lvl4pPr>
            <a:lvl5pPr marL="2286000" lvl="4" indent="-228600" algn="l" rtl="0">
              <a:spcBef>
                <a:spcPts val="100"/>
              </a:spcBef>
              <a:spcAft>
                <a:spcPts val="0"/>
              </a:spcAft>
              <a:buClr>
                <a:schemeClr val="dk1"/>
              </a:buClr>
              <a:buSzPts val="500"/>
              <a:buNone/>
              <a:defRPr sz="500"/>
            </a:lvl5pPr>
            <a:lvl6pPr marL="2743200" lvl="5" indent="-228600" algn="l" rtl="0">
              <a:spcBef>
                <a:spcPts val="100"/>
              </a:spcBef>
              <a:spcAft>
                <a:spcPts val="0"/>
              </a:spcAft>
              <a:buClr>
                <a:schemeClr val="dk1"/>
              </a:buClr>
              <a:buSzPts val="500"/>
              <a:buNone/>
              <a:defRPr sz="500"/>
            </a:lvl6pPr>
            <a:lvl7pPr marL="3200400" lvl="6" indent="-228600" algn="l" rtl="0">
              <a:spcBef>
                <a:spcPts val="100"/>
              </a:spcBef>
              <a:spcAft>
                <a:spcPts val="0"/>
              </a:spcAft>
              <a:buClr>
                <a:schemeClr val="dk1"/>
              </a:buClr>
              <a:buSzPts val="500"/>
              <a:buNone/>
              <a:defRPr sz="500"/>
            </a:lvl7pPr>
            <a:lvl8pPr marL="3657600" lvl="7" indent="-228600" algn="l" rtl="0">
              <a:spcBef>
                <a:spcPts val="100"/>
              </a:spcBef>
              <a:spcAft>
                <a:spcPts val="0"/>
              </a:spcAft>
              <a:buClr>
                <a:schemeClr val="dk1"/>
              </a:buClr>
              <a:buSzPts val="500"/>
              <a:buNone/>
              <a:defRPr sz="500"/>
            </a:lvl8pPr>
            <a:lvl9pPr marL="4114800" lvl="8" indent="-228600" algn="l" rtl="0">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Autofit/>
          </a:bodyPr>
          <a:lstStyle>
            <a:lvl1pPr lvl="0" algn="l" rtl="0">
              <a:spcBef>
                <a:spcPts val="0"/>
              </a:spcBef>
              <a:spcAft>
                <a:spcPts val="0"/>
              </a:spcAft>
              <a:buClr>
                <a:schemeClr val="dk1"/>
              </a:buClr>
              <a:buSzPts val="1000"/>
              <a:buFont typeface="Calibri"/>
              <a:buNone/>
              <a:defRPr sz="1000" b="1"/>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txBody>
          <a:bodyPr spcFirstLastPara="1" wrap="square" lIns="45725" tIns="22850" rIns="45725" bIns="22850" anchor="t" anchorCtr="0">
            <a:noAutofit/>
          </a:bodyPr>
          <a:lstStyle>
            <a:lvl1pPr marR="0" lvl="0" algn="l" rtl="0">
              <a:spcBef>
                <a:spcPts val="3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R="0" lvl="3"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R="0" lvl="4"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R="0" lvl="5"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R="0" lvl="6"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R="0" lvl="7"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R="0" lvl="8"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896144" y="2683669"/>
            <a:ext cx="2743200" cy="402600"/>
          </a:xfrm>
          <a:prstGeom prst="rect">
            <a:avLst/>
          </a:prstGeom>
          <a:noFill/>
          <a:ln>
            <a:noFill/>
          </a:ln>
        </p:spPr>
        <p:txBody>
          <a:bodyPr spcFirstLastPara="1" wrap="square" lIns="45725" tIns="22850" rIns="45725" bIns="22850" anchor="t" anchorCtr="0">
            <a:noAutofit/>
          </a:bodyPr>
          <a:lstStyle>
            <a:lvl1pPr marL="457200" lvl="0" indent="-228600" algn="l" rtl="0">
              <a:spcBef>
                <a:spcPts val="100"/>
              </a:spcBef>
              <a:spcAft>
                <a:spcPts val="0"/>
              </a:spcAft>
              <a:buClr>
                <a:schemeClr val="dk1"/>
              </a:buClr>
              <a:buSzPts val="700"/>
              <a:buNone/>
              <a:defRPr sz="700"/>
            </a:lvl1pPr>
            <a:lvl2pPr marL="914400" lvl="1" indent="-228600" algn="l" rtl="0">
              <a:spcBef>
                <a:spcPts val="100"/>
              </a:spcBef>
              <a:spcAft>
                <a:spcPts val="0"/>
              </a:spcAft>
              <a:buClr>
                <a:schemeClr val="dk1"/>
              </a:buClr>
              <a:buSzPts val="600"/>
              <a:buNone/>
              <a:defRPr sz="600"/>
            </a:lvl2pPr>
            <a:lvl3pPr marL="1371600" lvl="2" indent="-228600" algn="l" rtl="0">
              <a:spcBef>
                <a:spcPts val="100"/>
              </a:spcBef>
              <a:spcAft>
                <a:spcPts val="0"/>
              </a:spcAft>
              <a:buClr>
                <a:schemeClr val="dk1"/>
              </a:buClr>
              <a:buSzPts val="500"/>
              <a:buNone/>
              <a:defRPr sz="500"/>
            </a:lvl3pPr>
            <a:lvl4pPr marL="1828800" lvl="3" indent="-228600" algn="l" rtl="0">
              <a:spcBef>
                <a:spcPts val="100"/>
              </a:spcBef>
              <a:spcAft>
                <a:spcPts val="0"/>
              </a:spcAft>
              <a:buClr>
                <a:schemeClr val="dk1"/>
              </a:buClr>
              <a:buSzPts val="500"/>
              <a:buNone/>
              <a:defRPr sz="500"/>
            </a:lvl4pPr>
            <a:lvl5pPr marL="2286000" lvl="4" indent="-228600" algn="l" rtl="0">
              <a:spcBef>
                <a:spcPts val="100"/>
              </a:spcBef>
              <a:spcAft>
                <a:spcPts val="0"/>
              </a:spcAft>
              <a:buClr>
                <a:schemeClr val="dk1"/>
              </a:buClr>
              <a:buSzPts val="500"/>
              <a:buNone/>
              <a:defRPr sz="500"/>
            </a:lvl5pPr>
            <a:lvl6pPr marL="2743200" lvl="5" indent="-228600" algn="l" rtl="0">
              <a:spcBef>
                <a:spcPts val="100"/>
              </a:spcBef>
              <a:spcAft>
                <a:spcPts val="0"/>
              </a:spcAft>
              <a:buClr>
                <a:schemeClr val="dk1"/>
              </a:buClr>
              <a:buSzPts val="500"/>
              <a:buNone/>
              <a:defRPr sz="500"/>
            </a:lvl6pPr>
            <a:lvl7pPr marL="3200400" lvl="6" indent="-228600" algn="l" rtl="0">
              <a:spcBef>
                <a:spcPts val="100"/>
              </a:spcBef>
              <a:spcAft>
                <a:spcPts val="0"/>
              </a:spcAft>
              <a:buClr>
                <a:schemeClr val="dk1"/>
              </a:buClr>
              <a:buSzPts val="500"/>
              <a:buNone/>
              <a:defRPr sz="500"/>
            </a:lvl7pPr>
            <a:lvl8pPr marL="3657600" lvl="7" indent="-228600" algn="l" rtl="0">
              <a:spcBef>
                <a:spcPts val="100"/>
              </a:spcBef>
              <a:spcAft>
                <a:spcPts val="0"/>
              </a:spcAft>
              <a:buClr>
                <a:schemeClr val="dk1"/>
              </a:buClr>
              <a:buSzPts val="500"/>
              <a:buNone/>
              <a:defRPr sz="500"/>
            </a:lvl8pPr>
            <a:lvl9pPr marL="4114800" lvl="8" indent="-228600" algn="l" rtl="0">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400" y="-125700"/>
            <a:ext cx="2263200" cy="4114800"/>
          </a:xfrm>
          <a:prstGeom prst="rect">
            <a:avLst/>
          </a:prstGeom>
          <a:noFill/>
          <a:ln>
            <a:noFill/>
          </a:ln>
        </p:spPr>
        <p:txBody>
          <a:bodyPr spcFirstLastPara="1" wrap="square" lIns="45725" tIns="22850" rIns="45725" bIns="22850" anchor="t" anchorCtr="0">
            <a:noAutofit/>
          </a:bodyPr>
          <a:lstStyle>
            <a:lvl1pPr marL="457200" lvl="0" indent="-285750" algn="l" rtl="0">
              <a:spcBef>
                <a:spcPts val="200"/>
              </a:spcBef>
              <a:spcAft>
                <a:spcPts val="0"/>
              </a:spcAft>
              <a:buClr>
                <a:schemeClr val="dk1"/>
              </a:buClr>
              <a:buSzPts val="900"/>
              <a:buChar char="•"/>
              <a:defRPr/>
            </a:lvl1pPr>
            <a:lvl2pPr marL="914400" lvl="1" indent="-285750" algn="l" rtl="0">
              <a:spcBef>
                <a:spcPts val="200"/>
              </a:spcBef>
              <a:spcAft>
                <a:spcPts val="0"/>
              </a:spcAft>
              <a:buClr>
                <a:schemeClr val="dk1"/>
              </a:buClr>
              <a:buSzPts val="900"/>
              <a:buChar char="–"/>
              <a:defRPr/>
            </a:lvl2pPr>
            <a:lvl3pPr marL="1371600" lvl="2" indent="-285750" algn="l" rtl="0">
              <a:spcBef>
                <a:spcPts val="200"/>
              </a:spcBef>
              <a:spcAft>
                <a:spcPts val="0"/>
              </a:spcAft>
              <a:buClr>
                <a:schemeClr val="dk1"/>
              </a:buClr>
              <a:buSzPts val="900"/>
              <a:buChar char="•"/>
              <a:defRPr/>
            </a:lvl3pPr>
            <a:lvl4pPr marL="1828800" lvl="3" indent="-285750" algn="l" rtl="0">
              <a:spcBef>
                <a:spcPts val="200"/>
              </a:spcBef>
              <a:spcAft>
                <a:spcPts val="0"/>
              </a:spcAft>
              <a:buClr>
                <a:schemeClr val="dk1"/>
              </a:buClr>
              <a:buSzPts val="900"/>
              <a:buChar char="–"/>
              <a:defRPr/>
            </a:lvl4pPr>
            <a:lvl5pPr marL="2286000" lvl="4" indent="-285750" algn="l" rtl="0">
              <a:spcBef>
                <a:spcPts val="200"/>
              </a:spcBef>
              <a:spcAft>
                <a:spcPts val="0"/>
              </a:spcAft>
              <a:buClr>
                <a:schemeClr val="dk1"/>
              </a:buClr>
              <a:buSzPts val="900"/>
              <a:buChar char="»"/>
              <a:defRPr/>
            </a:lvl5pPr>
            <a:lvl6pPr marL="2743200" lvl="5" indent="-285750" algn="l" rtl="0">
              <a:spcBef>
                <a:spcPts val="200"/>
              </a:spcBef>
              <a:spcAft>
                <a:spcPts val="0"/>
              </a:spcAft>
              <a:buClr>
                <a:schemeClr val="dk1"/>
              </a:buClr>
              <a:buSzPts val="9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Autofit/>
          </a:bodyPr>
          <a:lstStyle>
            <a:lvl1pPr marL="457200" lvl="0" indent="-285750" algn="l" rtl="0">
              <a:spcBef>
                <a:spcPts val="200"/>
              </a:spcBef>
              <a:spcAft>
                <a:spcPts val="0"/>
              </a:spcAft>
              <a:buClr>
                <a:schemeClr val="dk1"/>
              </a:buClr>
              <a:buSzPts val="900"/>
              <a:buChar char="•"/>
              <a:defRPr/>
            </a:lvl1pPr>
            <a:lvl2pPr marL="914400" lvl="1" indent="-285750" algn="l" rtl="0">
              <a:spcBef>
                <a:spcPts val="200"/>
              </a:spcBef>
              <a:spcAft>
                <a:spcPts val="0"/>
              </a:spcAft>
              <a:buClr>
                <a:schemeClr val="dk1"/>
              </a:buClr>
              <a:buSzPts val="900"/>
              <a:buChar char="–"/>
              <a:defRPr/>
            </a:lvl2pPr>
            <a:lvl3pPr marL="1371600" lvl="2" indent="-285750" algn="l" rtl="0">
              <a:spcBef>
                <a:spcPts val="200"/>
              </a:spcBef>
              <a:spcAft>
                <a:spcPts val="0"/>
              </a:spcAft>
              <a:buClr>
                <a:schemeClr val="dk1"/>
              </a:buClr>
              <a:buSzPts val="900"/>
              <a:buChar char="•"/>
              <a:defRPr/>
            </a:lvl3pPr>
            <a:lvl4pPr marL="1828800" lvl="3" indent="-285750" algn="l" rtl="0">
              <a:spcBef>
                <a:spcPts val="200"/>
              </a:spcBef>
              <a:spcAft>
                <a:spcPts val="0"/>
              </a:spcAft>
              <a:buClr>
                <a:schemeClr val="dk1"/>
              </a:buClr>
              <a:buSzPts val="900"/>
              <a:buChar char="–"/>
              <a:defRPr/>
            </a:lvl4pPr>
            <a:lvl5pPr marL="2286000" lvl="4" indent="-285750" algn="l" rtl="0">
              <a:spcBef>
                <a:spcPts val="200"/>
              </a:spcBef>
              <a:spcAft>
                <a:spcPts val="0"/>
              </a:spcAft>
              <a:buClr>
                <a:schemeClr val="dk1"/>
              </a:buClr>
              <a:buSzPts val="900"/>
              <a:buChar char="»"/>
              <a:defRPr/>
            </a:lvl5pPr>
            <a:lvl6pPr marL="2743200" lvl="5" indent="-285750" algn="l" rtl="0">
              <a:spcBef>
                <a:spcPts val="200"/>
              </a:spcBef>
              <a:spcAft>
                <a:spcPts val="0"/>
              </a:spcAft>
              <a:buClr>
                <a:schemeClr val="dk1"/>
              </a:buClr>
              <a:buSzPts val="9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445025"/>
            <a:ext cx="8520600" cy="572700"/>
          </a:xfrm>
          <a:prstGeom prst="rect">
            <a:avLst/>
          </a:prstGeom>
        </p:spPr>
        <p:txBody>
          <a:bodyPr spcFirstLastPara="1" wrap="square" lIns="45725" tIns="22850" rIns="45725" bIns="22850" anchor="ctr" anchorCtr="0">
            <a:noAutofit/>
          </a:bodyPr>
          <a:lstStyle>
            <a:lvl1pPr lvl="0" rtl="0">
              <a:spcBef>
                <a:spcPts val="0"/>
              </a:spcBef>
              <a:spcAft>
                <a:spcPts val="0"/>
              </a:spcAft>
              <a:buSzPts val="22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27" name="Google Shape;127;p25"/>
          <p:cNvSpPr txBox="1">
            <a:spLocks noGrp="1"/>
          </p:cNvSpPr>
          <p:nvPr>
            <p:ph type="body" idx="1"/>
          </p:nvPr>
        </p:nvSpPr>
        <p:spPr>
          <a:xfrm>
            <a:off x="311700" y="1152475"/>
            <a:ext cx="8520600" cy="3416400"/>
          </a:xfrm>
          <a:prstGeom prst="rect">
            <a:avLst/>
          </a:prstGeom>
        </p:spPr>
        <p:txBody>
          <a:bodyPr spcFirstLastPara="1" wrap="square" lIns="45725" tIns="22850" rIns="45725" bIns="22850" anchor="t" anchorCtr="0">
            <a:noAutofit/>
          </a:bodyPr>
          <a:lstStyle>
            <a:lvl1pPr marL="457200" lvl="0" indent="-330200" rtl="0">
              <a:spcBef>
                <a:spcPts val="300"/>
              </a:spcBef>
              <a:spcAft>
                <a:spcPts val="0"/>
              </a:spcAft>
              <a:buSzPts val="1600"/>
              <a:buChar char="•"/>
              <a:defRPr/>
            </a:lvl1pPr>
            <a:lvl2pPr marL="914400" lvl="1" indent="-317500" rtl="0">
              <a:spcBef>
                <a:spcPts val="300"/>
              </a:spcBef>
              <a:spcAft>
                <a:spcPts val="0"/>
              </a:spcAft>
              <a:buSzPts val="1400"/>
              <a:buChar char="–"/>
              <a:defRPr/>
            </a:lvl2pPr>
            <a:lvl3pPr marL="1371600" lvl="2" indent="-304800" rtl="0">
              <a:spcBef>
                <a:spcPts val="200"/>
              </a:spcBef>
              <a:spcAft>
                <a:spcPts val="0"/>
              </a:spcAft>
              <a:buSzPts val="1200"/>
              <a:buChar char="•"/>
              <a:defRPr/>
            </a:lvl3pPr>
            <a:lvl4pPr marL="1828800" lvl="3" indent="-292100" rtl="0">
              <a:spcBef>
                <a:spcPts val="200"/>
              </a:spcBef>
              <a:spcAft>
                <a:spcPts val="0"/>
              </a:spcAft>
              <a:buSzPts val="1000"/>
              <a:buChar char="–"/>
              <a:defRPr/>
            </a:lvl4pPr>
            <a:lvl5pPr marL="2286000" lvl="4" indent="-292100" rtl="0">
              <a:spcBef>
                <a:spcPts val="200"/>
              </a:spcBef>
              <a:spcAft>
                <a:spcPts val="0"/>
              </a:spcAft>
              <a:buSzPts val="1000"/>
              <a:buChar char="»"/>
              <a:defRPr/>
            </a:lvl5pPr>
            <a:lvl6pPr marL="2743200" lvl="5" indent="-292100" rtl="0">
              <a:spcBef>
                <a:spcPts val="200"/>
              </a:spcBef>
              <a:spcAft>
                <a:spcPts val="0"/>
              </a:spcAft>
              <a:buSzPts val="1000"/>
              <a:buChar char="•"/>
              <a:defRPr/>
            </a:lvl6pPr>
            <a:lvl7pPr marL="3200400" lvl="6" indent="-292100" rtl="0">
              <a:spcBef>
                <a:spcPts val="200"/>
              </a:spcBef>
              <a:spcAft>
                <a:spcPts val="0"/>
              </a:spcAft>
              <a:buSzPts val="1000"/>
              <a:buChar char="•"/>
              <a:defRPr/>
            </a:lvl7pPr>
            <a:lvl8pPr marL="3657600" lvl="7" indent="-292100" rtl="0">
              <a:spcBef>
                <a:spcPts val="200"/>
              </a:spcBef>
              <a:spcAft>
                <a:spcPts val="0"/>
              </a:spcAft>
              <a:buSzPts val="1000"/>
              <a:buChar char="•"/>
              <a:defRPr/>
            </a:lvl8pPr>
            <a:lvl9pPr marL="4114800" lvl="8" indent="-292100" rtl="0">
              <a:spcBef>
                <a:spcPts val="200"/>
              </a:spcBef>
              <a:spcAft>
                <a:spcPts val="0"/>
              </a:spcAft>
              <a:buSzPts val="1000"/>
              <a:buChar char="•"/>
              <a:defRPr/>
            </a:lvl9pPr>
          </a:lstStyle>
          <a:p>
            <a:endParaRPr/>
          </a:p>
        </p:txBody>
      </p:sp>
      <p:sp>
        <p:nvSpPr>
          <p:cNvPr id="128" name="Google Shape;128;p25"/>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5CDC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un.org/development/desa/disabilities/wp-content/uploads/sites/15/2019/10/Lesotho_National-Disability-Mainstreaming-Plan.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un.org/development/desa/disabilities/wp-content/uploads/sites/15/2019/10/Mauritius_National-Policy-Paper-and-Action-Plan-on-Disability.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www.lac.org.na/laws/annoSTAT/National%20Disability%20Council%20Act%2026%20of%202004.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africanchildforum.org/clr/Legislation%20Per%20Country/Seychelles/seychelles_disability_1994_en.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lo.org/dyn/natlex/docs/ELECTRONIC/110056/137922/F1836441736/GMB110056.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v.bw/sites/default/files/2020-03/ETSSP%20Final%20Document_3.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www.ibe.unesco.org/sites/default/files/Botswana.pdf"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www.gov.sz/images/stories/edupolicies/Special%20Education%20Policy%20Statement.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www.gov.sz/images/Educationdocuments/education-policy.pdf" TargetMode="External"/><Relationship Id="rId5" Type="http://schemas.openxmlformats.org/officeDocument/2006/relationships/image" Target="../media/image17.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planipolis.iiep.unesco.org/sites/default/files/ressources/gambia_final_policy_framework_special_needs_education.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education.govmu.org/Pages/Education%20Sectors/Special-Education-Needs.a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pc.gov.na/downloads/policies%20by%20year/2013/Sector%20policy%20on%20Inclusive%20Education.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afri-can.org/wp-content/uploads/2019/08/seychelles_inclusive_education_policy.pdf" TargetMode="Externa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atalog.ihsn.org/catalog/8293/related-materials"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hyperlink" Target="https://www.disabilitydataportal.com/explore-by-country/country/4/gambia/" TargetMode="External"/><Relationship Id="rId5" Type="http://schemas.openxmlformats.org/officeDocument/2006/relationships/hyperlink" Target="http://www.gov.sz/images/FinanceDocuments/Volume-6.pdf" TargetMode="External"/><Relationship Id="rId4" Type="http://schemas.openxmlformats.org/officeDocument/2006/relationships/hyperlink" Target="https://www.disabilitydataportal.com/explore-by-country/country/stigma/botswan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hyperlink" Target="https://www.safoceanindien.org/wp-content/uploads/2019/08/CRPD_C_SYC_1_7015_E.pdf" TargetMode="External"/><Relationship Id="rId4" Type="http://schemas.openxmlformats.org/officeDocument/2006/relationships/hyperlink" Target="https://statsmauritius.govmu.org/Documents/Census_and_Surveys/HPC/2011/HPC_TR_Vol4_Disability_Yr1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eoc.govmu.org/eoc/?mdocs-file=1443"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hyperlink" Target="https://www.medbox.org/pdf/5e148832db60a2044c2d4298" TargetMode="External"/><Relationship Id="rId4" Type="http://schemas.openxmlformats.org/officeDocument/2006/relationships/hyperlink" Target="https://www.disabilitydataportal.com/fileadmin/uploads/lcdp/Documents/report-web_version.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safoceanindien.org/persons-with-disability-form-an-approximate-3-of-the-seychelles-population/"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hyperlink" Target="http://www.cms.my.na/assets/documents/Namibia_2011_Disability_Report.pdf" TargetMode="External"/><Relationship Id="rId5" Type="http://schemas.openxmlformats.org/officeDocument/2006/relationships/hyperlink" Target="https://disability.govmu.org/Documents/Publications/employguide.pdf" TargetMode="External"/><Relationship Id="rId4" Type="http://schemas.openxmlformats.org/officeDocument/2006/relationships/hyperlink" Target="https://statsmauritius.govmu.org/Documents/Census_and_Surveys/HPC/2011/HPC_TR_Vol4_Disability_Yr1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afri-can.org/wp-content/uploads/2019/08/Swaziland-Plan-of-Action-on-Disability.pdf"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hyperlink" Target="https://www.social-protection.org/gimi/RessourcePDF.action;jsessionid=T6DQnRdLnC6zm9xVttvj3UlAVu0a1MEQlTbtyj3vJT4Jw9dYbJWF!-1463413688?id=55757"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unicef.org/esa/media/8731/file/UNICEF-Lesotho-Social-Protection-Budget-Brief-2020-21.pdf" TargetMode="External"/><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hyperlink" Target="https://www.ilo.org/dyn/natlex/docs/ELECTRONIC/104292/127184/F-962687460/SYC104292.pdf" TargetMode="External"/><Relationship Id="rId5" Type="http://schemas.openxmlformats.org/officeDocument/2006/relationships/hyperlink" Target="https://www.social-protection.org/gimi/RessourcePDF.action?id=53916" TargetMode="External"/><Relationship Id="rId4" Type="http://schemas.openxmlformats.org/officeDocument/2006/relationships/hyperlink" Target="https://disability.govmu.org/Pages/Our%20Services/Benefits.aspx"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hyperlink" Target="https://openknowledge.worldbank.org/bitstream/handle/10986/32528/IM-Africa.pdf?sequence=13" TargetMode="External"/><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botswana.un.org/en/97669-botswana-national-development-plan-ndp-11-volume-1-april-2017-march-2023"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openknowledge.worldbank.org/bitstream/handle/10986/32528/IM-Africa.pdf?sequence=13" TargetMode="External"/><Relationship Id="rId2" Type="http://schemas.openxmlformats.org/officeDocument/2006/relationships/notesSlide" Target="../notesSlides/notesSlide50.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hyperlink" Target="https://www.gsma.com/mobilefordevelopment/wp-content/uploads/2020/12/GSMA_Mobile-Disability-Gap-Report-2020_32pg_WEB.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who.int/news-room/fact-sheets/detail/assistive-technology"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botswana.un.org/en/97669-botswana-national-development-plan-ndp-11-volume-1-april-2017-march-202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EFF6"/>
        </a:solidFill>
        <a:effectLst/>
      </p:bgPr>
    </p:bg>
    <p:spTree>
      <p:nvGrpSpPr>
        <p:cNvPr id="1" name="Shape 132"/>
        <p:cNvGrpSpPr/>
        <p:nvPr/>
      </p:nvGrpSpPr>
      <p:grpSpPr>
        <a:xfrm>
          <a:off x="0" y="0"/>
          <a:ext cx="0" cy="0"/>
          <a:chOff x="0" y="0"/>
          <a:chExt cx="0" cy="0"/>
        </a:xfrm>
      </p:grpSpPr>
      <p:pic>
        <p:nvPicPr>
          <p:cNvPr id="133" name="Google Shape;133;p26"/>
          <p:cNvPicPr preferRelativeResize="0"/>
          <p:nvPr/>
        </p:nvPicPr>
        <p:blipFill>
          <a:blip r:embed="rId3">
            <a:alphaModFix/>
          </a:blip>
          <a:stretch>
            <a:fillRect/>
          </a:stretch>
        </p:blipFill>
        <p:spPr>
          <a:xfrm>
            <a:off x="7761900" y="4777101"/>
            <a:ext cx="1314877" cy="317150"/>
          </a:xfrm>
          <a:prstGeom prst="rect">
            <a:avLst/>
          </a:prstGeom>
          <a:noFill/>
          <a:ln>
            <a:noFill/>
          </a:ln>
        </p:spPr>
      </p:pic>
      <p:pic>
        <p:nvPicPr>
          <p:cNvPr id="134" name="Google Shape;134;p26"/>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EFF6"/>
        </a:solidFill>
        <a:effectLst/>
      </p:bgPr>
    </p:bg>
    <p:spTree>
      <p:nvGrpSpPr>
        <p:cNvPr id="1" name="Shape 252"/>
        <p:cNvGrpSpPr/>
        <p:nvPr/>
      </p:nvGrpSpPr>
      <p:grpSpPr>
        <a:xfrm>
          <a:off x="0" y="0"/>
          <a:ext cx="0" cy="0"/>
          <a:chOff x="0" y="0"/>
          <a:chExt cx="0" cy="0"/>
        </a:xfrm>
      </p:grpSpPr>
      <p:sp>
        <p:nvSpPr>
          <p:cNvPr id="253" name="Google Shape;253;p35"/>
          <p:cNvSpPr/>
          <p:nvPr/>
        </p:nvSpPr>
        <p:spPr>
          <a:xfrm>
            <a:off x="-15150" y="789050"/>
            <a:ext cx="9197100" cy="4354500"/>
          </a:xfrm>
          <a:prstGeom prst="rect">
            <a:avLst/>
          </a:prstGeom>
          <a:solidFill>
            <a:srgbClr val="F8CDCA"/>
          </a:solidFill>
          <a:ln w="9525" cap="flat" cmpd="sng">
            <a:solidFill>
              <a:srgbClr val="F8CD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txBox="1"/>
          <p:nvPr/>
        </p:nvSpPr>
        <p:spPr>
          <a:xfrm>
            <a:off x="118025" y="115125"/>
            <a:ext cx="836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rgbClr val="28256E"/>
                </a:solidFill>
                <a:latin typeface="Spartan ExtraBold"/>
                <a:ea typeface="Spartan ExtraBold"/>
                <a:cs typeface="Spartan ExtraBold"/>
                <a:sym typeface="Spartan ExtraBold"/>
              </a:rPr>
              <a:t>National Laws &amp; Policies: Lesotho</a:t>
            </a:r>
            <a:endParaRPr sz="3100">
              <a:solidFill>
                <a:srgbClr val="28256E"/>
              </a:solidFill>
              <a:latin typeface="Spartan ExtraBold"/>
              <a:ea typeface="Spartan ExtraBold"/>
              <a:cs typeface="Spartan ExtraBold"/>
              <a:sym typeface="Spartan ExtraBold"/>
            </a:endParaRPr>
          </a:p>
        </p:txBody>
      </p:sp>
      <p:grpSp>
        <p:nvGrpSpPr>
          <p:cNvPr id="255" name="Google Shape;255;p35"/>
          <p:cNvGrpSpPr/>
          <p:nvPr/>
        </p:nvGrpSpPr>
        <p:grpSpPr>
          <a:xfrm>
            <a:off x="604775" y="1079700"/>
            <a:ext cx="7315950" cy="3737150"/>
            <a:chOff x="553200" y="1003950"/>
            <a:chExt cx="7315950" cy="3737150"/>
          </a:xfrm>
        </p:grpSpPr>
        <p:sp>
          <p:nvSpPr>
            <p:cNvPr id="256" name="Google Shape;256;p35"/>
            <p:cNvSpPr/>
            <p:nvPr/>
          </p:nvSpPr>
          <p:spPr>
            <a:xfrm>
              <a:off x="597000" y="1051500"/>
              <a:ext cx="497400" cy="489900"/>
            </a:xfrm>
            <a:prstGeom prst="ellipse">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txBox="1"/>
            <p:nvPr/>
          </p:nvSpPr>
          <p:spPr>
            <a:xfrm>
              <a:off x="1290724" y="1113500"/>
              <a:ext cx="4217579" cy="415500"/>
            </a:xfrm>
            <a:prstGeom prst="rect">
              <a:avLst/>
            </a:prstGeom>
            <a:solidFill>
              <a:srgbClr val="1F1F3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dirty="0">
                  <a:solidFill>
                    <a:srgbClr val="F2F2F2"/>
                  </a:solidFill>
                </a:rPr>
                <a:t>Lesotho National Disability Mainstreaming Plan</a:t>
              </a:r>
              <a:endParaRPr sz="1500" dirty="0">
                <a:solidFill>
                  <a:srgbClr val="F2F2F2"/>
                </a:solidFill>
              </a:endParaRPr>
            </a:p>
          </p:txBody>
        </p:sp>
        <p:pic>
          <p:nvPicPr>
            <p:cNvPr id="258" name="Google Shape;258;p35" descr="decorative" title="decorative"/>
            <p:cNvPicPr preferRelativeResize="0"/>
            <p:nvPr/>
          </p:nvPicPr>
          <p:blipFill>
            <a:blip r:embed="rId3">
              <a:alphaModFix/>
            </a:blip>
            <a:stretch>
              <a:fillRect/>
            </a:stretch>
          </p:blipFill>
          <p:spPr>
            <a:xfrm>
              <a:off x="553200" y="1003950"/>
              <a:ext cx="585000" cy="585000"/>
            </a:xfrm>
            <a:prstGeom prst="rect">
              <a:avLst/>
            </a:prstGeom>
            <a:noFill/>
            <a:ln>
              <a:noFill/>
            </a:ln>
          </p:spPr>
        </p:pic>
        <p:sp>
          <p:nvSpPr>
            <p:cNvPr id="259" name="Google Shape;259;p35"/>
            <p:cNvSpPr txBox="1"/>
            <p:nvPr/>
          </p:nvSpPr>
          <p:spPr>
            <a:xfrm>
              <a:off x="1274850" y="1667900"/>
              <a:ext cx="6594300" cy="3073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a:t>Purpose of the plan is to provide a strategic direction on the implementation of the National Disability and Rehabilitation Policy of 2011</a:t>
              </a:r>
              <a:endParaRPr sz="1300"/>
            </a:p>
            <a:p>
              <a:pPr marL="0" lvl="0" indent="0" algn="just" rtl="0">
                <a:spcBef>
                  <a:spcPts val="1000"/>
                </a:spcBef>
                <a:spcAft>
                  <a:spcPts val="0"/>
                </a:spcAft>
                <a:buNone/>
              </a:pPr>
              <a:r>
                <a:rPr lang="en" sz="1300"/>
                <a:t>8 Priority Areas: </a:t>
              </a:r>
              <a:endParaRPr sz="1300"/>
            </a:p>
            <a:p>
              <a:pPr marL="457200" lvl="0" indent="-311150" algn="just" rtl="0">
                <a:spcBef>
                  <a:spcPts val="1000"/>
                </a:spcBef>
                <a:spcAft>
                  <a:spcPts val="0"/>
                </a:spcAft>
                <a:buSzPts val="1300"/>
                <a:buChar char="●"/>
              </a:pPr>
              <a:r>
                <a:rPr lang="en" sz="1300"/>
                <a:t>Access to Public Transport</a:t>
              </a:r>
              <a:endParaRPr sz="1300"/>
            </a:p>
            <a:p>
              <a:pPr marL="457200" lvl="0" indent="-311150" algn="just" rtl="0">
                <a:spcBef>
                  <a:spcPts val="0"/>
                </a:spcBef>
                <a:spcAft>
                  <a:spcPts val="0"/>
                </a:spcAft>
                <a:buSzPts val="1300"/>
                <a:buChar char="●"/>
              </a:pPr>
              <a:r>
                <a:rPr lang="en" sz="1300"/>
                <a:t>Access to sources of Livelihoods</a:t>
              </a:r>
              <a:endParaRPr sz="1300"/>
            </a:p>
            <a:p>
              <a:pPr marL="457200" lvl="0" indent="-311150" algn="just" rtl="0">
                <a:spcBef>
                  <a:spcPts val="0"/>
                </a:spcBef>
                <a:spcAft>
                  <a:spcPts val="0"/>
                </a:spcAft>
                <a:buSzPts val="1300"/>
                <a:buChar char="●"/>
              </a:pPr>
              <a:r>
                <a:rPr lang="en" sz="1300"/>
                <a:t>Access to Information and Communication Technology</a:t>
              </a:r>
              <a:endParaRPr sz="1300"/>
            </a:p>
            <a:p>
              <a:pPr marL="457200" lvl="0" indent="-311150" algn="just" rtl="0">
                <a:spcBef>
                  <a:spcPts val="0"/>
                </a:spcBef>
                <a:spcAft>
                  <a:spcPts val="0"/>
                </a:spcAft>
                <a:buSzPts val="1300"/>
                <a:buChar char="●"/>
              </a:pPr>
              <a:r>
                <a:rPr lang="en" sz="1300"/>
                <a:t>Access to Sports and Recreation</a:t>
              </a:r>
              <a:endParaRPr sz="1300"/>
            </a:p>
            <a:p>
              <a:pPr marL="457200" lvl="0" indent="-311150" algn="just" rtl="0">
                <a:spcBef>
                  <a:spcPts val="0"/>
                </a:spcBef>
                <a:spcAft>
                  <a:spcPts val="0"/>
                </a:spcAft>
                <a:buSzPts val="1300"/>
                <a:buChar char="●"/>
              </a:pPr>
              <a:r>
                <a:rPr lang="en" sz="1300"/>
                <a:t>Access to basic Education</a:t>
              </a:r>
              <a:endParaRPr sz="1300"/>
            </a:p>
            <a:p>
              <a:pPr marL="457200" lvl="0" indent="-311150" algn="just" rtl="0">
                <a:spcBef>
                  <a:spcPts val="0"/>
                </a:spcBef>
                <a:spcAft>
                  <a:spcPts val="0"/>
                </a:spcAft>
                <a:buSzPts val="1300"/>
                <a:buChar char="●"/>
              </a:pPr>
              <a:r>
                <a:rPr lang="en" sz="1300"/>
                <a:t>Access to Public Health</a:t>
              </a:r>
              <a:endParaRPr sz="1300"/>
            </a:p>
            <a:p>
              <a:pPr marL="457200" lvl="0" indent="-311150" algn="just" rtl="0">
                <a:spcBef>
                  <a:spcPts val="0"/>
                </a:spcBef>
                <a:spcAft>
                  <a:spcPts val="0"/>
                </a:spcAft>
                <a:buSzPts val="1300"/>
                <a:buChar char="●"/>
              </a:pPr>
              <a:r>
                <a:rPr lang="en" sz="1300"/>
                <a:t>Prevention, Early Identification and Intervention</a:t>
              </a:r>
              <a:endParaRPr sz="1300"/>
            </a:p>
            <a:p>
              <a:pPr marL="457200" lvl="0" indent="-311150" algn="just" rtl="0">
                <a:spcBef>
                  <a:spcPts val="0"/>
                </a:spcBef>
                <a:spcAft>
                  <a:spcPts val="0"/>
                </a:spcAft>
                <a:buSzPts val="1300"/>
                <a:buChar char="●"/>
              </a:pPr>
              <a:r>
                <a:rPr lang="en" sz="1300"/>
                <a:t>Access to Justice System</a:t>
              </a:r>
              <a:endParaRPr sz="1300"/>
            </a:p>
            <a:p>
              <a:pPr marL="0" lvl="0" indent="0" algn="just" rtl="0">
                <a:spcBef>
                  <a:spcPts val="0"/>
                </a:spcBef>
                <a:spcAft>
                  <a:spcPts val="0"/>
                </a:spcAft>
                <a:buNone/>
              </a:pPr>
              <a:endParaRPr/>
            </a:p>
            <a:p>
              <a:pPr marL="0" lvl="0" indent="0" algn="just" rtl="0">
                <a:spcBef>
                  <a:spcPts val="0"/>
                </a:spcBef>
                <a:spcAft>
                  <a:spcPts val="0"/>
                </a:spcAft>
                <a:buNone/>
              </a:pPr>
              <a:r>
                <a:rPr lang="en" u="sng">
                  <a:solidFill>
                    <a:schemeClr val="hlink"/>
                  </a:solidFill>
                  <a:hlinkClick r:id="rId4"/>
                </a:rPr>
                <a:t>Read More Here!</a:t>
              </a:r>
              <a:endParaRPr/>
            </a:p>
          </p:txBody>
        </p:sp>
      </p:grpSp>
      <p:pic>
        <p:nvPicPr>
          <p:cNvPr id="260" name="Google Shape;260;p35" descr="decorative" title="decorative"/>
          <p:cNvPicPr preferRelativeResize="0"/>
          <p:nvPr/>
        </p:nvPicPr>
        <p:blipFill>
          <a:blip r:embed="rId5">
            <a:alphaModFix/>
          </a:blip>
          <a:stretch>
            <a:fillRect/>
          </a:stretch>
        </p:blipFill>
        <p:spPr>
          <a:xfrm>
            <a:off x="717000" y="1179737"/>
            <a:ext cx="361699" cy="361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CDCA"/>
        </a:solidFill>
        <a:effectLst/>
      </p:bgPr>
    </p:bg>
    <p:spTree>
      <p:nvGrpSpPr>
        <p:cNvPr id="1" name="Shape 264"/>
        <p:cNvGrpSpPr/>
        <p:nvPr/>
      </p:nvGrpSpPr>
      <p:grpSpPr>
        <a:xfrm>
          <a:off x="0" y="0"/>
          <a:ext cx="0" cy="0"/>
          <a:chOff x="0" y="0"/>
          <a:chExt cx="0" cy="0"/>
        </a:xfrm>
      </p:grpSpPr>
      <p:sp>
        <p:nvSpPr>
          <p:cNvPr id="265" name="Google Shape;265;p36"/>
          <p:cNvSpPr/>
          <p:nvPr/>
        </p:nvSpPr>
        <p:spPr>
          <a:xfrm>
            <a:off x="-15150" y="789050"/>
            <a:ext cx="9197100" cy="4354500"/>
          </a:xfrm>
          <a:prstGeom prst="rect">
            <a:avLst/>
          </a:prstGeom>
          <a:solidFill>
            <a:srgbClr val="F2F2F2"/>
          </a:solidFill>
          <a:ln w="9525" cap="flat" cmpd="sng">
            <a:solidFill>
              <a:srgbClr val="F8CD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6"/>
          <p:cNvSpPr txBox="1"/>
          <p:nvPr/>
        </p:nvSpPr>
        <p:spPr>
          <a:xfrm>
            <a:off x="118025" y="115125"/>
            <a:ext cx="836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rgbClr val="28256E"/>
                </a:solidFill>
                <a:latin typeface="Spartan ExtraBold"/>
                <a:ea typeface="Spartan ExtraBold"/>
                <a:cs typeface="Spartan ExtraBold"/>
                <a:sym typeface="Spartan ExtraBold"/>
              </a:rPr>
              <a:t>National Laws &amp; Policies: Mauritius</a:t>
            </a:r>
            <a:endParaRPr sz="3100">
              <a:solidFill>
                <a:srgbClr val="28256E"/>
              </a:solidFill>
              <a:latin typeface="Spartan ExtraBold"/>
              <a:ea typeface="Spartan ExtraBold"/>
              <a:cs typeface="Spartan ExtraBold"/>
              <a:sym typeface="Spartan ExtraBold"/>
            </a:endParaRPr>
          </a:p>
        </p:txBody>
      </p:sp>
      <p:grpSp>
        <p:nvGrpSpPr>
          <p:cNvPr id="267" name="Google Shape;267;p36"/>
          <p:cNvGrpSpPr/>
          <p:nvPr/>
        </p:nvGrpSpPr>
        <p:grpSpPr>
          <a:xfrm>
            <a:off x="666800" y="1559288"/>
            <a:ext cx="7272150" cy="2403213"/>
            <a:chOff x="597000" y="1051488"/>
            <a:chExt cx="7272150" cy="2403213"/>
          </a:xfrm>
        </p:grpSpPr>
        <p:grpSp>
          <p:nvGrpSpPr>
            <p:cNvPr id="268" name="Google Shape;268;p36"/>
            <p:cNvGrpSpPr/>
            <p:nvPr/>
          </p:nvGrpSpPr>
          <p:grpSpPr>
            <a:xfrm>
              <a:off x="597000" y="1051488"/>
              <a:ext cx="497400" cy="489900"/>
              <a:chOff x="597000" y="3147213"/>
              <a:chExt cx="497400" cy="489900"/>
            </a:xfrm>
          </p:grpSpPr>
          <p:sp>
            <p:nvSpPr>
              <p:cNvPr id="269" name="Google Shape;269;p36" descr="decorative" title="decorative"/>
              <p:cNvSpPr/>
              <p:nvPr/>
            </p:nvSpPr>
            <p:spPr>
              <a:xfrm>
                <a:off x="597000" y="3147213"/>
                <a:ext cx="497400" cy="489900"/>
              </a:xfrm>
              <a:prstGeom prst="ellipse">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0" name="Google Shape;270;p36"/>
              <p:cNvPicPr preferRelativeResize="0"/>
              <p:nvPr/>
            </p:nvPicPr>
            <p:blipFill>
              <a:blip r:embed="rId3">
                <a:alphaModFix/>
              </a:blip>
              <a:stretch>
                <a:fillRect/>
              </a:stretch>
            </p:blipFill>
            <p:spPr>
              <a:xfrm>
                <a:off x="664850" y="3211325"/>
                <a:ext cx="361699" cy="361699"/>
              </a:xfrm>
              <a:prstGeom prst="rect">
                <a:avLst/>
              </a:prstGeom>
              <a:noFill/>
              <a:ln>
                <a:noFill/>
              </a:ln>
            </p:spPr>
          </p:pic>
        </p:grpSp>
        <p:sp>
          <p:nvSpPr>
            <p:cNvPr id="271" name="Google Shape;271;p36"/>
            <p:cNvSpPr txBox="1"/>
            <p:nvPr/>
          </p:nvSpPr>
          <p:spPr>
            <a:xfrm>
              <a:off x="1290725" y="1113500"/>
              <a:ext cx="5362800" cy="415500"/>
            </a:xfrm>
            <a:prstGeom prst="rect">
              <a:avLst/>
            </a:prstGeom>
            <a:solidFill>
              <a:srgbClr val="1F1F3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F2F2F2"/>
                  </a:solidFill>
                </a:rPr>
                <a:t>National Policy Paper &amp; Action Plan On Disability, 2019 </a:t>
              </a:r>
              <a:endParaRPr sz="1500">
                <a:solidFill>
                  <a:srgbClr val="F2F2F2"/>
                </a:solidFill>
              </a:endParaRPr>
            </a:p>
          </p:txBody>
        </p:sp>
        <p:sp>
          <p:nvSpPr>
            <p:cNvPr id="272" name="Google Shape;272;p36"/>
            <p:cNvSpPr txBox="1"/>
            <p:nvPr/>
          </p:nvSpPr>
          <p:spPr>
            <a:xfrm>
              <a:off x="1274850" y="1667900"/>
              <a:ext cx="6594300" cy="17868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endParaRPr sz="100"/>
            </a:p>
            <a:p>
              <a:pPr marL="457200" lvl="0" indent="-314325" algn="l" rtl="0">
                <a:spcBef>
                  <a:spcPts val="1000"/>
                </a:spcBef>
                <a:spcAft>
                  <a:spcPts val="0"/>
                </a:spcAft>
                <a:buSzPts val="1350"/>
                <a:buChar char="●"/>
              </a:pPr>
              <a:r>
                <a:rPr lang="en" sz="1350"/>
                <a:t>States the Government commitment to the disability sector</a:t>
              </a:r>
              <a:endParaRPr sz="1350"/>
            </a:p>
            <a:p>
              <a:pPr marL="457200" lvl="0" indent="-314325" algn="l" rtl="0">
                <a:spcBef>
                  <a:spcPts val="1000"/>
                </a:spcBef>
                <a:spcAft>
                  <a:spcPts val="0"/>
                </a:spcAft>
                <a:buSzPts val="1350"/>
                <a:buChar char="●"/>
              </a:pPr>
              <a:r>
                <a:rPr lang="en" sz="1350"/>
                <a:t>Assesses and reviews the present system</a:t>
              </a:r>
              <a:endParaRPr sz="1350"/>
            </a:p>
            <a:p>
              <a:pPr marL="457200" lvl="0" indent="-314325" algn="l" rtl="0">
                <a:spcBef>
                  <a:spcPts val="1000"/>
                </a:spcBef>
                <a:spcAft>
                  <a:spcPts val="0"/>
                </a:spcAft>
                <a:buSzPts val="1350"/>
                <a:buChar char="●"/>
              </a:pPr>
              <a:r>
                <a:rPr lang="en" sz="1350"/>
                <a:t>Formulates an action plan and elaborates on implementation strategies</a:t>
              </a:r>
              <a:endParaRPr/>
            </a:p>
            <a:p>
              <a:pPr marL="0" lvl="0" indent="0" algn="l" rtl="0">
                <a:spcBef>
                  <a:spcPts val="1000"/>
                </a:spcBef>
                <a:spcAft>
                  <a:spcPts val="0"/>
                </a:spcAft>
                <a:buNone/>
              </a:pPr>
              <a:endParaRPr/>
            </a:p>
            <a:p>
              <a:pPr marL="0" lvl="0" indent="0" algn="l" rtl="0">
                <a:spcBef>
                  <a:spcPts val="0"/>
                </a:spcBef>
                <a:spcAft>
                  <a:spcPts val="0"/>
                </a:spcAft>
                <a:buNone/>
              </a:pPr>
              <a:r>
                <a:rPr lang="en" u="sng">
                  <a:solidFill>
                    <a:schemeClr val="hlink"/>
                  </a:solidFill>
                  <a:hlinkClick r:id="rId4"/>
                </a:rPr>
                <a:t>Read More Here!</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76"/>
        <p:cNvGrpSpPr/>
        <p:nvPr/>
      </p:nvGrpSpPr>
      <p:grpSpPr>
        <a:xfrm>
          <a:off x="0" y="0"/>
          <a:ext cx="0" cy="0"/>
          <a:chOff x="0" y="0"/>
          <a:chExt cx="0" cy="0"/>
        </a:xfrm>
      </p:grpSpPr>
      <p:sp>
        <p:nvSpPr>
          <p:cNvPr id="277" name="Google Shape;277;p37"/>
          <p:cNvSpPr/>
          <p:nvPr/>
        </p:nvSpPr>
        <p:spPr>
          <a:xfrm>
            <a:off x="-96900" y="-62500"/>
            <a:ext cx="9374100" cy="776700"/>
          </a:xfrm>
          <a:prstGeom prst="rect">
            <a:avLst/>
          </a:prstGeom>
          <a:solidFill>
            <a:srgbClr val="F8CDCA"/>
          </a:solidFill>
          <a:ln w="9525" cap="flat" cmpd="sng">
            <a:solidFill>
              <a:srgbClr val="F8CD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p:nvPr/>
        </p:nvSpPr>
        <p:spPr>
          <a:xfrm>
            <a:off x="-96900" y="707300"/>
            <a:ext cx="4656900" cy="4436100"/>
          </a:xfrm>
          <a:prstGeom prst="rect">
            <a:avLst/>
          </a:prstGeom>
          <a:solidFill>
            <a:srgbClr val="1F1F38"/>
          </a:solidFill>
          <a:ln w="9525" cap="flat" cmpd="sng">
            <a:solidFill>
              <a:srgbClr val="1F1F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txBox="1"/>
          <p:nvPr/>
        </p:nvSpPr>
        <p:spPr>
          <a:xfrm>
            <a:off x="118025" y="115125"/>
            <a:ext cx="836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rgbClr val="28256E"/>
                </a:solidFill>
                <a:latin typeface="Spartan ExtraBold"/>
                <a:ea typeface="Spartan ExtraBold"/>
                <a:cs typeface="Spartan ExtraBold"/>
                <a:sym typeface="Spartan ExtraBold"/>
              </a:rPr>
              <a:t>National Laws &amp; Policies: Namibia</a:t>
            </a:r>
            <a:endParaRPr sz="3100">
              <a:solidFill>
                <a:srgbClr val="28256E"/>
              </a:solidFill>
              <a:latin typeface="Spartan ExtraBold"/>
              <a:ea typeface="Spartan ExtraBold"/>
              <a:cs typeface="Spartan ExtraBold"/>
              <a:sym typeface="Spartan ExtraBold"/>
            </a:endParaRPr>
          </a:p>
        </p:txBody>
      </p:sp>
      <p:grpSp>
        <p:nvGrpSpPr>
          <p:cNvPr id="280" name="Google Shape;280;p37"/>
          <p:cNvGrpSpPr/>
          <p:nvPr/>
        </p:nvGrpSpPr>
        <p:grpSpPr>
          <a:xfrm>
            <a:off x="4666838" y="998550"/>
            <a:ext cx="4392338" cy="1914825"/>
            <a:chOff x="4374250" y="-1211375"/>
            <a:chExt cx="4392338" cy="1914825"/>
          </a:xfrm>
        </p:grpSpPr>
        <p:sp>
          <p:nvSpPr>
            <p:cNvPr id="281" name="Google Shape;281;p37"/>
            <p:cNvSpPr/>
            <p:nvPr/>
          </p:nvSpPr>
          <p:spPr>
            <a:xfrm>
              <a:off x="4374250" y="-1133075"/>
              <a:ext cx="497400" cy="489900"/>
            </a:xfrm>
            <a:prstGeom prst="ellipse">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 name="Google Shape;282;p37"/>
            <p:cNvPicPr preferRelativeResize="0"/>
            <p:nvPr/>
          </p:nvPicPr>
          <p:blipFill>
            <a:blip r:embed="rId3">
              <a:alphaModFix/>
            </a:blip>
            <a:stretch>
              <a:fillRect/>
            </a:stretch>
          </p:blipFill>
          <p:spPr>
            <a:xfrm>
              <a:off x="4442100" y="-1068975"/>
              <a:ext cx="361699" cy="361699"/>
            </a:xfrm>
            <a:prstGeom prst="rect">
              <a:avLst/>
            </a:prstGeom>
            <a:noFill/>
            <a:ln>
              <a:noFill/>
            </a:ln>
          </p:spPr>
        </p:pic>
        <p:sp>
          <p:nvSpPr>
            <p:cNvPr id="283" name="Google Shape;283;p37"/>
            <p:cNvSpPr txBox="1"/>
            <p:nvPr/>
          </p:nvSpPr>
          <p:spPr>
            <a:xfrm>
              <a:off x="4978487" y="-1211375"/>
              <a:ext cx="3645000" cy="646500"/>
            </a:xfrm>
            <a:prstGeom prst="rect">
              <a:avLst/>
            </a:prstGeom>
            <a:solidFill>
              <a:srgbClr val="1F1F3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F2F2F2"/>
                  </a:solidFill>
                </a:rPr>
                <a:t>Namibia National Disability Council Act, 2004</a:t>
              </a:r>
              <a:endParaRPr sz="1500">
                <a:solidFill>
                  <a:srgbClr val="F2F2F2"/>
                </a:solidFill>
              </a:endParaRPr>
            </a:p>
          </p:txBody>
        </p:sp>
        <p:sp>
          <p:nvSpPr>
            <p:cNvPr id="284" name="Google Shape;284;p37"/>
            <p:cNvSpPr txBox="1"/>
            <p:nvPr/>
          </p:nvSpPr>
          <p:spPr>
            <a:xfrm>
              <a:off x="4801488" y="-343250"/>
              <a:ext cx="3965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Facilitate inclusion in all national developmental agendas</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Read More Here!</a:t>
              </a:r>
              <a:endParaRPr/>
            </a:p>
          </p:txBody>
        </p:sp>
      </p:grpSp>
      <p:grpSp>
        <p:nvGrpSpPr>
          <p:cNvPr id="285" name="Google Shape;285;p37"/>
          <p:cNvGrpSpPr/>
          <p:nvPr/>
        </p:nvGrpSpPr>
        <p:grpSpPr>
          <a:xfrm>
            <a:off x="221963" y="998538"/>
            <a:ext cx="3824437" cy="3485938"/>
            <a:chOff x="-165000" y="2461413"/>
            <a:chExt cx="3824437" cy="3485938"/>
          </a:xfrm>
        </p:grpSpPr>
        <p:sp>
          <p:nvSpPr>
            <p:cNvPr id="286" name="Google Shape;286;p37" descr="decorative" title="decorative"/>
            <p:cNvSpPr/>
            <p:nvPr/>
          </p:nvSpPr>
          <p:spPr>
            <a:xfrm>
              <a:off x="-165000" y="2461413"/>
              <a:ext cx="497400" cy="489900"/>
            </a:xfrm>
            <a:prstGeom prst="ellipse">
              <a:avLst/>
            </a:prstGeom>
            <a:solidFill>
              <a:srgbClr val="F8CDC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txBox="1"/>
            <p:nvPr/>
          </p:nvSpPr>
          <p:spPr>
            <a:xfrm>
              <a:off x="528731" y="2498625"/>
              <a:ext cx="3097800" cy="415500"/>
            </a:xfrm>
            <a:prstGeom prst="rect">
              <a:avLst/>
            </a:prstGeom>
            <a:solidFill>
              <a:srgbClr val="F5CDC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1F1F38"/>
                  </a:solidFill>
                </a:rPr>
                <a:t>National Policy on Disability, 1997</a:t>
              </a:r>
              <a:endParaRPr sz="1500">
                <a:solidFill>
                  <a:srgbClr val="1F1F38"/>
                </a:solidFill>
              </a:endParaRPr>
            </a:p>
          </p:txBody>
        </p:sp>
        <p:sp>
          <p:nvSpPr>
            <p:cNvPr id="288" name="Google Shape;288;p37"/>
            <p:cNvSpPr txBox="1"/>
            <p:nvPr/>
          </p:nvSpPr>
          <p:spPr>
            <a:xfrm>
              <a:off x="-97163" y="3269250"/>
              <a:ext cx="3756600" cy="2678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50">
                  <a:solidFill>
                    <a:srgbClr val="F2F2F2"/>
                  </a:solidFill>
                </a:rPr>
                <a:t>The disability policy was developed when disability services were under the Ministry of Lands, Resettlement and Rehabilitation. </a:t>
              </a:r>
              <a:endParaRPr sz="1350">
                <a:solidFill>
                  <a:srgbClr val="F2F2F2"/>
                </a:solidFill>
              </a:endParaRPr>
            </a:p>
            <a:p>
              <a:pPr marL="0" lvl="0" indent="0" algn="just" rtl="0">
                <a:spcBef>
                  <a:spcPts val="0"/>
                </a:spcBef>
                <a:spcAft>
                  <a:spcPts val="0"/>
                </a:spcAft>
                <a:buNone/>
              </a:pPr>
              <a:endParaRPr sz="1350">
                <a:solidFill>
                  <a:srgbClr val="F2F2F2"/>
                </a:solidFill>
              </a:endParaRPr>
            </a:p>
            <a:p>
              <a:pPr marL="0" lvl="0" indent="0" algn="just" rtl="0">
                <a:spcBef>
                  <a:spcPts val="0"/>
                </a:spcBef>
                <a:spcAft>
                  <a:spcPts val="0"/>
                </a:spcAft>
                <a:buNone/>
              </a:pPr>
              <a:r>
                <a:rPr lang="en" sz="1350">
                  <a:solidFill>
                    <a:srgbClr val="F2F2F2"/>
                  </a:solidFill>
                </a:rPr>
                <a:t>This ministry no longer exists, which contributes to lack of ownership of the policy among stakeholders.</a:t>
              </a:r>
              <a:endParaRPr sz="1350">
                <a:solidFill>
                  <a:srgbClr val="F2F2F2"/>
                </a:solidFill>
              </a:endParaRPr>
            </a:p>
            <a:p>
              <a:pPr marL="0" lvl="0" indent="0" algn="just" rtl="0">
                <a:spcBef>
                  <a:spcPts val="0"/>
                </a:spcBef>
                <a:spcAft>
                  <a:spcPts val="0"/>
                </a:spcAft>
                <a:buNone/>
              </a:pPr>
              <a:endParaRPr sz="1350">
                <a:solidFill>
                  <a:srgbClr val="F2F2F2"/>
                </a:solidFill>
              </a:endParaRPr>
            </a:p>
            <a:p>
              <a:pPr marL="0" lvl="0" indent="0" algn="just" rtl="0">
                <a:spcBef>
                  <a:spcPts val="0"/>
                </a:spcBef>
                <a:spcAft>
                  <a:spcPts val="0"/>
                </a:spcAft>
                <a:buNone/>
              </a:pPr>
              <a:r>
                <a:rPr lang="en" sz="1350">
                  <a:solidFill>
                    <a:srgbClr val="F2F2F2"/>
                  </a:solidFill>
                </a:rPr>
                <a:t>In March 2017, the Namibian government publicised its intentions to review the disability policy</a:t>
              </a:r>
              <a:endParaRPr sz="1350">
                <a:solidFill>
                  <a:srgbClr val="F2F2F2"/>
                </a:solidFill>
              </a:endParaRPr>
            </a:p>
            <a:p>
              <a:pPr marL="0" lvl="0" indent="0" algn="just" rtl="0">
                <a:spcBef>
                  <a:spcPts val="0"/>
                </a:spcBef>
                <a:spcAft>
                  <a:spcPts val="0"/>
                </a:spcAft>
                <a:buNone/>
              </a:pPr>
              <a:endParaRPr sz="1350">
                <a:solidFill>
                  <a:srgbClr val="0A0A0A"/>
                </a:solidFill>
              </a:endParaRPr>
            </a:p>
          </p:txBody>
        </p:sp>
        <p:pic>
          <p:nvPicPr>
            <p:cNvPr id="289" name="Google Shape;289;p37" descr="decorative" title="decorative"/>
            <p:cNvPicPr preferRelativeResize="0"/>
            <p:nvPr/>
          </p:nvPicPr>
          <p:blipFill>
            <a:blip r:embed="rId5">
              <a:alphaModFix/>
            </a:blip>
            <a:stretch>
              <a:fillRect/>
            </a:stretch>
          </p:blipFill>
          <p:spPr>
            <a:xfrm>
              <a:off x="-97150" y="2525537"/>
              <a:ext cx="361699" cy="361676"/>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CDCA"/>
        </a:solidFill>
        <a:effectLst/>
      </p:bgPr>
    </p:bg>
    <p:spTree>
      <p:nvGrpSpPr>
        <p:cNvPr id="1" name="Shape 293"/>
        <p:cNvGrpSpPr/>
        <p:nvPr/>
      </p:nvGrpSpPr>
      <p:grpSpPr>
        <a:xfrm>
          <a:off x="0" y="0"/>
          <a:ext cx="0" cy="0"/>
          <a:chOff x="0" y="0"/>
          <a:chExt cx="0" cy="0"/>
        </a:xfrm>
      </p:grpSpPr>
      <p:sp>
        <p:nvSpPr>
          <p:cNvPr id="294" name="Google Shape;294;p38"/>
          <p:cNvSpPr/>
          <p:nvPr/>
        </p:nvSpPr>
        <p:spPr>
          <a:xfrm>
            <a:off x="-96900" y="-62500"/>
            <a:ext cx="9374100" cy="776700"/>
          </a:xfrm>
          <a:prstGeom prst="rect">
            <a:avLst/>
          </a:prstGeom>
          <a:solidFill>
            <a:srgbClr val="F2F2F2"/>
          </a:solidFill>
          <a:ln w="9525" cap="flat" cmpd="sng">
            <a:solidFill>
              <a:srgbClr val="F8CD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8"/>
          <p:cNvSpPr/>
          <p:nvPr/>
        </p:nvSpPr>
        <p:spPr>
          <a:xfrm>
            <a:off x="-96900" y="707300"/>
            <a:ext cx="4656900" cy="4436100"/>
          </a:xfrm>
          <a:prstGeom prst="rect">
            <a:avLst/>
          </a:prstGeom>
          <a:solidFill>
            <a:srgbClr val="1F1F38"/>
          </a:solidFill>
          <a:ln w="9525" cap="flat" cmpd="sng">
            <a:solidFill>
              <a:srgbClr val="1F1F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8"/>
          <p:cNvSpPr txBox="1"/>
          <p:nvPr/>
        </p:nvSpPr>
        <p:spPr>
          <a:xfrm>
            <a:off x="118025" y="115125"/>
            <a:ext cx="836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rgbClr val="28256E"/>
                </a:solidFill>
                <a:latin typeface="Spartan ExtraBold"/>
                <a:ea typeface="Spartan ExtraBold"/>
                <a:cs typeface="Spartan ExtraBold"/>
                <a:sym typeface="Spartan ExtraBold"/>
              </a:rPr>
              <a:t>National Laws &amp; Policies: Seychelles</a:t>
            </a:r>
            <a:endParaRPr sz="3100">
              <a:solidFill>
                <a:srgbClr val="28256E"/>
              </a:solidFill>
              <a:latin typeface="Spartan ExtraBold"/>
              <a:ea typeface="Spartan ExtraBold"/>
              <a:cs typeface="Spartan ExtraBold"/>
              <a:sym typeface="Spartan ExtraBold"/>
            </a:endParaRPr>
          </a:p>
        </p:txBody>
      </p:sp>
      <p:grpSp>
        <p:nvGrpSpPr>
          <p:cNvPr id="297" name="Google Shape;297;p38"/>
          <p:cNvGrpSpPr/>
          <p:nvPr/>
        </p:nvGrpSpPr>
        <p:grpSpPr>
          <a:xfrm>
            <a:off x="4648363" y="984350"/>
            <a:ext cx="4138387" cy="2478925"/>
            <a:chOff x="978000" y="1037300"/>
            <a:chExt cx="4138387" cy="2478925"/>
          </a:xfrm>
        </p:grpSpPr>
        <p:sp>
          <p:nvSpPr>
            <p:cNvPr id="298" name="Google Shape;298;p38"/>
            <p:cNvSpPr/>
            <p:nvPr/>
          </p:nvSpPr>
          <p:spPr>
            <a:xfrm>
              <a:off x="978000" y="1127700"/>
              <a:ext cx="497400" cy="489900"/>
            </a:xfrm>
            <a:prstGeom prst="ellipse">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9" name="Google Shape;299;p38"/>
            <p:cNvPicPr preferRelativeResize="0"/>
            <p:nvPr/>
          </p:nvPicPr>
          <p:blipFill>
            <a:blip r:embed="rId3">
              <a:alphaModFix/>
            </a:blip>
            <a:stretch>
              <a:fillRect/>
            </a:stretch>
          </p:blipFill>
          <p:spPr>
            <a:xfrm>
              <a:off x="1045850" y="1191800"/>
              <a:ext cx="361699" cy="361699"/>
            </a:xfrm>
            <a:prstGeom prst="rect">
              <a:avLst/>
            </a:prstGeom>
            <a:noFill/>
            <a:ln>
              <a:noFill/>
            </a:ln>
          </p:spPr>
        </p:pic>
        <p:sp>
          <p:nvSpPr>
            <p:cNvPr id="300" name="Google Shape;300;p38"/>
            <p:cNvSpPr txBox="1"/>
            <p:nvPr/>
          </p:nvSpPr>
          <p:spPr>
            <a:xfrm>
              <a:off x="1563787" y="1037300"/>
              <a:ext cx="3552600" cy="646500"/>
            </a:xfrm>
            <a:prstGeom prst="rect">
              <a:avLst/>
            </a:prstGeom>
            <a:solidFill>
              <a:srgbClr val="1F1F3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F2F2F2"/>
                  </a:solidFill>
                </a:rPr>
                <a:t>The National Council for Disabled Persons</a:t>
              </a:r>
              <a:endParaRPr sz="1500">
                <a:solidFill>
                  <a:srgbClr val="F2F2F2"/>
                </a:solidFill>
              </a:endParaRPr>
            </a:p>
          </p:txBody>
        </p:sp>
        <p:sp>
          <p:nvSpPr>
            <p:cNvPr id="301" name="Google Shape;301;p38"/>
            <p:cNvSpPr txBox="1"/>
            <p:nvPr/>
          </p:nvSpPr>
          <p:spPr>
            <a:xfrm>
              <a:off x="1214537" y="1915425"/>
              <a:ext cx="3893400" cy="1600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a:t>Advise the Government on education, sports, training programmes, employment and vocational training courses for disabled persons</a:t>
              </a:r>
              <a:endParaRPr/>
            </a:p>
            <a:p>
              <a:pPr marL="0" lvl="0" indent="0" algn="just" rtl="0">
                <a:spcBef>
                  <a:spcPts val="0"/>
                </a:spcBef>
                <a:spcAft>
                  <a:spcPts val="0"/>
                </a:spcAft>
                <a:buNone/>
              </a:pPr>
              <a:endParaRPr sz="800"/>
            </a:p>
            <a:p>
              <a:pPr marL="0" lvl="0" indent="0" algn="just" rtl="0">
                <a:spcBef>
                  <a:spcPts val="0"/>
                </a:spcBef>
                <a:spcAft>
                  <a:spcPts val="0"/>
                </a:spcAft>
                <a:buNone/>
              </a:pPr>
              <a:endParaRPr/>
            </a:p>
            <a:p>
              <a:pPr marL="0" lvl="0" indent="0" algn="just" rtl="0">
                <a:spcBef>
                  <a:spcPts val="0"/>
                </a:spcBef>
                <a:spcAft>
                  <a:spcPts val="0"/>
                </a:spcAft>
                <a:buNone/>
              </a:pPr>
              <a:r>
                <a:rPr lang="en" u="sng">
                  <a:solidFill>
                    <a:schemeClr val="hlink"/>
                  </a:solidFill>
                  <a:hlinkClick r:id="rId4"/>
                </a:rPr>
                <a:t>Read more on council responsibilities here!</a:t>
              </a:r>
              <a:endParaRPr/>
            </a:p>
          </p:txBody>
        </p:sp>
      </p:grpSp>
      <p:grpSp>
        <p:nvGrpSpPr>
          <p:cNvPr id="302" name="Google Shape;302;p38"/>
          <p:cNvGrpSpPr/>
          <p:nvPr/>
        </p:nvGrpSpPr>
        <p:grpSpPr>
          <a:xfrm>
            <a:off x="247938" y="998538"/>
            <a:ext cx="3429631" cy="2561888"/>
            <a:chOff x="31550" y="2461413"/>
            <a:chExt cx="3429631" cy="2561888"/>
          </a:xfrm>
        </p:grpSpPr>
        <p:sp>
          <p:nvSpPr>
            <p:cNvPr id="303" name="Google Shape;303;p38" descr="decorative" title="decorative"/>
            <p:cNvSpPr/>
            <p:nvPr/>
          </p:nvSpPr>
          <p:spPr>
            <a:xfrm>
              <a:off x="31550" y="2461413"/>
              <a:ext cx="497400" cy="489900"/>
            </a:xfrm>
            <a:prstGeom prst="ellipse">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8"/>
            <p:cNvSpPr txBox="1"/>
            <p:nvPr/>
          </p:nvSpPr>
          <p:spPr>
            <a:xfrm>
              <a:off x="597013" y="2498625"/>
              <a:ext cx="2599800" cy="415500"/>
            </a:xfrm>
            <a:prstGeom prst="rect">
              <a:avLst/>
            </a:prstGeom>
            <a:solidFill>
              <a:srgbClr val="F2F2F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1F1F38"/>
                  </a:solidFill>
                </a:rPr>
                <a:t>No National Disability Policy </a:t>
              </a:r>
              <a:endParaRPr sz="1500">
                <a:solidFill>
                  <a:srgbClr val="1F1F38"/>
                </a:solidFill>
              </a:endParaRPr>
            </a:p>
          </p:txBody>
        </p:sp>
        <p:sp>
          <p:nvSpPr>
            <p:cNvPr id="305" name="Google Shape;305;p38"/>
            <p:cNvSpPr txBox="1"/>
            <p:nvPr/>
          </p:nvSpPr>
          <p:spPr>
            <a:xfrm>
              <a:off x="65481" y="3335200"/>
              <a:ext cx="3395700" cy="1688100"/>
            </a:xfrm>
            <a:prstGeom prst="rect">
              <a:avLst/>
            </a:prstGeom>
            <a:noFill/>
            <a:ln>
              <a:noFill/>
            </a:ln>
          </p:spPr>
          <p:txBody>
            <a:bodyPr spcFirstLastPara="1" wrap="square" lIns="91425" tIns="91425" rIns="91425" bIns="91425" anchor="t" anchorCtr="0">
              <a:spAutoFit/>
            </a:bodyPr>
            <a:lstStyle/>
            <a:p>
              <a:pPr marL="457200" lvl="0" indent="-314325" algn="just" rtl="0">
                <a:spcBef>
                  <a:spcPts val="0"/>
                </a:spcBef>
                <a:spcAft>
                  <a:spcPts val="0"/>
                </a:spcAft>
                <a:buClr>
                  <a:srgbClr val="F2F2F2"/>
                </a:buClr>
                <a:buSzPts val="1350"/>
                <a:buChar char="●"/>
              </a:pPr>
              <a:r>
                <a:rPr lang="en" sz="1350">
                  <a:solidFill>
                    <a:srgbClr val="F2F2F2"/>
                  </a:solidFill>
                </a:rPr>
                <a:t>Work on the draft National Disability Policy began in 2013</a:t>
              </a:r>
              <a:endParaRPr sz="1350">
                <a:solidFill>
                  <a:srgbClr val="F2F2F2"/>
                </a:solidFill>
              </a:endParaRPr>
            </a:p>
            <a:p>
              <a:pPr marL="457200" lvl="0" indent="-314325" algn="just" rtl="0">
                <a:spcBef>
                  <a:spcPts val="1000"/>
                </a:spcBef>
                <a:spcAft>
                  <a:spcPts val="0"/>
                </a:spcAft>
                <a:buClr>
                  <a:srgbClr val="F2F2F2"/>
                </a:buClr>
                <a:buSzPts val="1350"/>
                <a:buChar char="●"/>
              </a:pPr>
              <a:r>
                <a:rPr lang="en" sz="1350">
                  <a:solidFill>
                    <a:srgbClr val="F2F2F2"/>
                  </a:solidFill>
                </a:rPr>
                <a:t>In 2017, the policy was under review to be updated </a:t>
              </a:r>
              <a:endParaRPr sz="1350">
                <a:solidFill>
                  <a:srgbClr val="F2F2F2"/>
                </a:solidFill>
              </a:endParaRPr>
            </a:p>
            <a:p>
              <a:pPr marL="457200" lvl="0" indent="-314325" algn="just" rtl="0">
                <a:spcBef>
                  <a:spcPts val="1000"/>
                </a:spcBef>
                <a:spcAft>
                  <a:spcPts val="1000"/>
                </a:spcAft>
                <a:buClr>
                  <a:srgbClr val="F2F2F2"/>
                </a:buClr>
                <a:buSzPts val="1350"/>
                <a:buChar char="●"/>
              </a:pPr>
              <a:r>
                <a:rPr lang="en" sz="1350">
                  <a:solidFill>
                    <a:srgbClr val="F2F2F2"/>
                  </a:solidFill>
                </a:rPr>
                <a:t>The policy was due to be finalised in the first quarter of 2018</a:t>
              </a:r>
              <a:endParaRPr sz="1350">
                <a:solidFill>
                  <a:srgbClr val="F2F2F2"/>
                </a:solidFill>
              </a:endParaRPr>
            </a:p>
          </p:txBody>
        </p:sp>
        <p:pic>
          <p:nvPicPr>
            <p:cNvPr id="306" name="Google Shape;306;p38" descr="decorative" title="decorative"/>
            <p:cNvPicPr preferRelativeResize="0"/>
            <p:nvPr/>
          </p:nvPicPr>
          <p:blipFill>
            <a:blip r:embed="rId5">
              <a:alphaModFix/>
            </a:blip>
            <a:stretch>
              <a:fillRect/>
            </a:stretch>
          </p:blipFill>
          <p:spPr>
            <a:xfrm>
              <a:off x="99425" y="2525537"/>
              <a:ext cx="361699" cy="361676"/>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10"/>
        <p:cNvGrpSpPr/>
        <p:nvPr/>
      </p:nvGrpSpPr>
      <p:grpSpPr>
        <a:xfrm>
          <a:off x="0" y="0"/>
          <a:ext cx="0" cy="0"/>
          <a:chOff x="0" y="0"/>
          <a:chExt cx="0" cy="0"/>
        </a:xfrm>
      </p:grpSpPr>
      <p:sp>
        <p:nvSpPr>
          <p:cNvPr id="311" name="Google Shape;311;p39"/>
          <p:cNvSpPr/>
          <p:nvPr/>
        </p:nvSpPr>
        <p:spPr>
          <a:xfrm>
            <a:off x="-96900" y="-62500"/>
            <a:ext cx="9374100" cy="776700"/>
          </a:xfrm>
          <a:prstGeom prst="rect">
            <a:avLst/>
          </a:prstGeom>
          <a:solidFill>
            <a:srgbClr val="1F1F38"/>
          </a:solidFill>
          <a:ln w="9525" cap="flat" cmpd="sng">
            <a:solidFill>
              <a:srgbClr val="F8CD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9"/>
          <p:cNvSpPr txBox="1"/>
          <p:nvPr/>
        </p:nvSpPr>
        <p:spPr>
          <a:xfrm>
            <a:off x="118025" y="115125"/>
            <a:ext cx="836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rgbClr val="F8CDCA"/>
                </a:solidFill>
                <a:latin typeface="Spartan ExtraBold"/>
                <a:ea typeface="Spartan ExtraBold"/>
                <a:cs typeface="Spartan ExtraBold"/>
                <a:sym typeface="Spartan ExtraBold"/>
              </a:rPr>
              <a:t>National Laws &amp; Policies: Gambia</a:t>
            </a:r>
            <a:endParaRPr sz="3100">
              <a:solidFill>
                <a:srgbClr val="F8CDCA"/>
              </a:solidFill>
              <a:latin typeface="Spartan ExtraBold"/>
              <a:ea typeface="Spartan ExtraBold"/>
              <a:cs typeface="Spartan ExtraBold"/>
              <a:sym typeface="Spartan ExtraBold"/>
            </a:endParaRPr>
          </a:p>
        </p:txBody>
      </p:sp>
      <p:grpSp>
        <p:nvGrpSpPr>
          <p:cNvPr id="313" name="Google Shape;313;p39"/>
          <p:cNvGrpSpPr/>
          <p:nvPr/>
        </p:nvGrpSpPr>
        <p:grpSpPr>
          <a:xfrm>
            <a:off x="935913" y="1143675"/>
            <a:ext cx="7272150" cy="3715400"/>
            <a:chOff x="597000" y="1051500"/>
            <a:chExt cx="7272150" cy="3715400"/>
          </a:xfrm>
        </p:grpSpPr>
        <p:sp>
          <p:nvSpPr>
            <p:cNvPr id="314" name="Google Shape;314;p39"/>
            <p:cNvSpPr/>
            <p:nvPr/>
          </p:nvSpPr>
          <p:spPr>
            <a:xfrm>
              <a:off x="597000" y="1051500"/>
              <a:ext cx="497400" cy="489900"/>
            </a:xfrm>
            <a:prstGeom prst="ellipse">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9"/>
            <p:cNvSpPr txBox="1"/>
            <p:nvPr/>
          </p:nvSpPr>
          <p:spPr>
            <a:xfrm>
              <a:off x="1290735" y="1113500"/>
              <a:ext cx="3128700" cy="415500"/>
            </a:xfrm>
            <a:prstGeom prst="rect">
              <a:avLst/>
            </a:prstGeom>
            <a:solidFill>
              <a:srgbClr val="1F1F3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F2F2F2"/>
                  </a:solidFill>
                </a:rPr>
                <a:t>Persons with Disabilities Bill, 2020</a:t>
              </a:r>
              <a:endParaRPr sz="1500">
                <a:solidFill>
                  <a:srgbClr val="F2F2F2"/>
                </a:solidFill>
              </a:endParaRPr>
            </a:p>
          </p:txBody>
        </p:sp>
        <p:sp>
          <p:nvSpPr>
            <p:cNvPr id="316" name="Google Shape;316;p39"/>
            <p:cNvSpPr txBox="1"/>
            <p:nvPr/>
          </p:nvSpPr>
          <p:spPr>
            <a:xfrm>
              <a:off x="1274850" y="1667900"/>
              <a:ext cx="6594300" cy="309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After almost a decade of advocacy engaging a range of stakeholders, disabled people now have a fully-fledged law that protects their fundamental rights and freedoms.</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457200" lvl="0" indent="-311150" algn="l" rtl="0">
                <a:spcBef>
                  <a:spcPts val="0"/>
                </a:spcBef>
                <a:spcAft>
                  <a:spcPts val="0"/>
                </a:spcAft>
                <a:buSzPts val="1300"/>
                <a:buChar char="●"/>
              </a:pPr>
              <a:r>
                <a:rPr lang="en" sz="1300"/>
                <a:t>Access to information</a:t>
              </a:r>
              <a:endParaRPr sz="1300"/>
            </a:p>
            <a:p>
              <a:pPr marL="457200" lvl="0" indent="-311150" algn="l" rtl="0">
                <a:spcBef>
                  <a:spcPts val="1000"/>
                </a:spcBef>
                <a:spcAft>
                  <a:spcPts val="0"/>
                </a:spcAft>
                <a:buSzPts val="1300"/>
                <a:buChar char="●"/>
              </a:pPr>
              <a:r>
                <a:rPr lang="en" sz="1300"/>
                <a:t>Accelerate disposal of phones and computers that respond to the specific needs disabled people</a:t>
              </a:r>
              <a:endParaRPr sz="1300"/>
            </a:p>
            <a:p>
              <a:pPr marL="457200" lvl="0" indent="-311150" algn="l" rtl="0">
                <a:spcBef>
                  <a:spcPts val="1000"/>
                </a:spcBef>
                <a:spcAft>
                  <a:spcPts val="0"/>
                </a:spcAft>
                <a:buSzPts val="1300"/>
                <a:buChar char="●"/>
              </a:pPr>
              <a:r>
                <a:rPr lang="en" sz="1300"/>
                <a:t>Work with The Gambia Federation of the Disabled (GFD), Gambian institutions and all stakeholders to popularise this Bill and educate the public on the rights of disabled people </a:t>
              </a:r>
              <a:endParaRPr sz="1300"/>
            </a:p>
            <a:p>
              <a:pPr marL="0" lvl="0" indent="0" algn="l" rtl="0">
                <a:spcBef>
                  <a:spcPts val="1000"/>
                </a:spcBef>
                <a:spcAft>
                  <a:spcPts val="0"/>
                </a:spcAft>
                <a:buNone/>
              </a:pPr>
              <a:endParaRPr sz="1300"/>
            </a:p>
            <a:p>
              <a:pPr marL="0" lvl="0" indent="0" algn="l" rtl="0">
                <a:spcBef>
                  <a:spcPts val="1000"/>
                </a:spcBef>
                <a:spcAft>
                  <a:spcPts val="0"/>
                </a:spcAft>
                <a:buNone/>
              </a:pPr>
              <a:r>
                <a:rPr lang="en" sz="1300" u="sng">
                  <a:solidFill>
                    <a:schemeClr val="hlink"/>
                  </a:solidFill>
                  <a:hlinkClick r:id="rId3"/>
                </a:rPr>
                <a:t>Read more here!</a:t>
              </a:r>
              <a:endParaRPr sz="1300"/>
            </a:p>
          </p:txBody>
        </p:sp>
      </p:grpSp>
      <p:pic>
        <p:nvPicPr>
          <p:cNvPr id="317" name="Google Shape;317;p39" descr="decorative" title="decorative"/>
          <p:cNvPicPr preferRelativeResize="0"/>
          <p:nvPr/>
        </p:nvPicPr>
        <p:blipFill>
          <a:blip r:embed="rId4">
            <a:alphaModFix/>
          </a:blip>
          <a:stretch>
            <a:fillRect/>
          </a:stretch>
        </p:blipFill>
        <p:spPr>
          <a:xfrm>
            <a:off x="1003762" y="1202212"/>
            <a:ext cx="361699" cy="361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321"/>
        <p:cNvGrpSpPr/>
        <p:nvPr/>
      </p:nvGrpSpPr>
      <p:grpSpPr>
        <a:xfrm>
          <a:off x="0" y="0"/>
          <a:ext cx="0" cy="0"/>
          <a:chOff x="0" y="0"/>
          <a:chExt cx="0" cy="0"/>
        </a:xfrm>
      </p:grpSpPr>
      <p:sp>
        <p:nvSpPr>
          <p:cNvPr id="322" name="Google Shape;322;p40"/>
          <p:cNvSpPr/>
          <p:nvPr/>
        </p:nvSpPr>
        <p:spPr>
          <a:xfrm>
            <a:off x="1380750" y="1352700"/>
            <a:ext cx="6382500" cy="2496600"/>
          </a:xfrm>
          <a:prstGeom prst="rect">
            <a:avLst/>
          </a:prstGeom>
          <a:noFill/>
          <a:ln w="38100" cap="flat" cmpd="sng">
            <a:solidFill>
              <a:srgbClr val="E15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txBox="1"/>
          <p:nvPr/>
        </p:nvSpPr>
        <p:spPr>
          <a:xfrm>
            <a:off x="0" y="0"/>
            <a:ext cx="5071800" cy="1190400"/>
          </a:xfrm>
          <a:prstGeom prst="rect">
            <a:avLst/>
          </a:prstGeom>
          <a:noFill/>
          <a:ln>
            <a:noFill/>
          </a:ln>
        </p:spPr>
        <p:txBody>
          <a:bodyPr spcFirstLastPara="1" wrap="square" lIns="91425" tIns="91425" rIns="91425" bIns="91425" anchor="t" anchorCtr="0">
            <a:spAutoFit/>
          </a:bodyPr>
          <a:lstStyle/>
          <a:p>
            <a:pPr marL="0" lvl="0" indent="0" algn="l" rtl="0">
              <a:lnSpc>
                <a:spcPct val="133333"/>
              </a:lnSpc>
              <a:spcBef>
                <a:spcPts val="0"/>
              </a:spcBef>
              <a:spcAft>
                <a:spcPts val="0"/>
              </a:spcAft>
              <a:buNone/>
            </a:pPr>
            <a:r>
              <a:rPr lang="en" sz="2800" b="1">
                <a:solidFill>
                  <a:srgbClr val="F8CDCA"/>
                </a:solidFill>
              </a:rPr>
              <a:t>Protecting disabled people's rights...</a:t>
            </a:r>
            <a:endParaRPr sz="1800">
              <a:solidFill>
                <a:srgbClr val="F8CDCA"/>
              </a:solidFill>
            </a:endParaRPr>
          </a:p>
        </p:txBody>
      </p:sp>
      <p:sp>
        <p:nvSpPr>
          <p:cNvPr id="324" name="Google Shape;324;p40"/>
          <p:cNvSpPr txBox="1"/>
          <p:nvPr/>
        </p:nvSpPr>
        <p:spPr>
          <a:xfrm>
            <a:off x="1380750" y="1294200"/>
            <a:ext cx="63825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8CDCA"/>
                </a:solidFill>
              </a:rPr>
              <a:t>Convention on the Rights of Persons with Disabilities (CRPD)</a:t>
            </a:r>
            <a:endParaRPr b="1">
              <a:solidFill>
                <a:srgbClr val="F8CDCA"/>
              </a:solidFill>
            </a:endParaRPr>
          </a:p>
          <a:p>
            <a:pPr marL="0" lvl="0" indent="0" algn="l" rtl="0">
              <a:spcBef>
                <a:spcPts val="0"/>
              </a:spcBef>
              <a:spcAft>
                <a:spcPts val="0"/>
              </a:spcAft>
              <a:buNone/>
            </a:pPr>
            <a:endParaRPr>
              <a:solidFill>
                <a:srgbClr val="F2F2F2"/>
              </a:solidFill>
            </a:endParaRPr>
          </a:p>
          <a:p>
            <a:pPr marL="0" lvl="0" indent="0" algn="just" rtl="0">
              <a:spcBef>
                <a:spcPts val="0"/>
              </a:spcBef>
              <a:spcAft>
                <a:spcPts val="0"/>
              </a:spcAft>
              <a:buNone/>
            </a:pPr>
            <a:r>
              <a:rPr lang="en">
                <a:solidFill>
                  <a:srgbClr val="F2F2F2"/>
                </a:solidFill>
              </a:rPr>
              <a:t>In a perfect world, the Universal Declaration of Human Rights, would be enough to protect everyone. But in practice certain minority groups have fared far worse than other groups. International conventions, such as the CRPD, are in place to protect and promote the human rights of these groups. </a:t>
            </a:r>
            <a:endParaRPr>
              <a:solidFill>
                <a:srgbClr val="F2F2F2"/>
              </a:solidFill>
            </a:endParaRPr>
          </a:p>
          <a:p>
            <a:pPr marL="0" lvl="0" indent="0" algn="just" rtl="0">
              <a:spcBef>
                <a:spcPts val="0"/>
              </a:spcBef>
              <a:spcAft>
                <a:spcPts val="0"/>
              </a:spcAft>
              <a:buNone/>
            </a:pPr>
            <a:endParaRPr>
              <a:solidFill>
                <a:srgbClr val="F2F2F2"/>
              </a:solidFill>
            </a:endParaRPr>
          </a:p>
          <a:p>
            <a:pPr marL="0" lvl="0" indent="0" algn="just" rtl="0">
              <a:spcBef>
                <a:spcPts val="0"/>
              </a:spcBef>
              <a:spcAft>
                <a:spcPts val="0"/>
              </a:spcAft>
              <a:buNone/>
            </a:pPr>
            <a:r>
              <a:rPr lang="en">
                <a:solidFill>
                  <a:srgbClr val="F2F2F2"/>
                </a:solidFill>
              </a:rPr>
              <a:t>By ratifying a convention a country accepts its </a:t>
            </a:r>
            <a:r>
              <a:rPr lang="en" b="1">
                <a:solidFill>
                  <a:srgbClr val="F2F2F2"/>
                </a:solidFill>
              </a:rPr>
              <a:t>legal obligations</a:t>
            </a:r>
            <a:r>
              <a:rPr lang="en">
                <a:solidFill>
                  <a:srgbClr val="F2F2F2"/>
                </a:solidFill>
              </a:rPr>
              <a:t> under the treaty and </a:t>
            </a:r>
            <a:r>
              <a:rPr lang="en" b="1">
                <a:solidFill>
                  <a:srgbClr val="F2F2F2"/>
                </a:solidFill>
              </a:rPr>
              <a:t>will adopt implementing legislation</a:t>
            </a:r>
            <a:r>
              <a:rPr lang="en">
                <a:solidFill>
                  <a:srgbClr val="F2F2F2"/>
                </a:solidFill>
              </a:rPr>
              <a:t>. The UN's CRPD is a major step toward changing the perception of disability and ensuring that disabled people are given </a:t>
            </a:r>
            <a:r>
              <a:rPr lang="en" b="1">
                <a:solidFill>
                  <a:srgbClr val="F2F2F2"/>
                </a:solidFill>
              </a:rPr>
              <a:t>equal opportunities in society.</a:t>
            </a:r>
            <a:endParaRPr b="1">
              <a:solidFill>
                <a:srgbClr val="F2F2F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28"/>
        <p:cNvGrpSpPr/>
        <p:nvPr/>
      </p:nvGrpSpPr>
      <p:grpSpPr>
        <a:xfrm>
          <a:off x="0" y="0"/>
          <a:ext cx="0" cy="0"/>
          <a:chOff x="0" y="0"/>
          <a:chExt cx="0" cy="0"/>
        </a:xfrm>
      </p:grpSpPr>
      <p:sp>
        <p:nvSpPr>
          <p:cNvPr id="329" name="Google Shape;329;p41"/>
          <p:cNvSpPr/>
          <p:nvPr/>
        </p:nvSpPr>
        <p:spPr>
          <a:xfrm>
            <a:off x="-510700" y="-38100"/>
            <a:ext cx="4071000" cy="5219700"/>
          </a:xfrm>
          <a:prstGeom prst="rect">
            <a:avLst/>
          </a:prstGeom>
          <a:solidFill>
            <a:srgbClr val="F8CDCA"/>
          </a:solidFill>
          <a:ln w="9525" cap="flat" cmpd="sng">
            <a:solidFill>
              <a:srgbClr val="F8CD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1"/>
          <p:cNvSpPr txBox="1">
            <a:spLocks noGrp="1"/>
          </p:cNvSpPr>
          <p:nvPr>
            <p:ph type="title" idx="4294967295"/>
          </p:nvPr>
        </p:nvSpPr>
        <p:spPr>
          <a:xfrm>
            <a:off x="0" y="1313250"/>
            <a:ext cx="3883500" cy="267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180">
                <a:solidFill>
                  <a:srgbClr val="1F1F38"/>
                </a:solidFill>
                <a:latin typeface="Spartan ExtraBold"/>
                <a:ea typeface="Spartan ExtraBold"/>
                <a:cs typeface="Spartan ExtraBold"/>
                <a:sym typeface="Spartan ExtraBold"/>
              </a:rPr>
              <a:t>United Nations Convention on the Rights of Persons with Disabilities</a:t>
            </a:r>
            <a:endParaRPr sz="3180">
              <a:solidFill>
                <a:srgbClr val="1F1F38"/>
              </a:solidFill>
              <a:latin typeface="Spartan ExtraBold"/>
              <a:ea typeface="Spartan ExtraBold"/>
              <a:cs typeface="Spartan ExtraBold"/>
              <a:sym typeface="Spartan ExtraBold"/>
            </a:endParaRPr>
          </a:p>
        </p:txBody>
      </p:sp>
      <p:sp>
        <p:nvSpPr>
          <p:cNvPr id="331" name="Google Shape;331;p41"/>
          <p:cNvSpPr txBox="1">
            <a:spLocks noGrp="1"/>
          </p:cNvSpPr>
          <p:nvPr>
            <p:ph type="body" idx="4294967295"/>
          </p:nvPr>
        </p:nvSpPr>
        <p:spPr>
          <a:xfrm>
            <a:off x="3837800" y="435150"/>
            <a:ext cx="5065200" cy="44346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1F1F38"/>
              </a:buClr>
              <a:buSzPts val="1400"/>
              <a:buChar char="●"/>
            </a:pPr>
            <a:r>
              <a:rPr lang="en" sz="1400" b="1">
                <a:solidFill>
                  <a:srgbClr val="1F1F38"/>
                </a:solidFill>
              </a:rPr>
              <a:t>Botswana</a:t>
            </a:r>
            <a:r>
              <a:rPr lang="en" sz="1400">
                <a:solidFill>
                  <a:srgbClr val="1F1F38"/>
                </a:solidFill>
              </a:rPr>
              <a:t> are yet to sign the accords but started the process towards ratification 12th of July 2021</a:t>
            </a:r>
            <a:endParaRPr sz="1400">
              <a:solidFill>
                <a:srgbClr val="1F1F38"/>
              </a:solidFill>
            </a:endParaRPr>
          </a:p>
          <a:p>
            <a:pPr marL="457200" lvl="0" indent="-317500" algn="l" rtl="0">
              <a:lnSpc>
                <a:spcPct val="115000"/>
              </a:lnSpc>
              <a:spcBef>
                <a:spcPts val="1000"/>
              </a:spcBef>
              <a:spcAft>
                <a:spcPts val="0"/>
              </a:spcAft>
              <a:buClr>
                <a:srgbClr val="1F1F38"/>
              </a:buClr>
              <a:buSzPts val="1400"/>
              <a:buChar char="●"/>
            </a:pPr>
            <a:r>
              <a:rPr lang="en" sz="1400" b="1">
                <a:solidFill>
                  <a:srgbClr val="1F1F38"/>
                </a:solidFill>
              </a:rPr>
              <a:t>Eswatini</a:t>
            </a:r>
            <a:r>
              <a:rPr lang="en" sz="1400">
                <a:solidFill>
                  <a:srgbClr val="1F1F38"/>
                </a:solidFill>
              </a:rPr>
              <a:t> signed the accords on the 25th of Sep 2007 and ratified 24th Sep 2012</a:t>
            </a:r>
            <a:endParaRPr sz="1400">
              <a:solidFill>
                <a:srgbClr val="1F1F38"/>
              </a:solidFill>
            </a:endParaRPr>
          </a:p>
          <a:p>
            <a:pPr marL="457200" lvl="0" indent="-317500" algn="l" rtl="0">
              <a:lnSpc>
                <a:spcPct val="115000"/>
              </a:lnSpc>
              <a:spcBef>
                <a:spcPts val="1000"/>
              </a:spcBef>
              <a:spcAft>
                <a:spcPts val="0"/>
              </a:spcAft>
              <a:buClr>
                <a:srgbClr val="1F1F38"/>
              </a:buClr>
              <a:buSzPts val="1400"/>
              <a:buChar char="●"/>
            </a:pPr>
            <a:r>
              <a:rPr lang="en" sz="1400" b="1">
                <a:solidFill>
                  <a:srgbClr val="1F1F38"/>
                </a:solidFill>
              </a:rPr>
              <a:t>Lesotho</a:t>
            </a:r>
            <a:r>
              <a:rPr lang="en" sz="1400">
                <a:solidFill>
                  <a:srgbClr val="1F1F38"/>
                </a:solidFill>
              </a:rPr>
              <a:t> are yet to sign but on the 2nd of Dec 2008 started the process to work towards ratification</a:t>
            </a:r>
            <a:endParaRPr sz="1400">
              <a:solidFill>
                <a:srgbClr val="1F1F38"/>
              </a:solidFill>
            </a:endParaRPr>
          </a:p>
          <a:p>
            <a:pPr marL="457200" lvl="0" indent="-317500" algn="l" rtl="0">
              <a:lnSpc>
                <a:spcPct val="115000"/>
              </a:lnSpc>
              <a:spcBef>
                <a:spcPts val="1000"/>
              </a:spcBef>
              <a:spcAft>
                <a:spcPts val="0"/>
              </a:spcAft>
              <a:buClr>
                <a:srgbClr val="1F1F38"/>
              </a:buClr>
              <a:buSzPts val="1400"/>
              <a:buChar char="●"/>
            </a:pPr>
            <a:r>
              <a:rPr lang="en" sz="1400" b="1">
                <a:solidFill>
                  <a:srgbClr val="1F1F38"/>
                </a:solidFill>
              </a:rPr>
              <a:t>Mauritius</a:t>
            </a:r>
            <a:r>
              <a:rPr lang="en" sz="1400">
                <a:solidFill>
                  <a:srgbClr val="1F1F38"/>
                </a:solidFill>
              </a:rPr>
              <a:t> signed on the 25 Sep 2007 and ratified on the 8th Jan 2010</a:t>
            </a:r>
            <a:endParaRPr sz="1400">
              <a:solidFill>
                <a:srgbClr val="1F1F38"/>
              </a:solidFill>
            </a:endParaRPr>
          </a:p>
          <a:p>
            <a:pPr marL="457200" lvl="0" indent="-317500" algn="l" rtl="0">
              <a:lnSpc>
                <a:spcPct val="115000"/>
              </a:lnSpc>
              <a:spcBef>
                <a:spcPts val="1000"/>
              </a:spcBef>
              <a:spcAft>
                <a:spcPts val="0"/>
              </a:spcAft>
              <a:buClr>
                <a:srgbClr val="1F1F38"/>
              </a:buClr>
              <a:buSzPts val="1400"/>
              <a:buChar char="●"/>
            </a:pPr>
            <a:r>
              <a:rPr lang="en" sz="1400" b="1">
                <a:solidFill>
                  <a:srgbClr val="1F1F38"/>
                </a:solidFill>
              </a:rPr>
              <a:t>Namibia</a:t>
            </a:r>
            <a:r>
              <a:rPr lang="en" sz="1400">
                <a:solidFill>
                  <a:srgbClr val="1F1F38"/>
                </a:solidFill>
              </a:rPr>
              <a:t> signed on the 25 Apr 2007 and ratified on the 4th Dec 2007</a:t>
            </a:r>
            <a:endParaRPr sz="1400">
              <a:solidFill>
                <a:srgbClr val="1F1F38"/>
              </a:solidFill>
            </a:endParaRPr>
          </a:p>
          <a:p>
            <a:pPr marL="457200" lvl="0" indent="-317500" algn="l" rtl="0">
              <a:lnSpc>
                <a:spcPct val="115000"/>
              </a:lnSpc>
              <a:spcBef>
                <a:spcPts val="1000"/>
              </a:spcBef>
              <a:spcAft>
                <a:spcPts val="0"/>
              </a:spcAft>
              <a:buClr>
                <a:srgbClr val="1F1F38"/>
              </a:buClr>
              <a:buSzPts val="1400"/>
              <a:buChar char="●"/>
            </a:pPr>
            <a:r>
              <a:rPr lang="en" sz="1400" b="1">
                <a:solidFill>
                  <a:srgbClr val="1F1F38"/>
                </a:solidFill>
              </a:rPr>
              <a:t>Seychelles</a:t>
            </a:r>
            <a:r>
              <a:rPr lang="en" sz="1400">
                <a:solidFill>
                  <a:srgbClr val="1F1F38"/>
                </a:solidFill>
              </a:rPr>
              <a:t> signed on the 30 Mar 2007 and ratified on the 2nd Oct 2009</a:t>
            </a:r>
            <a:endParaRPr sz="1400">
              <a:solidFill>
                <a:srgbClr val="1F1F38"/>
              </a:solidFill>
            </a:endParaRPr>
          </a:p>
          <a:p>
            <a:pPr marL="457200" lvl="0" indent="-317500" algn="l" rtl="0">
              <a:lnSpc>
                <a:spcPct val="115000"/>
              </a:lnSpc>
              <a:spcBef>
                <a:spcPts val="1000"/>
              </a:spcBef>
              <a:spcAft>
                <a:spcPts val="1000"/>
              </a:spcAft>
              <a:buClr>
                <a:srgbClr val="1F1F38"/>
              </a:buClr>
              <a:buSzPts val="1400"/>
              <a:buChar char="●"/>
            </a:pPr>
            <a:r>
              <a:rPr lang="en" sz="1400" b="1">
                <a:solidFill>
                  <a:srgbClr val="1F1F38"/>
                </a:solidFill>
              </a:rPr>
              <a:t>Gambia</a:t>
            </a:r>
            <a:r>
              <a:rPr lang="en" sz="1400">
                <a:solidFill>
                  <a:srgbClr val="1F1F38"/>
                </a:solidFill>
              </a:rPr>
              <a:t> are yet to sign but on the 6th of July 2015 started the process towards ratification</a:t>
            </a:r>
            <a:endParaRPr sz="1400">
              <a:solidFill>
                <a:srgbClr val="1F1F38"/>
              </a:solidFill>
            </a:endParaRPr>
          </a:p>
        </p:txBody>
      </p:sp>
      <p:pic>
        <p:nvPicPr>
          <p:cNvPr id="332" name="Google Shape;332;p41"/>
          <p:cNvPicPr preferRelativeResize="0"/>
          <p:nvPr/>
        </p:nvPicPr>
        <p:blipFill>
          <a:blip r:embed="rId3">
            <a:alphaModFix/>
          </a:blip>
          <a:stretch>
            <a:fillRect/>
          </a:stretch>
        </p:blipFill>
        <p:spPr>
          <a:xfrm>
            <a:off x="35525" y="39925"/>
            <a:ext cx="1088799" cy="262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36"/>
        <p:cNvGrpSpPr/>
        <p:nvPr/>
      </p:nvGrpSpPr>
      <p:grpSpPr>
        <a:xfrm>
          <a:off x="0" y="0"/>
          <a:ext cx="0" cy="0"/>
          <a:chOff x="0" y="0"/>
          <a:chExt cx="0" cy="0"/>
        </a:xfrm>
      </p:grpSpPr>
      <p:sp>
        <p:nvSpPr>
          <p:cNvPr id="337" name="Google Shape;337;p42"/>
          <p:cNvSpPr/>
          <p:nvPr/>
        </p:nvSpPr>
        <p:spPr>
          <a:xfrm>
            <a:off x="2933400" y="3224100"/>
            <a:ext cx="6210600" cy="1957200"/>
          </a:xfrm>
          <a:prstGeom prst="rect">
            <a:avLst/>
          </a:prstGeom>
          <a:solidFill>
            <a:srgbClr val="F8CDCA"/>
          </a:solidFill>
          <a:ln w="9525" cap="flat" cmpd="sng">
            <a:solidFill>
              <a:srgbClr val="1F1F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2"/>
          <p:cNvSpPr/>
          <p:nvPr/>
        </p:nvSpPr>
        <p:spPr>
          <a:xfrm>
            <a:off x="-114300" y="-73479"/>
            <a:ext cx="3100575" cy="5254679"/>
          </a:xfrm>
          <a:prstGeom prst="rect">
            <a:avLst/>
          </a:prstGeom>
          <a:solidFill>
            <a:srgbClr val="1F1F38"/>
          </a:solidFill>
          <a:ln w="9525" cap="flat" cmpd="sng">
            <a:solidFill>
              <a:srgbClr val="1F1F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2"/>
          <p:cNvSpPr txBox="1">
            <a:spLocks noGrp="1"/>
          </p:cNvSpPr>
          <p:nvPr>
            <p:ph type="title" idx="4294967295"/>
          </p:nvPr>
        </p:nvSpPr>
        <p:spPr>
          <a:xfrm>
            <a:off x="82075" y="1202250"/>
            <a:ext cx="3347700" cy="273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4100" b="1">
                <a:solidFill>
                  <a:srgbClr val="F5CDCA"/>
                </a:solidFill>
                <a:latin typeface="Spartan"/>
                <a:ea typeface="Spartan"/>
                <a:cs typeface="Spartan"/>
                <a:sym typeface="Spartan"/>
              </a:rPr>
              <a:t>African Disability Protocol 2018</a:t>
            </a:r>
            <a:endParaRPr sz="4100" b="1">
              <a:solidFill>
                <a:srgbClr val="F5CDCA"/>
              </a:solidFill>
              <a:latin typeface="Spartan"/>
              <a:ea typeface="Spartan"/>
              <a:cs typeface="Spartan"/>
              <a:sym typeface="Spartan"/>
            </a:endParaRPr>
          </a:p>
        </p:txBody>
      </p:sp>
      <p:sp>
        <p:nvSpPr>
          <p:cNvPr id="340" name="Google Shape;340;p42"/>
          <p:cNvSpPr txBox="1">
            <a:spLocks noGrp="1"/>
          </p:cNvSpPr>
          <p:nvPr>
            <p:ph type="body" idx="4294967295"/>
          </p:nvPr>
        </p:nvSpPr>
        <p:spPr>
          <a:xfrm>
            <a:off x="3079650" y="86425"/>
            <a:ext cx="5976000" cy="31845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 sz="1400">
                <a:solidFill>
                  <a:srgbClr val="000000"/>
                </a:solidFill>
              </a:rPr>
              <a:t>The legal framework expects member states of the African Union to formulate disability laws and policies to promote disability rights in their countries.</a:t>
            </a:r>
            <a:endParaRPr sz="1400">
              <a:solidFill>
                <a:srgbClr val="000000"/>
              </a:solidFill>
            </a:endParaRPr>
          </a:p>
          <a:p>
            <a:pPr marL="0" lvl="0" indent="0" algn="just" rtl="0">
              <a:lnSpc>
                <a:spcPct val="100000"/>
              </a:lnSpc>
              <a:spcBef>
                <a:spcPts val="0"/>
              </a:spcBef>
              <a:spcAft>
                <a:spcPts val="0"/>
              </a:spcAft>
              <a:buNone/>
            </a:pPr>
            <a:endParaRPr sz="1400">
              <a:solidFill>
                <a:srgbClr val="000000"/>
              </a:solidFill>
            </a:endParaRPr>
          </a:p>
          <a:p>
            <a:pPr marL="0" lvl="0" indent="0" algn="just" rtl="0">
              <a:lnSpc>
                <a:spcPct val="100000"/>
              </a:lnSpc>
              <a:spcBef>
                <a:spcPts val="0"/>
              </a:spcBef>
              <a:spcAft>
                <a:spcPts val="0"/>
              </a:spcAft>
              <a:buNone/>
            </a:pPr>
            <a:r>
              <a:rPr lang="en" sz="1400">
                <a:solidFill>
                  <a:srgbClr val="000000"/>
                </a:solidFill>
              </a:rPr>
              <a:t>The framework addresses the unique challenges of the African context such as</a:t>
            </a:r>
            <a:endParaRPr sz="1400">
              <a:solidFill>
                <a:srgbClr val="000000"/>
              </a:solidFill>
            </a:endParaRPr>
          </a:p>
          <a:p>
            <a:pPr marL="0" lvl="0" indent="0" algn="just" rtl="0">
              <a:lnSpc>
                <a:spcPct val="100000"/>
              </a:lnSpc>
              <a:spcBef>
                <a:spcPts val="0"/>
              </a:spcBef>
              <a:spcAft>
                <a:spcPts val="0"/>
              </a:spcAft>
              <a:buNone/>
            </a:pPr>
            <a:endParaRPr sz="1400">
              <a:solidFill>
                <a:srgbClr val="000000"/>
              </a:solidFill>
            </a:endParaRPr>
          </a:p>
          <a:p>
            <a:pPr marL="457200" lvl="0" indent="-317500" algn="just" rtl="0">
              <a:lnSpc>
                <a:spcPct val="100000"/>
              </a:lnSpc>
              <a:spcBef>
                <a:spcPts val="0"/>
              </a:spcBef>
              <a:spcAft>
                <a:spcPts val="0"/>
              </a:spcAft>
              <a:buClr>
                <a:srgbClr val="000000"/>
              </a:buClr>
              <a:buSzPts val="1400"/>
              <a:buChar char="●"/>
            </a:pPr>
            <a:r>
              <a:rPr lang="en" sz="1400">
                <a:solidFill>
                  <a:srgbClr val="000000"/>
                </a:solidFill>
              </a:rPr>
              <a:t>Customs</a:t>
            </a:r>
            <a:endParaRPr sz="1400">
              <a:solidFill>
                <a:srgbClr val="000000"/>
              </a:solidFill>
            </a:endParaRPr>
          </a:p>
          <a:p>
            <a:pPr marL="457200" lvl="0" indent="-317500" algn="just" rtl="0">
              <a:lnSpc>
                <a:spcPct val="100000"/>
              </a:lnSpc>
              <a:spcBef>
                <a:spcPts val="0"/>
              </a:spcBef>
              <a:spcAft>
                <a:spcPts val="0"/>
              </a:spcAft>
              <a:buClr>
                <a:srgbClr val="000000"/>
              </a:buClr>
              <a:buSzPts val="1400"/>
              <a:buChar char="●"/>
            </a:pPr>
            <a:r>
              <a:rPr lang="en" sz="1400">
                <a:solidFill>
                  <a:srgbClr val="000000"/>
                </a:solidFill>
              </a:rPr>
              <a:t>Traditional beliefs</a:t>
            </a:r>
            <a:endParaRPr sz="1400">
              <a:solidFill>
                <a:srgbClr val="000000"/>
              </a:solidFill>
            </a:endParaRPr>
          </a:p>
          <a:p>
            <a:pPr marL="457200" lvl="0" indent="-317500" algn="just" rtl="0">
              <a:lnSpc>
                <a:spcPct val="100000"/>
              </a:lnSpc>
              <a:spcBef>
                <a:spcPts val="0"/>
              </a:spcBef>
              <a:spcAft>
                <a:spcPts val="0"/>
              </a:spcAft>
              <a:buClr>
                <a:srgbClr val="000000"/>
              </a:buClr>
              <a:buSzPts val="1400"/>
              <a:buChar char="●"/>
            </a:pPr>
            <a:r>
              <a:rPr lang="en" sz="1400">
                <a:solidFill>
                  <a:srgbClr val="000000"/>
                </a:solidFill>
              </a:rPr>
              <a:t>Harmful practices </a:t>
            </a:r>
            <a:endParaRPr sz="1400">
              <a:solidFill>
                <a:srgbClr val="000000"/>
              </a:solidFill>
            </a:endParaRPr>
          </a:p>
          <a:p>
            <a:pPr marL="457200" lvl="0" indent="-317500" algn="just" rtl="0">
              <a:lnSpc>
                <a:spcPct val="100000"/>
              </a:lnSpc>
              <a:spcBef>
                <a:spcPts val="0"/>
              </a:spcBef>
              <a:spcAft>
                <a:spcPts val="0"/>
              </a:spcAft>
              <a:buClr>
                <a:srgbClr val="000000"/>
              </a:buClr>
              <a:buSzPts val="1400"/>
              <a:buChar char="●"/>
            </a:pPr>
            <a:r>
              <a:rPr lang="en" sz="1400">
                <a:solidFill>
                  <a:srgbClr val="000000"/>
                </a:solidFill>
              </a:rPr>
              <a:t>Role of the family, caregivers and community</a:t>
            </a:r>
            <a:endParaRPr sz="1400">
              <a:solidFill>
                <a:srgbClr val="000000"/>
              </a:solidFill>
            </a:endParaRPr>
          </a:p>
          <a:p>
            <a:pPr marL="0" lvl="0" indent="0" algn="just" rtl="0">
              <a:lnSpc>
                <a:spcPct val="100000"/>
              </a:lnSpc>
              <a:spcBef>
                <a:spcPts val="0"/>
              </a:spcBef>
              <a:spcAft>
                <a:spcPts val="0"/>
              </a:spcAft>
              <a:buNone/>
            </a:pPr>
            <a:endParaRPr sz="1400">
              <a:solidFill>
                <a:srgbClr val="000000"/>
              </a:solidFill>
            </a:endParaRPr>
          </a:p>
          <a:p>
            <a:pPr marL="0" lvl="0" indent="0" algn="just" rtl="0">
              <a:lnSpc>
                <a:spcPct val="100000"/>
              </a:lnSpc>
              <a:spcBef>
                <a:spcPts val="0"/>
              </a:spcBef>
              <a:spcAft>
                <a:spcPts val="0"/>
              </a:spcAft>
              <a:buNone/>
            </a:pPr>
            <a:r>
              <a:rPr lang="en" sz="1400">
                <a:solidFill>
                  <a:srgbClr val="000000"/>
                </a:solidFill>
              </a:rPr>
              <a:t>As of May 2021, the protocol had </a:t>
            </a:r>
            <a:r>
              <a:rPr lang="en" sz="1400" b="1">
                <a:solidFill>
                  <a:srgbClr val="000000"/>
                </a:solidFill>
              </a:rPr>
              <a:t>10 signatures</a:t>
            </a:r>
            <a:r>
              <a:rPr lang="en" sz="1400">
                <a:solidFill>
                  <a:srgbClr val="000000"/>
                </a:solidFill>
              </a:rPr>
              <a:t> and </a:t>
            </a:r>
            <a:r>
              <a:rPr lang="en" sz="1400" b="1">
                <a:solidFill>
                  <a:srgbClr val="000000"/>
                </a:solidFill>
              </a:rPr>
              <a:t>1 ratification</a:t>
            </a:r>
            <a:r>
              <a:rPr lang="en" sz="1400">
                <a:solidFill>
                  <a:srgbClr val="000000"/>
                </a:solidFill>
              </a:rPr>
              <a:t> with several states at various stages in their ratification efforts</a:t>
            </a:r>
            <a:endParaRPr sz="1400">
              <a:solidFill>
                <a:srgbClr val="000000"/>
              </a:solidFill>
            </a:endParaRPr>
          </a:p>
          <a:p>
            <a:pPr marL="0" lvl="0" indent="0" algn="just" rtl="0">
              <a:lnSpc>
                <a:spcPct val="100000"/>
              </a:lnSpc>
              <a:spcBef>
                <a:spcPts val="0"/>
              </a:spcBef>
              <a:spcAft>
                <a:spcPts val="0"/>
              </a:spcAft>
              <a:buNone/>
            </a:pPr>
            <a:endParaRPr sz="1400">
              <a:solidFill>
                <a:srgbClr val="000000"/>
              </a:solidFill>
            </a:endParaRPr>
          </a:p>
        </p:txBody>
      </p:sp>
      <p:pic>
        <p:nvPicPr>
          <p:cNvPr id="341" name="Google Shape;341;p42"/>
          <p:cNvPicPr preferRelativeResize="0"/>
          <p:nvPr/>
        </p:nvPicPr>
        <p:blipFill>
          <a:blip r:embed="rId3">
            <a:alphaModFix/>
          </a:blip>
          <a:stretch>
            <a:fillRect/>
          </a:stretch>
        </p:blipFill>
        <p:spPr>
          <a:xfrm>
            <a:off x="76199" y="4843075"/>
            <a:ext cx="1106452" cy="266875"/>
          </a:xfrm>
          <a:prstGeom prst="rect">
            <a:avLst/>
          </a:prstGeom>
          <a:noFill/>
          <a:ln>
            <a:noFill/>
          </a:ln>
        </p:spPr>
      </p:pic>
      <p:sp>
        <p:nvSpPr>
          <p:cNvPr id="342" name="Google Shape;342;p42"/>
          <p:cNvSpPr txBox="1"/>
          <p:nvPr/>
        </p:nvSpPr>
        <p:spPr>
          <a:xfrm>
            <a:off x="3079650" y="3347125"/>
            <a:ext cx="3984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rgbClr val="1F1F38"/>
                </a:solidFill>
                <a:latin typeface="Spartan"/>
                <a:ea typeface="Spartan"/>
                <a:cs typeface="Spartan"/>
                <a:sym typeface="Spartan"/>
              </a:rPr>
              <a:t>Members of African Union</a:t>
            </a:r>
            <a:endParaRPr sz="1900" b="1">
              <a:solidFill>
                <a:srgbClr val="1F1F38"/>
              </a:solidFill>
              <a:latin typeface="Spartan"/>
              <a:ea typeface="Spartan"/>
              <a:cs typeface="Spartan"/>
              <a:sym typeface="Spartan"/>
            </a:endParaRPr>
          </a:p>
        </p:txBody>
      </p:sp>
      <p:grpSp>
        <p:nvGrpSpPr>
          <p:cNvPr id="343" name="Google Shape;343;p42"/>
          <p:cNvGrpSpPr/>
          <p:nvPr/>
        </p:nvGrpSpPr>
        <p:grpSpPr>
          <a:xfrm>
            <a:off x="3894950" y="3900325"/>
            <a:ext cx="4287500" cy="1231500"/>
            <a:chOff x="3894950" y="3824125"/>
            <a:chExt cx="4287500" cy="1231500"/>
          </a:xfrm>
        </p:grpSpPr>
        <p:sp>
          <p:nvSpPr>
            <p:cNvPr id="344" name="Google Shape;344;p42"/>
            <p:cNvSpPr txBox="1"/>
            <p:nvPr/>
          </p:nvSpPr>
          <p:spPr>
            <a:xfrm>
              <a:off x="3894950" y="3824125"/>
              <a:ext cx="1859700" cy="12315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1F1F38"/>
                </a:buClr>
                <a:buSzPts val="1700"/>
                <a:buChar char="●"/>
              </a:pPr>
              <a:r>
                <a:rPr lang="en" sz="1700">
                  <a:solidFill>
                    <a:srgbClr val="1F1F38"/>
                  </a:solidFill>
                </a:rPr>
                <a:t>Botswana </a:t>
              </a:r>
              <a:endParaRPr sz="1700">
                <a:solidFill>
                  <a:srgbClr val="1F1F38"/>
                </a:solidFill>
              </a:endParaRPr>
            </a:p>
            <a:p>
              <a:pPr marL="457200" lvl="0" indent="-336550" algn="l" rtl="0">
                <a:spcBef>
                  <a:spcPts val="0"/>
                </a:spcBef>
                <a:spcAft>
                  <a:spcPts val="0"/>
                </a:spcAft>
                <a:buClr>
                  <a:srgbClr val="1F1F38"/>
                </a:buClr>
                <a:buSzPts val="1700"/>
                <a:buChar char="●"/>
              </a:pPr>
              <a:r>
                <a:rPr lang="en" sz="1700">
                  <a:solidFill>
                    <a:srgbClr val="1F1F38"/>
                  </a:solidFill>
                </a:rPr>
                <a:t>Eswatini</a:t>
              </a:r>
              <a:endParaRPr sz="1700">
                <a:solidFill>
                  <a:srgbClr val="1F1F38"/>
                </a:solidFill>
              </a:endParaRPr>
            </a:p>
            <a:p>
              <a:pPr marL="457200" lvl="0" indent="-336550" algn="l" rtl="0">
                <a:spcBef>
                  <a:spcPts val="0"/>
                </a:spcBef>
                <a:spcAft>
                  <a:spcPts val="0"/>
                </a:spcAft>
                <a:buClr>
                  <a:srgbClr val="1F1F38"/>
                </a:buClr>
                <a:buSzPts val="1700"/>
                <a:buChar char="●"/>
              </a:pPr>
              <a:r>
                <a:rPr lang="en" sz="1700">
                  <a:solidFill>
                    <a:srgbClr val="1F1F38"/>
                  </a:solidFill>
                </a:rPr>
                <a:t>Gambia</a:t>
              </a:r>
              <a:endParaRPr sz="1700">
                <a:solidFill>
                  <a:srgbClr val="1F1F38"/>
                </a:solidFill>
              </a:endParaRPr>
            </a:p>
            <a:p>
              <a:pPr marL="457200" lvl="0" indent="-336550" algn="l" rtl="0">
                <a:spcBef>
                  <a:spcPts val="0"/>
                </a:spcBef>
                <a:spcAft>
                  <a:spcPts val="0"/>
                </a:spcAft>
                <a:buClr>
                  <a:srgbClr val="1F1F38"/>
                </a:buClr>
                <a:buSzPts val="1700"/>
                <a:buChar char="●"/>
              </a:pPr>
              <a:r>
                <a:rPr lang="en" sz="1700">
                  <a:solidFill>
                    <a:srgbClr val="1F1F38"/>
                  </a:solidFill>
                </a:rPr>
                <a:t>Lesotho</a:t>
              </a:r>
              <a:endParaRPr sz="1700">
                <a:solidFill>
                  <a:srgbClr val="1F1F38"/>
                </a:solidFill>
              </a:endParaRPr>
            </a:p>
          </p:txBody>
        </p:sp>
        <p:sp>
          <p:nvSpPr>
            <p:cNvPr id="345" name="Google Shape;345;p42"/>
            <p:cNvSpPr txBox="1"/>
            <p:nvPr/>
          </p:nvSpPr>
          <p:spPr>
            <a:xfrm>
              <a:off x="6423850" y="3824125"/>
              <a:ext cx="1758600" cy="9696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1F1F38"/>
                </a:buClr>
                <a:buSzPts val="1700"/>
                <a:buChar char="●"/>
              </a:pPr>
              <a:r>
                <a:rPr lang="en" sz="1700">
                  <a:solidFill>
                    <a:srgbClr val="1F1F38"/>
                  </a:solidFill>
                </a:rPr>
                <a:t>Mauritius</a:t>
              </a:r>
              <a:endParaRPr sz="1700">
                <a:solidFill>
                  <a:srgbClr val="1F1F38"/>
                </a:solidFill>
              </a:endParaRPr>
            </a:p>
            <a:p>
              <a:pPr marL="457200" lvl="0" indent="-336550" algn="l" rtl="0">
                <a:spcBef>
                  <a:spcPts val="0"/>
                </a:spcBef>
                <a:spcAft>
                  <a:spcPts val="0"/>
                </a:spcAft>
                <a:buClr>
                  <a:srgbClr val="1F1F38"/>
                </a:buClr>
                <a:buSzPts val="1700"/>
                <a:buChar char="●"/>
              </a:pPr>
              <a:r>
                <a:rPr lang="en" sz="1700">
                  <a:solidFill>
                    <a:srgbClr val="1F1F38"/>
                  </a:solidFill>
                </a:rPr>
                <a:t>Namibia </a:t>
              </a:r>
              <a:endParaRPr sz="1700">
                <a:solidFill>
                  <a:srgbClr val="1F1F38"/>
                </a:solidFill>
              </a:endParaRPr>
            </a:p>
            <a:p>
              <a:pPr marL="457200" lvl="0" indent="-336550" algn="l" rtl="0">
                <a:spcBef>
                  <a:spcPts val="0"/>
                </a:spcBef>
                <a:spcAft>
                  <a:spcPts val="0"/>
                </a:spcAft>
                <a:buClr>
                  <a:srgbClr val="1F1F38"/>
                </a:buClr>
                <a:buSzPts val="1700"/>
                <a:buChar char="●"/>
              </a:pPr>
              <a:r>
                <a:rPr lang="en" sz="1700">
                  <a:solidFill>
                    <a:srgbClr val="1F1F38"/>
                  </a:solidFill>
                </a:rPr>
                <a:t>Seychelles</a:t>
              </a:r>
              <a:endParaRPr sz="1700">
                <a:solidFill>
                  <a:srgbClr val="1F1F38"/>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349"/>
        <p:cNvGrpSpPr/>
        <p:nvPr/>
      </p:nvGrpSpPr>
      <p:grpSpPr>
        <a:xfrm>
          <a:off x="0" y="0"/>
          <a:ext cx="0" cy="0"/>
          <a:chOff x="0" y="0"/>
          <a:chExt cx="0" cy="0"/>
        </a:xfrm>
      </p:grpSpPr>
      <p:sp>
        <p:nvSpPr>
          <p:cNvPr id="350" name="Google Shape;350;p43"/>
          <p:cNvSpPr txBox="1">
            <a:spLocks noGrp="1"/>
          </p:cNvSpPr>
          <p:nvPr>
            <p:ph type="body" idx="1"/>
          </p:nvPr>
        </p:nvSpPr>
        <p:spPr>
          <a:xfrm>
            <a:off x="3296525" y="1041900"/>
            <a:ext cx="5684700" cy="3059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2000" b="1">
                <a:solidFill>
                  <a:srgbClr val="F5CDCA"/>
                </a:solidFill>
              </a:rPr>
              <a:t>The 2030 Agenda for Sustainable Development:</a:t>
            </a:r>
            <a:endParaRPr sz="2000" b="1">
              <a:solidFill>
                <a:srgbClr val="F5CDCA"/>
              </a:solidFill>
            </a:endParaRPr>
          </a:p>
          <a:p>
            <a:pPr marL="0" lvl="0" indent="0" algn="ctr" rtl="0">
              <a:lnSpc>
                <a:spcPct val="150000"/>
              </a:lnSpc>
              <a:spcBef>
                <a:spcPts val="0"/>
              </a:spcBef>
              <a:spcAft>
                <a:spcPts val="0"/>
              </a:spcAft>
              <a:buNone/>
            </a:pPr>
            <a:endParaRPr sz="2000" b="1">
              <a:solidFill>
                <a:srgbClr val="F5CDCA"/>
              </a:solidFill>
            </a:endParaRPr>
          </a:p>
          <a:p>
            <a:pPr marL="0" lvl="0" indent="0" algn="ctr" rtl="0">
              <a:lnSpc>
                <a:spcPct val="150000"/>
              </a:lnSpc>
              <a:spcBef>
                <a:spcPts val="0"/>
              </a:spcBef>
              <a:spcAft>
                <a:spcPts val="0"/>
              </a:spcAft>
              <a:buNone/>
            </a:pPr>
            <a:r>
              <a:rPr lang="en">
                <a:solidFill>
                  <a:srgbClr val="E9EFF6"/>
                </a:solidFill>
              </a:rPr>
              <a:t>17 Sustainable Development Goals, aim to mobilise global efforts to end poverty, foster peace, safeguard the rights and dignity of all people, and protect the planet</a:t>
            </a:r>
            <a:r>
              <a:rPr lang="en" sz="2000">
                <a:solidFill>
                  <a:srgbClr val="E9EFF6"/>
                </a:solidFill>
              </a:rPr>
              <a:t>.</a:t>
            </a:r>
            <a:endParaRPr sz="2000">
              <a:solidFill>
                <a:srgbClr val="E9EFF6"/>
              </a:solidFill>
            </a:endParaRPr>
          </a:p>
          <a:p>
            <a:pPr marL="0" lvl="0" indent="0" algn="ctr" rtl="0">
              <a:spcBef>
                <a:spcPts val="0"/>
              </a:spcBef>
              <a:spcAft>
                <a:spcPts val="1200"/>
              </a:spcAft>
              <a:buNone/>
            </a:pPr>
            <a:endParaRPr sz="2000">
              <a:solidFill>
                <a:srgbClr val="E9EFF6"/>
              </a:solidFill>
            </a:endParaRPr>
          </a:p>
        </p:txBody>
      </p:sp>
      <p:sp>
        <p:nvSpPr>
          <p:cNvPr id="351" name="Google Shape;351;p43"/>
          <p:cNvSpPr/>
          <p:nvPr/>
        </p:nvSpPr>
        <p:spPr>
          <a:xfrm>
            <a:off x="-2459125" y="-14700"/>
            <a:ext cx="5579700" cy="5172900"/>
          </a:xfrm>
          <a:prstGeom prst="ellipse">
            <a:avLst/>
          </a:prstGeom>
          <a:solidFill>
            <a:srgbClr val="F5CDC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3"/>
          <p:cNvSpPr txBox="1">
            <a:spLocks noGrp="1"/>
          </p:cNvSpPr>
          <p:nvPr>
            <p:ph type="title"/>
          </p:nvPr>
        </p:nvSpPr>
        <p:spPr>
          <a:xfrm>
            <a:off x="66300" y="1397250"/>
            <a:ext cx="2059800" cy="2349000"/>
          </a:xfrm>
          <a:prstGeom prst="rect">
            <a:avLst/>
          </a:prstGeom>
        </p:spPr>
        <p:txBody>
          <a:bodyPr spcFirstLastPara="1" wrap="square" lIns="91425" tIns="91425" rIns="91425" bIns="91425" anchor="t" anchorCtr="0">
            <a:noAutofit/>
          </a:bodyPr>
          <a:lstStyle/>
          <a:p>
            <a:pPr marL="0" lvl="0" indent="0" algn="l" rtl="0">
              <a:lnSpc>
                <a:spcPct val="133333"/>
              </a:lnSpc>
              <a:spcBef>
                <a:spcPts val="0"/>
              </a:spcBef>
              <a:spcAft>
                <a:spcPts val="1100"/>
              </a:spcAft>
              <a:buSzPts val="990"/>
              <a:buNone/>
            </a:pPr>
            <a:r>
              <a:rPr lang="en" sz="2860" b="1">
                <a:solidFill>
                  <a:srgbClr val="1F1F38"/>
                </a:solidFill>
              </a:rPr>
              <a:t>Protecting Disabled People's Rights.</a:t>
            </a:r>
            <a:endParaRPr sz="3220" b="1">
              <a:solidFill>
                <a:srgbClr val="1F1F3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9EFF6"/>
        </a:solidFill>
        <a:effectLst/>
      </p:bgPr>
    </p:bg>
    <p:spTree>
      <p:nvGrpSpPr>
        <p:cNvPr id="1" name="Shape 356"/>
        <p:cNvGrpSpPr/>
        <p:nvPr/>
      </p:nvGrpSpPr>
      <p:grpSpPr>
        <a:xfrm>
          <a:off x="0" y="0"/>
          <a:ext cx="0" cy="0"/>
          <a:chOff x="0" y="0"/>
          <a:chExt cx="0" cy="0"/>
        </a:xfrm>
      </p:grpSpPr>
      <p:sp>
        <p:nvSpPr>
          <p:cNvPr id="357" name="Google Shape;357;p44"/>
          <p:cNvSpPr/>
          <p:nvPr/>
        </p:nvSpPr>
        <p:spPr>
          <a:xfrm>
            <a:off x="-15575" y="-33300"/>
            <a:ext cx="2278500" cy="5187900"/>
          </a:xfrm>
          <a:prstGeom prst="rect">
            <a:avLst/>
          </a:prstGeom>
          <a:solidFill>
            <a:srgbClr val="1F1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2F2F2"/>
              </a:solidFill>
            </a:endParaRPr>
          </a:p>
        </p:txBody>
      </p:sp>
      <p:pic>
        <p:nvPicPr>
          <p:cNvPr id="358" name="Google Shape;358;p44" descr="17 goals to transform our world. Each goal is iconised in this image. " title="SDG goals"/>
          <p:cNvPicPr preferRelativeResize="0"/>
          <p:nvPr/>
        </p:nvPicPr>
        <p:blipFill>
          <a:blip r:embed="rId3">
            <a:alphaModFix/>
          </a:blip>
          <a:stretch>
            <a:fillRect/>
          </a:stretch>
        </p:blipFill>
        <p:spPr>
          <a:xfrm>
            <a:off x="2420825" y="533925"/>
            <a:ext cx="6578874" cy="4075650"/>
          </a:xfrm>
          <a:prstGeom prst="rect">
            <a:avLst/>
          </a:prstGeom>
          <a:noFill/>
          <a:ln>
            <a:noFill/>
          </a:ln>
        </p:spPr>
      </p:pic>
      <p:sp>
        <p:nvSpPr>
          <p:cNvPr id="359" name="Google Shape;359;p44"/>
          <p:cNvSpPr txBox="1"/>
          <p:nvPr/>
        </p:nvSpPr>
        <p:spPr>
          <a:xfrm>
            <a:off x="-52675" y="1134750"/>
            <a:ext cx="2226600" cy="3331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2F2F2"/>
              </a:buClr>
              <a:buSzPts val="1400"/>
              <a:buFont typeface="Sen"/>
              <a:buChar char="●"/>
            </a:pPr>
            <a:r>
              <a:rPr lang="en" b="1">
                <a:solidFill>
                  <a:srgbClr val="F2F2F2"/>
                </a:solidFill>
                <a:latin typeface="Sen"/>
                <a:ea typeface="Sen"/>
                <a:cs typeface="Sen"/>
                <a:sym typeface="Sen"/>
              </a:rPr>
              <a:t>Goal 4: </a:t>
            </a:r>
            <a:endParaRPr b="1">
              <a:solidFill>
                <a:srgbClr val="F2F2F2"/>
              </a:solidFill>
              <a:latin typeface="Sen"/>
              <a:ea typeface="Sen"/>
              <a:cs typeface="Sen"/>
              <a:sym typeface="Sen"/>
            </a:endParaRPr>
          </a:p>
          <a:p>
            <a:pPr marL="457200" lvl="0" indent="0" algn="l" rtl="0">
              <a:spcBef>
                <a:spcPts val="0"/>
              </a:spcBef>
              <a:spcAft>
                <a:spcPts val="0"/>
              </a:spcAft>
              <a:buNone/>
            </a:pPr>
            <a:r>
              <a:rPr lang="en" b="1">
                <a:solidFill>
                  <a:srgbClr val="F2F2F2"/>
                </a:solidFill>
                <a:latin typeface="Sen"/>
                <a:ea typeface="Sen"/>
                <a:cs typeface="Sen"/>
                <a:sym typeface="Sen"/>
              </a:rPr>
              <a:t>Quality Education</a:t>
            </a:r>
            <a:endParaRPr b="1">
              <a:solidFill>
                <a:srgbClr val="F2F2F2"/>
              </a:solidFill>
              <a:latin typeface="Sen"/>
              <a:ea typeface="Sen"/>
              <a:cs typeface="Sen"/>
              <a:sym typeface="Sen"/>
            </a:endParaRPr>
          </a:p>
          <a:p>
            <a:pPr marL="457200" lvl="0" indent="0" algn="l" rtl="0">
              <a:spcBef>
                <a:spcPts val="0"/>
              </a:spcBef>
              <a:spcAft>
                <a:spcPts val="0"/>
              </a:spcAft>
              <a:buNone/>
            </a:pPr>
            <a:endParaRPr b="1">
              <a:solidFill>
                <a:srgbClr val="F2F2F2"/>
              </a:solidFill>
              <a:latin typeface="Sen"/>
              <a:ea typeface="Sen"/>
              <a:cs typeface="Sen"/>
              <a:sym typeface="Sen"/>
            </a:endParaRPr>
          </a:p>
          <a:p>
            <a:pPr marL="457200" lvl="0" indent="-317500" algn="l" rtl="0">
              <a:spcBef>
                <a:spcPts val="0"/>
              </a:spcBef>
              <a:spcAft>
                <a:spcPts val="0"/>
              </a:spcAft>
              <a:buClr>
                <a:srgbClr val="F2F2F2"/>
              </a:buClr>
              <a:buSzPts val="1400"/>
              <a:buFont typeface="Sen"/>
              <a:buChar char="●"/>
            </a:pPr>
            <a:r>
              <a:rPr lang="en" b="1">
                <a:solidFill>
                  <a:srgbClr val="F2F2F2"/>
                </a:solidFill>
                <a:latin typeface="Sen"/>
                <a:ea typeface="Sen"/>
                <a:cs typeface="Sen"/>
                <a:sym typeface="Sen"/>
              </a:rPr>
              <a:t>Goal 8: </a:t>
            </a:r>
            <a:endParaRPr b="1">
              <a:solidFill>
                <a:srgbClr val="F2F2F2"/>
              </a:solidFill>
              <a:latin typeface="Sen"/>
              <a:ea typeface="Sen"/>
              <a:cs typeface="Sen"/>
              <a:sym typeface="Sen"/>
            </a:endParaRPr>
          </a:p>
          <a:p>
            <a:pPr marL="457200" lvl="0" indent="0" algn="l" rtl="0">
              <a:spcBef>
                <a:spcPts val="0"/>
              </a:spcBef>
              <a:spcAft>
                <a:spcPts val="0"/>
              </a:spcAft>
              <a:buNone/>
            </a:pPr>
            <a:r>
              <a:rPr lang="en" b="1">
                <a:solidFill>
                  <a:srgbClr val="F2F2F2"/>
                </a:solidFill>
                <a:latin typeface="Sen"/>
                <a:ea typeface="Sen"/>
                <a:cs typeface="Sen"/>
                <a:sym typeface="Sen"/>
              </a:rPr>
              <a:t>Decent Work and Economic Growth</a:t>
            </a:r>
            <a:endParaRPr b="1">
              <a:solidFill>
                <a:srgbClr val="F2F2F2"/>
              </a:solidFill>
              <a:latin typeface="Sen"/>
              <a:ea typeface="Sen"/>
              <a:cs typeface="Sen"/>
              <a:sym typeface="Sen"/>
            </a:endParaRPr>
          </a:p>
          <a:p>
            <a:pPr marL="457200" lvl="0" indent="0" algn="l" rtl="0">
              <a:spcBef>
                <a:spcPts val="0"/>
              </a:spcBef>
              <a:spcAft>
                <a:spcPts val="0"/>
              </a:spcAft>
              <a:buNone/>
            </a:pPr>
            <a:endParaRPr b="1">
              <a:solidFill>
                <a:srgbClr val="F2F2F2"/>
              </a:solidFill>
              <a:latin typeface="Sen"/>
              <a:ea typeface="Sen"/>
              <a:cs typeface="Sen"/>
              <a:sym typeface="Sen"/>
            </a:endParaRPr>
          </a:p>
          <a:p>
            <a:pPr marL="457200" lvl="0" indent="-317500" algn="l" rtl="0">
              <a:spcBef>
                <a:spcPts val="0"/>
              </a:spcBef>
              <a:spcAft>
                <a:spcPts val="0"/>
              </a:spcAft>
              <a:buClr>
                <a:srgbClr val="F2F2F2"/>
              </a:buClr>
              <a:buSzPts val="1400"/>
              <a:buFont typeface="Sen"/>
              <a:buChar char="●"/>
            </a:pPr>
            <a:r>
              <a:rPr lang="en" b="1">
                <a:solidFill>
                  <a:srgbClr val="F2F2F2"/>
                </a:solidFill>
                <a:latin typeface="Sen"/>
                <a:ea typeface="Sen"/>
                <a:cs typeface="Sen"/>
                <a:sym typeface="Sen"/>
              </a:rPr>
              <a:t>Goal 10: </a:t>
            </a:r>
            <a:endParaRPr b="1">
              <a:solidFill>
                <a:srgbClr val="F2F2F2"/>
              </a:solidFill>
              <a:latin typeface="Sen"/>
              <a:ea typeface="Sen"/>
              <a:cs typeface="Sen"/>
              <a:sym typeface="Sen"/>
            </a:endParaRPr>
          </a:p>
          <a:p>
            <a:pPr marL="457200" lvl="0" indent="0" algn="l" rtl="0">
              <a:spcBef>
                <a:spcPts val="0"/>
              </a:spcBef>
              <a:spcAft>
                <a:spcPts val="0"/>
              </a:spcAft>
              <a:buNone/>
            </a:pPr>
            <a:r>
              <a:rPr lang="en" b="1">
                <a:solidFill>
                  <a:srgbClr val="F2F2F2"/>
                </a:solidFill>
                <a:latin typeface="Sen"/>
                <a:ea typeface="Sen"/>
                <a:cs typeface="Sen"/>
                <a:sym typeface="Sen"/>
              </a:rPr>
              <a:t>Reduce Inequalities</a:t>
            </a:r>
            <a:endParaRPr b="1">
              <a:solidFill>
                <a:srgbClr val="F2F2F2"/>
              </a:solidFill>
              <a:latin typeface="Sen"/>
              <a:ea typeface="Sen"/>
              <a:cs typeface="Sen"/>
              <a:sym typeface="Sen"/>
            </a:endParaRPr>
          </a:p>
          <a:p>
            <a:pPr marL="457200" lvl="0" indent="0" algn="l" rtl="0">
              <a:spcBef>
                <a:spcPts val="0"/>
              </a:spcBef>
              <a:spcAft>
                <a:spcPts val="0"/>
              </a:spcAft>
              <a:buNone/>
            </a:pPr>
            <a:endParaRPr b="1">
              <a:solidFill>
                <a:srgbClr val="F2F2F2"/>
              </a:solidFill>
              <a:latin typeface="Sen"/>
              <a:ea typeface="Sen"/>
              <a:cs typeface="Sen"/>
              <a:sym typeface="Sen"/>
            </a:endParaRPr>
          </a:p>
          <a:p>
            <a:pPr marL="457200" lvl="0" indent="-317500" algn="l" rtl="0">
              <a:spcBef>
                <a:spcPts val="0"/>
              </a:spcBef>
              <a:spcAft>
                <a:spcPts val="0"/>
              </a:spcAft>
              <a:buClr>
                <a:srgbClr val="F2F2F2"/>
              </a:buClr>
              <a:buSzPts val="1400"/>
              <a:buFont typeface="Sen"/>
              <a:buChar char="●"/>
            </a:pPr>
            <a:r>
              <a:rPr lang="en" b="1">
                <a:solidFill>
                  <a:srgbClr val="F2F2F2"/>
                </a:solidFill>
                <a:latin typeface="Sen"/>
                <a:ea typeface="Sen"/>
                <a:cs typeface="Sen"/>
                <a:sym typeface="Sen"/>
              </a:rPr>
              <a:t>Goal 11: </a:t>
            </a:r>
            <a:endParaRPr b="1">
              <a:solidFill>
                <a:srgbClr val="F2F2F2"/>
              </a:solidFill>
              <a:latin typeface="Sen"/>
              <a:ea typeface="Sen"/>
              <a:cs typeface="Sen"/>
              <a:sym typeface="Sen"/>
            </a:endParaRPr>
          </a:p>
          <a:p>
            <a:pPr marL="457200" lvl="0" indent="0" algn="l" rtl="0">
              <a:spcBef>
                <a:spcPts val="0"/>
              </a:spcBef>
              <a:spcAft>
                <a:spcPts val="0"/>
              </a:spcAft>
              <a:buNone/>
            </a:pPr>
            <a:r>
              <a:rPr lang="en" b="1">
                <a:solidFill>
                  <a:srgbClr val="F2F2F2"/>
                </a:solidFill>
                <a:latin typeface="Sen"/>
                <a:ea typeface="Sen"/>
                <a:cs typeface="Sen"/>
                <a:sym typeface="Sen"/>
              </a:rPr>
              <a:t>Sustainable Cities and Communities</a:t>
            </a:r>
            <a:endParaRPr b="1">
              <a:solidFill>
                <a:srgbClr val="F2F2F2"/>
              </a:solidFill>
              <a:latin typeface="Sen"/>
              <a:ea typeface="Sen"/>
              <a:cs typeface="Sen"/>
              <a:sym typeface="Sen"/>
            </a:endParaRPr>
          </a:p>
          <a:p>
            <a:pPr marL="457200" lvl="0" indent="0" algn="l" rtl="0">
              <a:spcBef>
                <a:spcPts val="0"/>
              </a:spcBef>
              <a:spcAft>
                <a:spcPts val="0"/>
              </a:spcAft>
              <a:buNone/>
            </a:pPr>
            <a:endParaRPr b="1">
              <a:solidFill>
                <a:srgbClr val="F2F2F2"/>
              </a:solidFill>
              <a:latin typeface="Sen"/>
              <a:ea typeface="Sen"/>
              <a:cs typeface="Sen"/>
              <a:sym typeface="Sen"/>
            </a:endParaRPr>
          </a:p>
          <a:p>
            <a:pPr marL="457200" lvl="0" indent="-317500" algn="l" rtl="0">
              <a:spcBef>
                <a:spcPts val="0"/>
              </a:spcBef>
              <a:spcAft>
                <a:spcPts val="0"/>
              </a:spcAft>
              <a:buClr>
                <a:srgbClr val="F2F2F2"/>
              </a:buClr>
              <a:buSzPts val="1400"/>
              <a:buFont typeface="Sen"/>
              <a:buChar char="●"/>
            </a:pPr>
            <a:r>
              <a:rPr lang="en" b="1">
                <a:solidFill>
                  <a:srgbClr val="F2F2F2"/>
                </a:solidFill>
                <a:latin typeface="Sen"/>
                <a:ea typeface="Sen"/>
                <a:cs typeface="Sen"/>
                <a:sym typeface="Sen"/>
              </a:rPr>
              <a:t>Goal 17: Partnerships for the Goals</a:t>
            </a:r>
            <a:endParaRPr b="1">
              <a:solidFill>
                <a:srgbClr val="F2F2F2"/>
              </a:solidFill>
              <a:latin typeface="Sen"/>
              <a:ea typeface="Sen"/>
              <a:cs typeface="Sen"/>
              <a:sym typeface="Sen"/>
            </a:endParaRPr>
          </a:p>
          <a:p>
            <a:pPr marL="0" lvl="0" indent="0" algn="l" rtl="0">
              <a:spcBef>
                <a:spcPts val="0"/>
              </a:spcBef>
              <a:spcAft>
                <a:spcPts val="0"/>
              </a:spcAft>
              <a:buNone/>
            </a:pPr>
            <a:endParaRPr b="1">
              <a:solidFill>
                <a:srgbClr val="F2F2F2"/>
              </a:solidFill>
              <a:latin typeface="Sen"/>
              <a:ea typeface="Sen"/>
              <a:cs typeface="Sen"/>
              <a:sym typeface="Sen"/>
            </a:endParaRPr>
          </a:p>
        </p:txBody>
      </p:sp>
      <p:pic>
        <p:nvPicPr>
          <p:cNvPr id="360" name="Google Shape;360;p44"/>
          <p:cNvPicPr preferRelativeResize="0"/>
          <p:nvPr/>
        </p:nvPicPr>
        <p:blipFill>
          <a:blip r:embed="rId4">
            <a:alphaModFix/>
          </a:blip>
          <a:stretch>
            <a:fillRect/>
          </a:stretch>
        </p:blipFill>
        <p:spPr>
          <a:xfrm>
            <a:off x="393024" y="105725"/>
            <a:ext cx="1461299" cy="352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FF6"/>
        </a:solidFill>
        <a:effectLst/>
      </p:bgPr>
    </p:bg>
    <p:spTree>
      <p:nvGrpSpPr>
        <p:cNvPr id="1" name="Shape 138"/>
        <p:cNvGrpSpPr/>
        <p:nvPr/>
      </p:nvGrpSpPr>
      <p:grpSpPr>
        <a:xfrm>
          <a:off x="0" y="0"/>
          <a:ext cx="0" cy="0"/>
          <a:chOff x="0" y="0"/>
          <a:chExt cx="0" cy="0"/>
        </a:xfrm>
      </p:grpSpPr>
      <p:sp>
        <p:nvSpPr>
          <p:cNvPr id="139" name="Google Shape;139;p27"/>
          <p:cNvSpPr/>
          <p:nvPr/>
        </p:nvSpPr>
        <p:spPr>
          <a:xfrm>
            <a:off x="6048000" y="-89807"/>
            <a:ext cx="3153150" cy="5298621"/>
          </a:xfrm>
          <a:prstGeom prst="rect">
            <a:avLst/>
          </a:prstGeom>
          <a:solidFill>
            <a:srgbClr val="1F1F38"/>
          </a:solidFill>
          <a:ln w="9525" cap="flat" cmpd="sng">
            <a:solidFill>
              <a:srgbClr val="E9EF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1F1F38"/>
              </a:highlight>
            </a:endParaRPr>
          </a:p>
        </p:txBody>
      </p:sp>
      <p:sp>
        <p:nvSpPr>
          <p:cNvPr id="140" name="Google Shape;140;p27"/>
          <p:cNvSpPr/>
          <p:nvPr/>
        </p:nvSpPr>
        <p:spPr>
          <a:xfrm>
            <a:off x="-57150" y="-57150"/>
            <a:ext cx="3153150" cy="5265964"/>
          </a:xfrm>
          <a:prstGeom prst="rect">
            <a:avLst/>
          </a:prstGeom>
          <a:solidFill>
            <a:srgbClr val="1F1F38"/>
          </a:solidFill>
          <a:ln w="9525" cap="flat" cmpd="sng">
            <a:solidFill>
              <a:srgbClr val="E9EF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1F1F38"/>
              </a:highlight>
            </a:endParaRPr>
          </a:p>
        </p:txBody>
      </p:sp>
      <p:pic>
        <p:nvPicPr>
          <p:cNvPr id="141" name="Google Shape;141;p27"/>
          <p:cNvPicPr preferRelativeResize="0"/>
          <p:nvPr/>
        </p:nvPicPr>
        <p:blipFill>
          <a:blip r:embed="rId3">
            <a:alphaModFix/>
          </a:blip>
          <a:stretch>
            <a:fillRect/>
          </a:stretch>
        </p:blipFill>
        <p:spPr>
          <a:xfrm>
            <a:off x="7838900" y="4763200"/>
            <a:ext cx="1260749" cy="304100"/>
          </a:xfrm>
          <a:prstGeom prst="rect">
            <a:avLst/>
          </a:prstGeom>
          <a:noFill/>
          <a:ln>
            <a:noFill/>
          </a:ln>
        </p:spPr>
      </p:pic>
      <p:pic>
        <p:nvPicPr>
          <p:cNvPr id="142" name="Google Shape;142;p27"/>
          <p:cNvPicPr preferRelativeResize="0"/>
          <p:nvPr/>
        </p:nvPicPr>
        <p:blipFill rotWithShape="1">
          <a:blip r:embed="rId4">
            <a:alphaModFix/>
          </a:blip>
          <a:srcRect l="36781" t="28069" r="37009" b="28465"/>
          <a:stretch/>
        </p:blipFill>
        <p:spPr>
          <a:xfrm>
            <a:off x="3936390" y="2683924"/>
            <a:ext cx="1319209" cy="2187675"/>
          </a:xfrm>
          <a:prstGeom prst="rect">
            <a:avLst/>
          </a:prstGeom>
          <a:noFill/>
          <a:ln>
            <a:noFill/>
          </a:ln>
        </p:spPr>
      </p:pic>
      <p:pic>
        <p:nvPicPr>
          <p:cNvPr id="143" name="Google Shape;143;p27"/>
          <p:cNvPicPr preferRelativeResize="0"/>
          <p:nvPr/>
        </p:nvPicPr>
        <p:blipFill rotWithShape="1">
          <a:blip r:embed="rId5">
            <a:alphaModFix/>
          </a:blip>
          <a:srcRect l="34358" t="26857" r="33092" b="28371"/>
          <a:stretch/>
        </p:blipFill>
        <p:spPr>
          <a:xfrm>
            <a:off x="752812" y="2650250"/>
            <a:ext cx="1590376" cy="2187675"/>
          </a:xfrm>
          <a:prstGeom prst="rect">
            <a:avLst/>
          </a:prstGeom>
          <a:noFill/>
          <a:ln>
            <a:noFill/>
          </a:ln>
        </p:spPr>
      </p:pic>
      <p:sp>
        <p:nvSpPr>
          <p:cNvPr id="144" name="Google Shape;144;p27"/>
          <p:cNvSpPr txBox="1"/>
          <p:nvPr/>
        </p:nvSpPr>
        <p:spPr>
          <a:xfrm>
            <a:off x="226800" y="157125"/>
            <a:ext cx="2642400" cy="1798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1700">
                <a:solidFill>
                  <a:srgbClr val="F8CDCA"/>
                </a:solidFill>
                <a:latin typeface="Spartan SemiBold"/>
                <a:ea typeface="Spartan SemiBold"/>
                <a:cs typeface="Spartan SemiBold"/>
                <a:sym typeface="Spartan SemiBold"/>
              </a:rPr>
              <a:t>4.5%</a:t>
            </a:r>
            <a:r>
              <a:rPr lang="en" sz="1700">
                <a:solidFill>
                  <a:srgbClr val="E9EFF6"/>
                </a:solidFill>
                <a:latin typeface="Spartan SemiBold"/>
                <a:ea typeface="Spartan SemiBold"/>
                <a:cs typeface="Spartan SemiBold"/>
                <a:sym typeface="Spartan SemiBold"/>
              </a:rPr>
              <a:t> of Botswana’s population identified as disabled</a:t>
            </a:r>
            <a:endParaRPr sz="1700">
              <a:solidFill>
                <a:srgbClr val="E9EFF6"/>
              </a:solidFill>
              <a:latin typeface="Spartan SemiBold"/>
              <a:ea typeface="Spartan SemiBold"/>
              <a:cs typeface="Spartan SemiBold"/>
              <a:sym typeface="Spartan SemiBold"/>
            </a:endParaRPr>
          </a:p>
          <a:p>
            <a:pPr marL="0" lvl="0" indent="0" algn="just" rtl="0">
              <a:lnSpc>
                <a:spcPct val="115000"/>
              </a:lnSpc>
              <a:spcBef>
                <a:spcPts val="0"/>
              </a:spcBef>
              <a:spcAft>
                <a:spcPts val="0"/>
              </a:spcAft>
              <a:buNone/>
            </a:pPr>
            <a:endParaRPr sz="1700">
              <a:solidFill>
                <a:srgbClr val="E9EFF6"/>
              </a:solidFill>
              <a:latin typeface="Spartan SemiBold"/>
              <a:ea typeface="Spartan SemiBold"/>
              <a:cs typeface="Spartan SemiBold"/>
              <a:sym typeface="Spartan SemiBold"/>
            </a:endParaRPr>
          </a:p>
          <a:p>
            <a:pPr marL="0" lvl="0" indent="0" algn="just" rtl="0">
              <a:lnSpc>
                <a:spcPct val="115000"/>
              </a:lnSpc>
              <a:spcBef>
                <a:spcPts val="0"/>
              </a:spcBef>
              <a:spcAft>
                <a:spcPts val="0"/>
              </a:spcAft>
              <a:buNone/>
            </a:pPr>
            <a:endParaRPr sz="1100">
              <a:solidFill>
                <a:srgbClr val="E9EFF6"/>
              </a:solidFill>
              <a:latin typeface="Spartan SemiBold"/>
              <a:ea typeface="Spartan SemiBold"/>
              <a:cs typeface="Spartan SemiBold"/>
              <a:sym typeface="Spartan SemiBold"/>
            </a:endParaRPr>
          </a:p>
          <a:p>
            <a:pPr marL="0" lvl="0" indent="0" algn="just" rtl="0">
              <a:lnSpc>
                <a:spcPct val="115000"/>
              </a:lnSpc>
              <a:spcBef>
                <a:spcPts val="0"/>
              </a:spcBef>
              <a:spcAft>
                <a:spcPts val="0"/>
              </a:spcAft>
              <a:buNone/>
            </a:pPr>
            <a:r>
              <a:rPr lang="en">
                <a:solidFill>
                  <a:srgbClr val="E9EFF6"/>
                </a:solidFill>
                <a:latin typeface="Spartan SemiBold"/>
                <a:ea typeface="Spartan SemiBold"/>
                <a:cs typeface="Spartan SemiBold"/>
                <a:sym typeface="Spartan SemiBold"/>
              </a:rPr>
              <a:t>(UNDP)</a:t>
            </a:r>
            <a:endParaRPr>
              <a:solidFill>
                <a:srgbClr val="E9EFF6"/>
              </a:solidFill>
              <a:latin typeface="Spartan SemiBold"/>
              <a:ea typeface="Spartan SemiBold"/>
              <a:cs typeface="Spartan SemiBold"/>
              <a:sym typeface="Spartan SemiBold"/>
            </a:endParaRPr>
          </a:p>
        </p:txBody>
      </p:sp>
      <p:sp>
        <p:nvSpPr>
          <p:cNvPr id="145" name="Google Shape;145;p27"/>
          <p:cNvSpPr txBox="1"/>
          <p:nvPr/>
        </p:nvSpPr>
        <p:spPr>
          <a:xfrm>
            <a:off x="3139650" y="157125"/>
            <a:ext cx="2912700" cy="213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rgbClr val="302B70"/>
                </a:solidFill>
                <a:latin typeface="Spartan SemiBold"/>
                <a:ea typeface="Spartan SemiBold"/>
                <a:cs typeface="Spartan SemiBold"/>
                <a:sym typeface="Spartan SemiBold"/>
              </a:rPr>
              <a:t>13%</a:t>
            </a:r>
            <a:r>
              <a:rPr lang="en" sz="1700">
                <a:solidFill>
                  <a:srgbClr val="1F1F38"/>
                </a:solidFill>
                <a:latin typeface="Spartan SemiBold"/>
                <a:ea typeface="Spartan SemiBold"/>
                <a:cs typeface="Spartan SemiBold"/>
                <a:sym typeface="Spartan SemiBold"/>
              </a:rPr>
              <a:t> (146554 people) of Eswatini’s population are disabled. </a:t>
            </a:r>
            <a:endParaRPr sz="1700">
              <a:solidFill>
                <a:srgbClr val="1F1F38"/>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endParaRPr sz="1700">
              <a:solidFill>
                <a:srgbClr val="1F1F38"/>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endParaRPr sz="1200">
              <a:solidFill>
                <a:srgbClr val="1F1F38"/>
              </a:solidFill>
              <a:latin typeface="Spartan SemiBold"/>
              <a:ea typeface="Spartan SemiBold"/>
              <a:cs typeface="Spartan SemiBold"/>
              <a:sym typeface="Spartan SemiBold"/>
            </a:endParaRPr>
          </a:p>
          <a:p>
            <a:pPr marL="0" lvl="0" indent="0" algn="l" rtl="0">
              <a:lnSpc>
                <a:spcPct val="150000"/>
              </a:lnSpc>
              <a:spcBef>
                <a:spcPts val="0"/>
              </a:spcBef>
              <a:spcAft>
                <a:spcPts val="0"/>
              </a:spcAft>
              <a:buNone/>
            </a:pPr>
            <a:r>
              <a:rPr lang="en">
                <a:solidFill>
                  <a:srgbClr val="1F1F38"/>
                </a:solidFill>
                <a:latin typeface="Spartan SemiBold"/>
                <a:ea typeface="Spartan SemiBold"/>
                <a:cs typeface="Spartan SemiBold"/>
                <a:sym typeface="Spartan SemiBold"/>
              </a:rPr>
              <a:t>(2017 Population &amp; Housing Census)</a:t>
            </a:r>
            <a:endParaRPr>
              <a:solidFill>
                <a:srgbClr val="1F1F38"/>
              </a:solidFill>
            </a:endParaRPr>
          </a:p>
        </p:txBody>
      </p:sp>
      <p:pic>
        <p:nvPicPr>
          <p:cNvPr id="146" name="Google Shape;146;p27"/>
          <p:cNvPicPr preferRelativeResize="0"/>
          <p:nvPr/>
        </p:nvPicPr>
        <p:blipFill rotWithShape="1">
          <a:blip r:embed="rId6">
            <a:alphaModFix/>
          </a:blip>
          <a:srcRect l="35851" t="27540" r="34437" b="27576"/>
          <a:stretch/>
        </p:blipFill>
        <p:spPr>
          <a:xfrm>
            <a:off x="6899675" y="2725813"/>
            <a:ext cx="1392649" cy="2103899"/>
          </a:xfrm>
          <a:prstGeom prst="rect">
            <a:avLst/>
          </a:prstGeom>
          <a:noFill/>
          <a:ln>
            <a:noFill/>
          </a:ln>
        </p:spPr>
      </p:pic>
      <p:sp>
        <p:nvSpPr>
          <p:cNvPr id="147" name="Google Shape;147;p27"/>
          <p:cNvSpPr txBox="1"/>
          <p:nvPr/>
        </p:nvSpPr>
        <p:spPr>
          <a:xfrm>
            <a:off x="6096000" y="157125"/>
            <a:ext cx="3000000" cy="185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rgbClr val="F8CDCA"/>
                </a:solidFill>
                <a:latin typeface="Spartan SemiBold"/>
                <a:ea typeface="Spartan SemiBold"/>
                <a:cs typeface="Spartan SemiBold"/>
                <a:sym typeface="Spartan SemiBold"/>
              </a:rPr>
              <a:t>2.6%</a:t>
            </a:r>
            <a:r>
              <a:rPr lang="en" sz="1700">
                <a:solidFill>
                  <a:srgbClr val="F2F2F2"/>
                </a:solidFill>
                <a:latin typeface="Spartan SemiBold"/>
                <a:ea typeface="Spartan SemiBold"/>
                <a:cs typeface="Spartan SemiBold"/>
                <a:sym typeface="Spartan SemiBold"/>
              </a:rPr>
              <a:t> of Lesotho’s population in households reported one form of disability. </a:t>
            </a:r>
            <a:endParaRPr sz="1700">
              <a:solidFill>
                <a:srgbClr val="F2F2F2"/>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endParaRPr>
              <a:solidFill>
                <a:srgbClr val="F2F2F2"/>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r>
              <a:rPr lang="en">
                <a:solidFill>
                  <a:srgbClr val="F2F2F2"/>
                </a:solidFill>
                <a:latin typeface="Spartan SemiBold"/>
                <a:ea typeface="Spartan SemiBold"/>
                <a:cs typeface="Spartan SemiBold"/>
                <a:sym typeface="Spartan SemiBold"/>
              </a:rPr>
              <a:t>(2011 Demographic Survey)</a:t>
            </a:r>
            <a:endParaRPr>
              <a:solidFill>
                <a:srgbClr val="F2F2F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364"/>
        <p:cNvGrpSpPr/>
        <p:nvPr/>
      </p:nvGrpSpPr>
      <p:grpSpPr>
        <a:xfrm>
          <a:off x="0" y="0"/>
          <a:ext cx="0" cy="0"/>
          <a:chOff x="0" y="0"/>
          <a:chExt cx="0" cy="0"/>
        </a:xfrm>
      </p:grpSpPr>
      <p:pic>
        <p:nvPicPr>
          <p:cNvPr id="365" name="Google Shape;365;p45" descr="economic heading" title="economic heading"/>
          <p:cNvPicPr preferRelativeResize="0"/>
          <p:nvPr/>
        </p:nvPicPr>
        <p:blipFill>
          <a:blip r:embed="rId3">
            <a:alphaModFix/>
          </a:blip>
          <a:stretch>
            <a:fillRect/>
          </a:stretch>
        </p:blipFill>
        <p:spPr>
          <a:xfrm>
            <a:off x="260025" y="152400"/>
            <a:ext cx="8623955" cy="4838700"/>
          </a:xfrm>
          <a:prstGeom prst="rect">
            <a:avLst/>
          </a:prstGeom>
          <a:noFill/>
          <a:ln>
            <a:noFill/>
          </a:ln>
        </p:spPr>
      </p:pic>
      <p:pic>
        <p:nvPicPr>
          <p:cNvPr id="366" name="Google Shape;366;p45"/>
          <p:cNvPicPr preferRelativeResize="0"/>
          <p:nvPr/>
        </p:nvPicPr>
        <p:blipFill>
          <a:blip r:embed="rId4">
            <a:alphaModFix/>
          </a:blip>
          <a:stretch>
            <a:fillRect/>
          </a:stretch>
        </p:blipFill>
        <p:spPr>
          <a:xfrm>
            <a:off x="59099" y="4730825"/>
            <a:ext cx="1461299" cy="352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370"/>
        <p:cNvGrpSpPr/>
        <p:nvPr/>
      </p:nvGrpSpPr>
      <p:grpSpPr>
        <a:xfrm>
          <a:off x="0" y="0"/>
          <a:ext cx="0" cy="0"/>
          <a:chOff x="0" y="0"/>
          <a:chExt cx="0" cy="0"/>
        </a:xfrm>
      </p:grpSpPr>
      <p:sp>
        <p:nvSpPr>
          <p:cNvPr id="371" name="Google Shape;371;p46"/>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FCCCC7"/>
                </a:solidFill>
                <a:latin typeface="Spartan ExtraBold"/>
                <a:ea typeface="Spartan ExtraBold"/>
                <a:cs typeface="Spartan ExtraBold"/>
                <a:sym typeface="Spartan ExtraBold"/>
              </a:rPr>
              <a:t>Education Policies</a:t>
            </a:r>
            <a:r>
              <a:rPr lang="en" sz="2300">
                <a:solidFill>
                  <a:srgbClr val="F8CDCA"/>
                </a:solidFill>
                <a:latin typeface="Spartan ExtraBold"/>
                <a:ea typeface="Spartan ExtraBold"/>
                <a:cs typeface="Spartan ExtraBold"/>
                <a:sym typeface="Spartan ExtraBold"/>
              </a:rPr>
              <a:t>: </a:t>
            </a:r>
            <a:r>
              <a:rPr lang="en" sz="2300">
                <a:solidFill>
                  <a:srgbClr val="F8CDCA"/>
                </a:solidFill>
              </a:rPr>
              <a:t>Botswana </a:t>
            </a:r>
            <a:endParaRPr sz="2300">
              <a:solidFill>
                <a:srgbClr val="F8CDCA"/>
              </a:solidFill>
              <a:latin typeface="Spartan ExtraBold"/>
              <a:ea typeface="Spartan ExtraBold"/>
              <a:cs typeface="Spartan ExtraBold"/>
              <a:sym typeface="Spartan ExtraBold"/>
            </a:endParaRPr>
          </a:p>
        </p:txBody>
      </p:sp>
      <p:grpSp>
        <p:nvGrpSpPr>
          <p:cNvPr id="372" name="Google Shape;372;p46"/>
          <p:cNvGrpSpPr/>
          <p:nvPr/>
        </p:nvGrpSpPr>
        <p:grpSpPr>
          <a:xfrm>
            <a:off x="651475" y="2544700"/>
            <a:ext cx="7882925" cy="2588400"/>
            <a:chOff x="597000" y="844850"/>
            <a:chExt cx="7882925" cy="2588400"/>
          </a:xfrm>
        </p:grpSpPr>
        <p:sp>
          <p:nvSpPr>
            <p:cNvPr id="373" name="Google Shape;373;p46"/>
            <p:cNvSpPr/>
            <p:nvPr/>
          </p:nvSpPr>
          <p:spPr>
            <a:xfrm>
              <a:off x="597000" y="8448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6"/>
            <p:cNvSpPr txBox="1"/>
            <p:nvPr/>
          </p:nvSpPr>
          <p:spPr>
            <a:xfrm>
              <a:off x="1290725" y="889700"/>
              <a:ext cx="54618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Education &amp; Training Sector Strategic Plan, 2015 - 2020</a:t>
              </a:r>
              <a:endParaRPr>
                <a:solidFill>
                  <a:srgbClr val="1F1F38"/>
                </a:solidFill>
              </a:endParaRPr>
            </a:p>
          </p:txBody>
        </p:sp>
        <p:sp>
          <p:nvSpPr>
            <p:cNvPr id="375" name="Google Shape;375;p46"/>
            <p:cNvSpPr txBox="1"/>
            <p:nvPr/>
          </p:nvSpPr>
          <p:spPr>
            <a:xfrm>
              <a:off x="1138325" y="1334750"/>
              <a:ext cx="7341600" cy="20985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E9EFF6"/>
                </a:buClr>
                <a:buSzPts val="1300"/>
                <a:buChar char="➔"/>
              </a:pPr>
              <a:r>
                <a:rPr lang="en" sz="1300">
                  <a:solidFill>
                    <a:srgbClr val="E9EFF6"/>
                  </a:solidFill>
                </a:rPr>
                <a:t>Developed by Ministry of Education and Skills Development the plan aims for inclusive education for all</a:t>
              </a:r>
              <a:endParaRPr sz="1300">
                <a:solidFill>
                  <a:srgbClr val="E9EFF6"/>
                </a:solidFill>
              </a:endParaRPr>
            </a:p>
            <a:p>
              <a:pPr marL="457200" lvl="0" indent="-311150" algn="l" rtl="0">
                <a:spcBef>
                  <a:spcPts val="1000"/>
                </a:spcBef>
                <a:spcAft>
                  <a:spcPts val="0"/>
                </a:spcAft>
                <a:buClr>
                  <a:srgbClr val="E9EFF6"/>
                </a:buClr>
                <a:buSzPts val="1300"/>
                <a:buChar char="➔"/>
              </a:pPr>
              <a:r>
                <a:rPr lang="en" sz="1300">
                  <a:solidFill>
                    <a:srgbClr val="E9EFF6"/>
                  </a:solidFill>
                </a:rPr>
                <a:t>In 2013 launched an Inclusive Education Policy </a:t>
              </a:r>
              <a:endParaRPr sz="1300">
                <a:solidFill>
                  <a:srgbClr val="E9EFF6"/>
                </a:solidFill>
              </a:endParaRPr>
            </a:p>
            <a:p>
              <a:pPr marL="457200" lvl="0" indent="-311150" algn="l" rtl="0">
                <a:spcBef>
                  <a:spcPts val="1000"/>
                </a:spcBef>
                <a:spcAft>
                  <a:spcPts val="0"/>
                </a:spcAft>
                <a:buClr>
                  <a:srgbClr val="E9EFF6"/>
                </a:buClr>
                <a:buSzPts val="1300"/>
                <a:buChar char="➔"/>
              </a:pPr>
              <a:r>
                <a:rPr lang="en" sz="1300">
                  <a:solidFill>
                    <a:srgbClr val="E9EFF6"/>
                  </a:solidFill>
                </a:rPr>
                <a:t>In 2015 there were </a:t>
              </a:r>
              <a:r>
                <a:rPr lang="en" sz="1300">
                  <a:solidFill>
                    <a:srgbClr val="F5CDCA"/>
                  </a:solidFill>
                </a:rPr>
                <a:t>35 </a:t>
              </a:r>
              <a:r>
                <a:rPr lang="en" sz="1300">
                  <a:solidFill>
                    <a:srgbClr val="E9EFF6"/>
                  </a:solidFill>
                </a:rPr>
                <a:t>government Special Education Units, </a:t>
              </a:r>
              <a:r>
                <a:rPr lang="en" sz="1300">
                  <a:solidFill>
                    <a:srgbClr val="F5CDCA"/>
                  </a:solidFill>
                </a:rPr>
                <a:t>11</a:t>
              </a:r>
              <a:r>
                <a:rPr lang="en" sz="1300">
                  <a:solidFill>
                    <a:srgbClr val="E9EFF6"/>
                  </a:solidFill>
                </a:rPr>
                <a:t> NGOs providing Special Education and </a:t>
              </a:r>
              <a:r>
                <a:rPr lang="en" sz="1300">
                  <a:solidFill>
                    <a:srgbClr val="F5CDCA"/>
                  </a:solidFill>
                </a:rPr>
                <a:t>1</a:t>
              </a:r>
              <a:r>
                <a:rPr lang="en" sz="1300">
                  <a:solidFill>
                    <a:srgbClr val="E9EFF6"/>
                  </a:solidFill>
                </a:rPr>
                <a:t> private centre. These centres serve 1,183 children.</a:t>
              </a:r>
              <a:endParaRPr sz="1300">
                <a:solidFill>
                  <a:srgbClr val="E9EFF6"/>
                </a:solidFill>
              </a:endParaRPr>
            </a:p>
            <a:p>
              <a:pPr marL="457200" lvl="0" indent="-311150" algn="l" rtl="0">
                <a:spcBef>
                  <a:spcPts val="1000"/>
                </a:spcBef>
                <a:spcAft>
                  <a:spcPts val="0"/>
                </a:spcAft>
                <a:buClr>
                  <a:srgbClr val="E9EFF6"/>
                </a:buClr>
                <a:buSzPts val="1300"/>
                <a:buChar char="➔"/>
              </a:pPr>
              <a:r>
                <a:rPr lang="en" sz="1300">
                  <a:solidFill>
                    <a:srgbClr val="E9EFF6"/>
                  </a:solidFill>
                </a:rPr>
                <a:t>4 TVET institutions are earmarked as ‘special education schools’</a:t>
              </a:r>
              <a:endParaRPr sz="1300">
                <a:solidFill>
                  <a:srgbClr val="E9EFF6"/>
                </a:solidFill>
              </a:endParaRPr>
            </a:p>
            <a:p>
              <a:pPr marL="0" lvl="0" indent="0" algn="l" rtl="0">
                <a:spcBef>
                  <a:spcPts val="1000"/>
                </a:spcBef>
                <a:spcAft>
                  <a:spcPts val="1000"/>
                </a:spcAft>
                <a:buNone/>
              </a:pPr>
              <a:r>
                <a:rPr lang="en" sz="1300" u="sng">
                  <a:solidFill>
                    <a:schemeClr val="hlink"/>
                  </a:solidFill>
                  <a:hlinkClick r:id="rId3"/>
                </a:rPr>
                <a:t>Read More Here</a:t>
              </a:r>
              <a:endParaRPr sz="1300">
                <a:solidFill>
                  <a:srgbClr val="E9EFF6"/>
                </a:solidFill>
              </a:endParaRPr>
            </a:p>
          </p:txBody>
        </p:sp>
        <p:pic>
          <p:nvPicPr>
            <p:cNvPr id="376" name="Google Shape;376;p46" descr="decorative" title="decorative"/>
            <p:cNvPicPr preferRelativeResize="0"/>
            <p:nvPr/>
          </p:nvPicPr>
          <p:blipFill>
            <a:blip r:embed="rId4">
              <a:alphaModFix/>
            </a:blip>
            <a:stretch>
              <a:fillRect/>
            </a:stretch>
          </p:blipFill>
          <p:spPr>
            <a:xfrm flipH="1">
              <a:off x="680596" y="932346"/>
              <a:ext cx="330200" cy="330200"/>
            </a:xfrm>
            <a:prstGeom prst="rect">
              <a:avLst/>
            </a:prstGeom>
            <a:noFill/>
            <a:ln>
              <a:noFill/>
            </a:ln>
          </p:spPr>
        </p:pic>
      </p:grpSp>
      <p:grpSp>
        <p:nvGrpSpPr>
          <p:cNvPr id="377" name="Google Shape;377;p46"/>
          <p:cNvGrpSpPr/>
          <p:nvPr/>
        </p:nvGrpSpPr>
        <p:grpSpPr>
          <a:xfrm>
            <a:off x="651475" y="944938"/>
            <a:ext cx="7422425" cy="1232550"/>
            <a:chOff x="425825" y="3893900"/>
            <a:chExt cx="7422425" cy="1232550"/>
          </a:xfrm>
        </p:grpSpPr>
        <p:grpSp>
          <p:nvGrpSpPr>
            <p:cNvPr id="378" name="Google Shape;378;p46"/>
            <p:cNvGrpSpPr/>
            <p:nvPr/>
          </p:nvGrpSpPr>
          <p:grpSpPr>
            <a:xfrm>
              <a:off x="425825" y="3893900"/>
              <a:ext cx="5065925" cy="489900"/>
              <a:chOff x="597000" y="3960700"/>
              <a:chExt cx="5065925" cy="489900"/>
            </a:xfrm>
          </p:grpSpPr>
          <p:sp>
            <p:nvSpPr>
              <p:cNvPr id="379" name="Google Shape;379;p46"/>
              <p:cNvSpPr/>
              <p:nvPr/>
            </p:nvSpPr>
            <p:spPr>
              <a:xfrm>
                <a:off x="597000" y="396070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6"/>
              <p:cNvSpPr txBox="1"/>
              <p:nvPr/>
            </p:nvSpPr>
            <p:spPr>
              <a:xfrm>
                <a:off x="1290725" y="3997900"/>
                <a:ext cx="43722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Revised National Policy on Education (RNPE), 1994</a:t>
                </a:r>
                <a:endParaRPr>
                  <a:solidFill>
                    <a:srgbClr val="1F1F38"/>
                  </a:solidFill>
                </a:endParaRPr>
              </a:p>
            </p:txBody>
          </p:sp>
        </p:grpSp>
        <p:sp>
          <p:nvSpPr>
            <p:cNvPr id="381" name="Google Shape;381;p46"/>
            <p:cNvSpPr txBox="1"/>
            <p:nvPr/>
          </p:nvSpPr>
          <p:spPr>
            <a:xfrm>
              <a:off x="967150" y="4341350"/>
              <a:ext cx="6881100" cy="7851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F2F2F2"/>
                </a:buClr>
                <a:buSzPts val="1300"/>
                <a:buChar char="➔"/>
              </a:pPr>
              <a:r>
                <a:rPr lang="en" sz="1300">
                  <a:solidFill>
                    <a:srgbClr val="F2F2F2"/>
                  </a:solidFill>
                </a:rPr>
                <a:t>Provided an implementation strategy for Special Education Units</a:t>
              </a:r>
              <a:endParaRPr sz="1300">
                <a:solidFill>
                  <a:srgbClr val="F2F2F2"/>
                </a:solidFill>
              </a:endParaRPr>
            </a:p>
            <a:p>
              <a:pPr marL="0" lvl="0" indent="0" algn="l" rtl="0">
                <a:spcBef>
                  <a:spcPts val="0"/>
                </a:spcBef>
                <a:spcAft>
                  <a:spcPts val="0"/>
                </a:spcAft>
                <a:buNone/>
              </a:pPr>
              <a:endParaRPr sz="1300">
                <a:solidFill>
                  <a:srgbClr val="F2F2F2"/>
                </a:solidFill>
              </a:endParaRPr>
            </a:p>
            <a:p>
              <a:pPr marL="0" lvl="0" indent="0" algn="l" rtl="0">
                <a:spcBef>
                  <a:spcPts val="0"/>
                </a:spcBef>
                <a:spcAft>
                  <a:spcPts val="0"/>
                </a:spcAft>
                <a:buNone/>
              </a:pPr>
              <a:r>
                <a:rPr lang="en" sz="1300" u="sng">
                  <a:solidFill>
                    <a:schemeClr val="hlink"/>
                  </a:solidFill>
                  <a:hlinkClick r:id="rId5"/>
                </a:rPr>
                <a:t>Read More Here</a:t>
              </a:r>
              <a:endParaRPr sz="1300">
                <a:solidFill>
                  <a:srgbClr val="F2F2F2"/>
                </a:solidFill>
              </a:endParaRPr>
            </a:p>
          </p:txBody>
        </p:sp>
        <p:pic>
          <p:nvPicPr>
            <p:cNvPr id="382" name="Google Shape;382;p46" descr="decorative" title="decorative"/>
            <p:cNvPicPr preferRelativeResize="0"/>
            <p:nvPr/>
          </p:nvPicPr>
          <p:blipFill>
            <a:blip r:embed="rId6">
              <a:alphaModFix/>
            </a:blip>
            <a:stretch>
              <a:fillRect/>
            </a:stretch>
          </p:blipFill>
          <p:spPr>
            <a:xfrm>
              <a:off x="493675" y="3958012"/>
              <a:ext cx="361699" cy="361676"/>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386"/>
        <p:cNvGrpSpPr/>
        <p:nvPr/>
      </p:nvGrpSpPr>
      <p:grpSpPr>
        <a:xfrm>
          <a:off x="0" y="0"/>
          <a:ext cx="0" cy="0"/>
          <a:chOff x="0" y="0"/>
          <a:chExt cx="0" cy="0"/>
        </a:xfrm>
      </p:grpSpPr>
      <p:sp>
        <p:nvSpPr>
          <p:cNvPr id="387" name="Google Shape;387;p47"/>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FCCCC7"/>
                </a:solidFill>
                <a:latin typeface="Spartan ExtraBold"/>
                <a:ea typeface="Spartan ExtraBold"/>
                <a:cs typeface="Spartan ExtraBold"/>
                <a:sym typeface="Spartan ExtraBold"/>
              </a:rPr>
              <a:t>Education Policies: </a:t>
            </a:r>
            <a:r>
              <a:rPr lang="en" sz="2300">
                <a:solidFill>
                  <a:srgbClr val="FCCCC7"/>
                </a:solidFill>
                <a:latin typeface="Spartan"/>
                <a:ea typeface="Spartan"/>
                <a:cs typeface="Spartan"/>
                <a:sym typeface="Spartan"/>
              </a:rPr>
              <a:t>Eswatini</a:t>
            </a:r>
            <a:endParaRPr sz="2300">
              <a:solidFill>
                <a:srgbClr val="FCCCC7"/>
              </a:solidFill>
              <a:latin typeface="Spartan"/>
              <a:ea typeface="Spartan"/>
              <a:cs typeface="Spartan"/>
              <a:sym typeface="Spartan"/>
            </a:endParaRPr>
          </a:p>
        </p:txBody>
      </p:sp>
      <p:grpSp>
        <p:nvGrpSpPr>
          <p:cNvPr id="388" name="Google Shape;388;p47"/>
          <p:cNvGrpSpPr/>
          <p:nvPr/>
        </p:nvGrpSpPr>
        <p:grpSpPr>
          <a:xfrm>
            <a:off x="966238" y="628975"/>
            <a:ext cx="7599413" cy="2698150"/>
            <a:chOff x="860788" y="2088625"/>
            <a:chExt cx="7599413" cy="2698150"/>
          </a:xfrm>
        </p:grpSpPr>
        <p:grpSp>
          <p:nvGrpSpPr>
            <p:cNvPr id="389" name="Google Shape;389;p47"/>
            <p:cNvGrpSpPr/>
            <p:nvPr/>
          </p:nvGrpSpPr>
          <p:grpSpPr>
            <a:xfrm>
              <a:off x="860788" y="2088625"/>
              <a:ext cx="4226538" cy="489900"/>
              <a:chOff x="597000" y="3960700"/>
              <a:chExt cx="4226538" cy="489900"/>
            </a:xfrm>
          </p:grpSpPr>
          <p:sp>
            <p:nvSpPr>
              <p:cNvPr id="390" name="Google Shape;390;p47"/>
              <p:cNvSpPr/>
              <p:nvPr/>
            </p:nvSpPr>
            <p:spPr>
              <a:xfrm>
                <a:off x="597000" y="396070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7"/>
              <p:cNvSpPr txBox="1"/>
              <p:nvPr/>
            </p:nvSpPr>
            <p:spPr>
              <a:xfrm>
                <a:off x="1290738" y="3997900"/>
                <a:ext cx="35328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Special Education Policy Statement, 1999</a:t>
                </a:r>
                <a:endParaRPr>
                  <a:solidFill>
                    <a:srgbClr val="1F1F38"/>
                  </a:solidFill>
                </a:endParaRPr>
              </a:p>
            </p:txBody>
          </p:sp>
        </p:grpSp>
        <p:sp>
          <p:nvSpPr>
            <p:cNvPr id="392" name="Google Shape;392;p47"/>
            <p:cNvSpPr txBox="1"/>
            <p:nvPr/>
          </p:nvSpPr>
          <p:spPr>
            <a:xfrm>
              <a:off x="1409900" y="2621675"/>
              <a:ext cx="7050300" cy="21651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F2F2F2"/>
                </a:buClr>
                <a:buSzPts val="1300"/>
                <a:buChar char="➔"/>
              </a:pPr>
              <a:r>
                <a:rPr lang="en" sz="1300">
                  <a:solidFill>
                    <a:srgbClr val="F2F2F2"/>
                  </a:solidFill>
                </a:rPr>
                <a:t>Educational programmes shall be designed and offered to children with special needs - things to consider</a:t>
              </a:r>
              <a:endParaRPr sz="1300">
                <a:solidFill>
                  <a:srgbClr val="F2F2F2"/>
                </a:solidFill>
              </a:endParaRPr>
            </a:p>
            <a:p>
              <a:pPr marL="914400" lvl="1" indent="-304800" algn="l" rtl="0">
                <a:spcBef>
                  <a:spcPts val="1000"/>
                </a:spcBef>
                <a:spcAft>
                  <a:spcPts val="0"/>
                </a:spcAft>
                <a:buClr>
                  <a:srgbClr val="F2F2F2"/>
                </a:buClr>
                <a:buSzPts val="1200"/>
                <a:buChar char="◆"/>
              </a:pPr>
              <a:r>
                <a:rPr lang="en" sz="1200">
                  <a:solidFill>
                    <a:srgbClr val="F2F2F2"/>
                  </a:solidFill>
                </a:rPr>
                <a:t>Curriculum</a:t>
              </a:r>
              <a:endParaRPr sz="1200">
                <a:solidFill>
                  <a:srgbClr val="F2F2F2"/>
                </a:solidFill>
              </a:endParaRPr>
            </a:p>
            <a:p>
              <a:pPr marL="914400" lvl="1" indent="-304800" algn="l" rtl="0">
                <a:spcBef>
                  <a:spcPts val="0"/>
                </a:spcBef>
                <a:spcAft>
                  <a:spcPts val="0"/>
                </a:spcAft>
                <a:buClr>
                  <a:srgbClr val="F2F2F2"/>
                </a:buClr>
                <a:buSzPts val="1200"/>
                <a:buChar char="◆"/>
              </a:pPr>
              <a:r>
                <a:rPr lang="en" sz="1200">
                  <a:solidFill>
                    <a:srgbClr val="F2F2F2"/>
                  </a:solidFill>
                </a:rPr>
                <a:t>Staffing</a:t>
              </a:r>
              <a:endParaRPr sz="1200">
                <a:solidFill>
                  <a:srgbClr val="F2F2F2"/>
                </a:solidFill>
              </a:endParaRPr>
            </a:p>
            <a:p>
              <a:pPr marL="914400" lvl="1" indent="-304800" algn="l" rtl="0">
                <a:spcBef>
                  <a:spcPts val="0"/>
                </a:spcBef>
                <a:spcAft>
                  <a:spcPts val="0"/>
                </a:spcAft>
                <a:buClr>
                  <a:srgbClr val="F2F2F2"/>
                </a:buClr>
                <a:buSzPts val="1200"/>
                <a:buChar char="◆"/>
              </a:pPr>
              <a:r>
                <a:rPr lang="en" sz="1200">
                  <a:solidFill>
                    <a:srgbClr val="F2F2F2"/>
                  </a:solidFill>
                </a:rPr>
                <a:t>Instructional and evaluation strategies</a:t>
              </a:r>
              <a:endParaRPr sz="1200">
                <a:solidFill>
                  <a:srgbClr val="F2F2F2"/>
                </a:solidFill>
              </a:endParaRPr>
            </a:p>
            <a:p>
              <a:pPr marL="914400" lvl="1" indent="-304800" algn="l" rtl="0">
                <a:spcBef>
                  <a:spcPts val="0"/>
                </a:spcBef>
                <a:spcAft>
                  <a:spcPts val="0"/>
                </a:spcAft>
                <a:buClr>
                  <a:srgbClr val="F2F2F2"/>
                </a:buClr>
                <a:buSzPts val="1200"/>
                <a:buChar char="◆"/>
              </a:pPr>
              <a:r>
                <a:rPr lang="en" sz="1200">
                  <a:solidFill>
                    <a:srgbClr val="F2F2F2"/>
                  </a:solidFill>
                </a:rPr>
                <a:t>Materials and resources</a:t>
              </a:r>
              <a:endParaRPr sz="1200">
                <a:solidFill>
                  <a:srgbClr val="F2F2F2"/>
                </a:solidFill>
              </a:endParaRPr>
            </a:p>
            <a:p>
              <a:pPr marL="914400" lvl="1" indent="-304800" algn="l" rtl="0">
                <a:spcBef>
                  <a:spcPts val="0"/>
                </a:spcBef>
                <a:spcAft>
                  <a:spcPts val="0"/>
                </a:spcAft>
                <a:buClr>
                  <a:srgbClr val="F2F2F2"/>
                </a:buClr>
                <a:buSzPts val="1200"/>
                <a:buChar char="◆"/>
              </a:pPr>
              <a:r>
                <a:rPr lang="en" sz="1200">
                  <a:solidFill>
                    <a:srgbClr val="F2F2F2"/>
                  </a:solidFill>
                </a:rPr>
                <a:t>Facilities or equipment</a:t>
              </a:r>
              <a:endParaRPr sz="1200">
                <a:solidFill>
                  <a:srgbClr val="F2F2F2"/>
                </a:solidFill>
              </a:endParaRPr>
            </a:p>
            <a:p>
              <a:pPr marL="457200" lvl="0" indent="-311150" algn="l" rtl="0">
                <a:spcBef>
                  <a:spcPts val="1000"/>
                </a:spcBef>
                <a:spcAft>
                  <a:spcPts val="1000"/>
                </a:spcAft>
                <a:buClr>
                  <a:srgbClr val="F2F2F2"/>
                </a:buClr>
                <a:buSzPts val="1300"/>
                <a:buChar char="➔"/>
              </a:pPr>
              <a:r>
                <a:rPr lang="en" sz="1300">
                  <a:solidFill>
                    <a:srgbClr val="F2F2F2"/>
                  </a:solidFill>
                </a:rPr>
                <a:t>Facilitate access to education for all disabled learners by improving the infrastructure </a:t>
              </a:r>
              <a:r>
                <a:rPr lang="en" sz="1300" u="sng">
                  <a:solidFill>
                    <a:schemeClr val="hlink"/>
                  </a:solidFill>
                  <a:hlinkClick r:id="rId3"/>
                </a:rPr>
                <a:t>Read more here!</a:t>
              </a:r>
              <a:endParaRPr sz="1300">
                <a:solidFill>
                  <a:srgbClr val="F5CDCA"/>
                </a:solidFill>
              </a:endParaRPr>
            </a:p>
          </p:txBody>
        </p:sp>
        <p:pic>
          <p:nvPicPr>
            <p:cNvPr id="393" name="Google Shape;393;p47" descr="decorative" title="decorative"/>
            <p:cNvPicPr preferRelativeResize="0"/>
            <p:nvPr/>
          </p:nvPicPr>
          <p:blipFill>
            <a:blip r:embed="rId4">
              <a:alphaModFix/>
            </a:blip>
            <a:stretch>
              <a:fillRect/>
            </a:stretch>
          </p:blipFill>
          <p:spPr>
            <a:xfrm>
              <a:off x="928637" y="2152737"/>
              <a:ext cx="361699" cy="361676"/>
            </a:xfrm>
            <a:prstGeom prst="rect">
              <a:avLst/>
            </a:prstGeom>
            <a:noFill/>
            <a:ln>
              <a:noFill/>
            </a:ln>
          </p:spPr>
        </p:pic>
      </p:grpSp>
      <p:grpSp>
        <p:nvGrpSpPr>
          <p:cNvPr id="394" name="Google Shape;394;p47"/>
          <p:cNvGrpSpPr/>
          <p:nvPr/>
        </p:nvGrpSpPr>
        <p:grpSpPr>
          <a:xfrm>
            <a:off x="966238" y="3393500"/>
            <a:ext cx="7599438" cy="1700700"/>
            <a:chOff x="824775" y="693050"/>
            <a:chExt cx="7599438" cy="1700700"/>
          </a:xfrm>
        </p:grpSpPr>
        <p:sp>
          <p:nvSpPr>
            <p:cNvPr id="395" name="Google Shape;395;p47"/>
            <p:cNvSpPr/>
            <p:nvPr/>
          </p:nvSpPr>
          <p:spPr>
            <a:xfrm>
              <a:off x="824775" y="6930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7"/>
            <p:cNvSpPr txBox="1"/>
            <p:nvPr/>
          </p:nvSpPr>
          <p:spPr>
            <a:xfrm>
              <a:off x="1518510" y="730250"/>
              <a:ext cx="43143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National Education and Training Sector Policy, 2018 </a:t>
              </a:r>
              <a:endParaRPr>
                <a:solidFill>
                  <a:srgbClr val="1F1F38"/>
                </a:solidFill>
              </a:endParaRPr>
            </a:p>
          </p:txBody>
        </p:sp>
        <p:sp>
          <p:nvSpPr>
            <p:cNvPr id="397" name="Google Shape;397;p47"/>
            <p:cNvSpPr txBox="1"/>
            <p:nvPr/>
          </p:nvSpPr>
          <p:spPr>
            <a:xfrm>
              <a:off x="1409913" y="1182950"/>
              <a:ext cx="7014300" cy="1210800"/>
            </a:xfrm>
            <a:prstGeom prst="rect">
              <a:avLst/>
            </a:prstGeom>
            <a:noFill/>
            <a:ln>
              <a:noFill/>
            </a:ln>
          </p:spPr>
          <p:txBody>
            <a:bodyPr spcFirstLastPara="1" wrap="square" lIns="91425" tIns="91425" rIns="91425" bIns="91425" anchor="t" anchorCtr="0">
              <a:spAutoFit/>
            </a:bodyPr>
            <a:lstStyle/>
            <a:p>
              <a:pPr marL="457200" lvl="0" indent="-307975" algn="l" rtl="0">
                <a:spcBef>
                  <a:spcPts val="0"/>
                </a:spcBef>
                <a:spcAft>
                  <a:spcPts val="0"/>
                </a:spcAft>
                <a:buClr>
                  <a:srgbClr val="E9EFF6"/>
                </a:buClr>
                <a:buSzPts val="1250"/>
                <a:buChar char="➔"/>
              </a:pPr>
              <a:r>
                <a:rPr lang="en" sz="1250">
                  <a:solidFill>
                    <a:srgbClr val="E9EFF6"/>
                  </a:solidFill>
                </a:rPr>
                <a:t>Supported by Unicef</a:t>
              </a:r>
              <a:endParaRPr sz="1250">
                <a:solidFill>
                  <a:srgbClr val="E9EFF6"/>
                </a:solidFill>
              </a:endParaRPr>
            </a:p>
            <a:p>
              <a:pPr marL="457200" lvl="0" indent="-307975" algn="l" rtl="0">
                <a:spcBef>
                  <a:spcPts val="1000"/>
                </a:spcBef>
                <a:spcAft>
                  <a:spcPts val="0"/>
                </a:spcAft>
                <a:buClr>
                  <a:srgbClr val="E9EFF6"/>
                </a:buClr>
                <a:buSzPts val="1250"/>
                <a:buChar char="➔"/>
              </a:pPr>
              <a:r>
                <a:rPr lang="en" sz="1250">
                  <a:solidFill>
                    <a:srgbClr val="E9EFF6"/>
                  </a:solidFill>
                </a:rPr>
                <a:t>Promote inclusive education and training (IE) throughout the education and training sector</a:t>
              </a:r>
              <a:endParaRPr sz="1250">
                <a:solidFill>
                  <a:srgbClr val="E9EFF6"/>
                </a:solidFill>
              </a:endParaRPr>
            </a:p>
            <a:p>
              <a:pPr marL="457200" lvl="0" indent="-307975" algn="l" rtl="0">
                <a:spcBef>
                  <a:spcPts val="1000"/>
                </a:spcBef>
                <a:spcAft>
                  <a:spcPts val="1000"/>
                </a:spcAft>
                <a:buClr>
                  <a:srgbClr val="E9EFF6"/>
                </a:buClr>
                <a:buSzPts val="1250"/>
                <a:buChar char="➔"/>
              </a:pPr>
              <a:r>
                <a:rPr lang="en" sz="1250">
                  <a:solidFill>
                    <a:srgbClr val="E9EFF6"/>
                  </a:solidFill>
                </a:rPr>
                <a:t>Address barriers to learning and recognise and accommodate the diverse range of learning needs</a:t>
              </a:r>
              <a:endParaRPr sz="1250">
                <a:solidFill>
                  <a:srgbClr val="E9EFF6"/>
                </a:solidFill>
              </a:endParaRPr>
            </a:p>
          </p:txBody>
        </p:sp>
        <p:pic>
          <p:nvPicPr>
            <p:cNvPr id="398" name="Google Shape;398;p47" descr="decorative" title="decorative"/>
            <p:cNvPicPr preferRelativeResize="0"/>
            <p:nvPr/>
          </p:nvPicPr>
          <p:blipFill>
            <a:blip r:embed="rId5">
              <a:alphaModFix/>
            </a:blip>
            <a:stretch>
              <a:fillRect/>
            </a:stretch>
          </p:blipFill>
          <p:spPr>
            <a:xfrm flipH="1">
              <a:off x="908371" y="772896"/>
              <a:ext cx="330200" cy="330200"/>
            </a:xfrm>
            <a:prstGeom prst="rect">
              <a:avLst/>
            </a:prstGeom>
            <a:noFill/>
            <a:ln>
              <a:noFill/>
            </a:ln>
          </p:spPr>
        </p:pic>
      </p:grpSp>
      <p:sp>
        <p:nvSpPr>
          <p:cNvPr id="399" name="Google Shape;399;p47"/>
          <p:cNvSpPr txBox="1"/>
          <p:nvPr/>
        </p:nvSpPr>
        <p:spPr>
          <a:xfrm>
            <a:off x="6067700" y="3469125"/>
            <a:ext cx="176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6"/>
              </a:rPr>
              <a:t>Read more here!</a:t>
            </a:r>
            <a:endParaRPr>
              <a:solidFill>
                <a:srgbClr val="F2F2F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403"/>
        <p:cNvGrpSpPr/>
        <p:nvPr/>
      </p:nvGrpSpPr>
      <p:grpSpPr>
        <a:xfrm>
          <a:off x="0" y="0"/>
          <a:ext cx="0" cy="0"/>
          <a:chOff x="0" y="0"/>
          <a:chExt cx="0" cy="0"/>
        </a:xfrm>
      </p:grpSpPr>
      <p:sp>
        <p:nvSpPr>
          <p:cNvPr id="404" name="Google Shape;404;p48"/>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FCCCC7"/>
                </a:solidFill>
                <a:latin typeface="Spartan ExtraBold"/>
                <a:ea typeface="Spartan ExtraBold"/>
                <a:cs typeface="Spartan ExtraBold"/>
                <a:sym typeface="Spartan ExtraBold"/>
              </a:rPr>
              <a:t>Education Policies: </a:t>
            </a:r>
            <a:r>
              <a:rPr lang="en" sz="2300">
                <a:solidFill>
                  <a:srgbClr val="FCCCC7"/>
                </a:solidFill>
                <a:latin typeface="Spartan"/>
                <a:ea typeface="Spartan"/>
                <a:cs typeface="Spartan"/>
                <a:sym typeface="Spartan"/>
              </a:rPr>
              <a:t>Gambia</a:t>
            </a:r>
            <a:endParaRPr sz="2300">
              <a:solidFill>
                <a:srgbClr val="FCCCC7"/>
              </a:solidFill>
              <a:latin typeface="Spartan"/>
              <a:ea typeface="Spartan"/>
              <a:cs typeface="Spartan"/>
              <a:sym typeface="Spartan"/>
            </a:endParaRPr>
          </a:p>
        </p:txBody>
      </p:sp>
      <p:grpSp>
        <p:nvGrpSpPr>
          <p:cNvPr id="405" name="Google Shape;405;p48"/>
          <p:cNvGrpSpPr/>
          <p:nvPr/>
        </p:nvGrpSpPr>
        <p:grpSpPr>
          <a:xfrm>
            <a:off x="824775" y="3221550"/>
            <a:ext cx="3897450" cy="489900"/>
            <a:chOff x="908363" y="3450150"/>
            <a:chExt cx="3897450" cy="489900"/>
          </a:xfrm>
        </p:grpSpPr>
        <p:grpSp>
          <p:nvGrpSpPr>
            <p:cNvPr id="406" name="Google Shape;406;p48"/>
            <p:cNvGrpSpPr/>
            <p:nvPr/>
          </p:nvGrpSpPr>
          <p:grpSpPr>
            <a:xfrm>
              <a:off x="908363" y="3450150"/>
              <a:ext cx="3897450" cy="489900"/>
              <a:chOff x="597000" y="3960700"/>
              <a:chExt cx="3897450" cy="489900"/>
            </a:xfrm>
          </p:grpSpPr>
          <p:sp>
            <p:nvSpPr>
              <p:cNvPr id="407" name="Google Shape;407;p48"/>
              <p:cNvSpPr/>
              <p:nvPr/>
            </p:nvSpPr>
            <p:spPr>
              <a:xfrm>
                <a:off x="597000" y="396070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8"/>
              <p:cNvSpPr txBox="1"/>
              <p:nvPr/>
            </p:nvSpPr>
            <p:spPr>
              <a:xfrm>
                <a:off x="1290750" y="3997900"/>
                <a:ext cx="32037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Education Sector Policy, 2016 – 2030</a:t>
                </a:r>
                <a:endParaRPr>
                  <a:solidFill>
                    <a:srgbClr val="1F1F38"/>
                  </a:solidFill>
                </a:endParaRPr>
              </a:p>
            </p:txBody>
          </p:sp>
        </p:grpSp>
        <p:pic>
          <p:nvPicPr>
            <p:cNvPr id="409" name="Google Shape;409;p48" descr="decorative" title="decorative"/>
            <p:cNvPicPr preferRelativeResize="0"/>
            <p:nvPr/>
          </p:nvPicPr>
          <p:blipFill>
            <a:blip r:embed="rId3">
              <a:alphaModFix/>
            </a:blip>
            <a:stretch>
              <a:fillRect/>
            </a:stretch>
          </p:blipFill>
          <p:spPr>
            <a:xfrm>
              <a:off x="976212" y="3514262"/>
              <a:ext cx="361699" cy="361676"/>
            </a:xfrm>
            <a:prstGeom prst="rect">
              <a:avLst/>
            </a:prstGeom>
            <a:noFill/>
            <a:ln>
              <a:noFill/>
            </a:ln>
          </p:spPr>
        </p:pic>
      </p:grpSp>
      <p:grpSp>
        <p:nvGrpSpPr>
          <p:cNvPr id="410" name="Google Shape;410;p48"/>
          <p:cNvGrpSpPr/>
          <p:nvPr/>
        </p:nvGrpSpPr>
        <p:grpSpPr>
          <a:xfrm>
            <a:off x="824775" y="921650"/>
            <a:ext cx="7211525" cy="2188200"/>
            <a:chOff x="824775" y="921650"/>
            <a:chExt cx="7211525" cy="2188200"/>
          </a:xfrm>
        </p:grpSpPr>
        <p:sp>
          <p:nvSpPr>
            <p:cNvPr id="411" name="Google Shape;411;p48"/>
            <p:cNvSpPr/>
            <p:nvPr/>
          </p:nvSpPr>
          <p:spPr>
            <a:xfrm>
              <a:off x="824775" y="9216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8"/>
            <p:cNvSpPr txBox="1"/>
            <p:nvPr/>
          </p:nvSpPr>
          <p:spPr>
            <a:xfrm>
              <a:off x="1518500" y="958850"/>
              <a:ext cx="60312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The Special Needs Education and Inclusive Policy Framework, 2009-2015 </a:t>
              </a:r>
              <a:endParaRPr>
                <a:solidFill>
                  <a:srgbClr val="1F1F38"/>
                </a:solidFill>
              </a:endParaRPr>
            </a:p>
          </p:txBody>
        </p:sp>
        <p:sp>
          <p:nvSpPr>
            <p:cNvPr id="413" name="Google Shape;413;p48"/>
            <p:cNvSpPr txBox="1"/>
            <p:nvPr/>
          </p:nvSpPr>
          <p:spPr>
            <a:xfrm>
              <a:off x="1409900" y="1411550"/>
              <a:ext cx="6626400" cy="16983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E9EFF6"/>
                </a:buClr>
                <a:buSzPts val="1300"/>
                <a:buChar char="➔"/>
              </a:pPr>
              <a:r>
                <a:rPr lang="en" sz="1300">
                  <a:solidFill>
                    <a:srgbClr val="E9EFF6"/>
                  </a:solidFill>
                </a:rPr>
                <a:t>Provide an appropriate learning environment that promotes inclusion</a:t>
              </a:r>
              <a:endParaRPr sz="1300">
                <a:solidFill>
                  <a:srgbClr val="E9EFF6"/>
                </a:solidFill>
              </a:endParaRPr>
            </a:p>
            <a:p>
              <a:pPr marL="457200" lvl="0" indent="-311150" algn="l" rtl="0">
                <a:spcBef>
                  <a:spcPts val="1000"/>
                </a:spcBef>
                <a:spcAft>
                  <a:spcPts val="0"/>
                </a:spcAft>
                <a:buClr>
                  <a:srgbClr val="E9EFF6"/>
                </a:buClr>
                <a:buSzPts val="1300"/>
                <a:buChar char="➔"/>
              </a:pPr>
              <a:r>
                <a:rPr lang="en" sz="1300">
                  <a:solidFill>
                    <a:srgbClr val="E9EFF6"/>
                  </a:solidFill>
                </a:rPr>
                <a:t>Ensure adequate funding for the provision of special need</a:t>
              </a:r>
              <a:endParaRPr sz="1300">
                <a:solidFill>
                  <a:srgbClr val="E9EFF6"/>
                </a:solidFill>
              </a:endParaRPr>
            </a:p>
            <a:p>
              <a:pPr marL="457200" lvl="0" indent="-311150" algn="l" rtl="0">
                <a:spcBef>
                  <a:spcPts val="1000"/>
                </a:spcBef>
                <a:spcAft>
                  <a:spcPts val="0"/>
                </a:spcAft>
                <a:buClr>
                  <a:srgbClr val="E9EFF6"/>
                </a:buClr>
                <a:buSzPts val="1300"/>
                <a:buChar char="➔"/>
              </a:pPr>
              <a:r>
                <a:rPr lang="en" sz="1300">
                  <a:solidFill>
                    <a:srgbClr val="E9EFF6"/>
                  </a:solidFill>
                </a:rPr>
                <a:t>Development of a training manual on special needs education</a:t>
              </a:r>
              <a:endParaRPr sz="1300">
                <a:solidFill>
                  <a:srgbClr val="E9EFF6"/>
                </a:solidFill>
              </a:endParaRPr>
            </a:p>
            <a:p>
              <a:pPr marL="457200" lvl="0" indent="-311150" algn="l" rtl="0">
                <a:spcBef>
                  <a:spcPts val="1000"/>
                </a:spcBef>
                <a:spcAft>
                  <a:spcPts val="0"/>
                </a:spcAft>
                <a:buClr>
                  <a:srgbClr val="E9EFF6"/>
                </a:buClr>
                <a:buSzPts val="1300"/>
                <a:buChar char="➔"/>
              </a:pPr>
              <a:r>
                <a:rPr lang="en" sz="1300">
                  <a:solidFill>
                    <a:srgbClr val="E9EFF6"/>
                  </a:solidFill>
                </a:rPr>
                <a:t>Provision of transport (bus) to school</a:t>
              </a:r>
              <a:endParaRPr sz="1300">
                <a:solidFill>
                  <a:srgbClr val="E9EFF6"/>
                </a:solidFill>
              </a:endParaRPr>
            </a:p>
            <a:p>
              <a:pPr marL="0" lvl="0" indent="0" algn="l" rtl="0">
                <a:spcBef>
                  <a:spcPts val="1000"/>
                </a:spcBef>
                <a:spcAft>
                  <a:spcPts val="0"/>
                </a:spcAft>
                <a:buNone/>
              </a:pPr>
              <a:r>
                <a:rPr lang="en" sz="1300" u="sng">
                  <a:solidFill>
                    <a:schemeClr val="hlink"/>
                  </a:solidFill>
                  <a:hlinkClick r:id="rId4"/>
                </a:rPr>
                <a:t>Read more here!</a:t>
              </a:r>
              <a:endParaRPr sz="1300">
                <a:solidFill>
                  <a:srgbClr val="E9EFF6"/>
                </a:solidFill>
              </a:endParaRPr>
            </a:p>
          </p:txBody>
        </p:sp>
        <p:pic>
          <p:nvPicPr>
            <p:cNvPr id="414" name="Google Shape;414;p48" descr="decorative" title="decorative"/>
            <p:cNvPicPr preferRelativeResize="0"/>
            <p:nvPr/>
          </p:nvPicPr>
          <p:blipFill>
            <a:blip r:embed="rId5">
              <a:alphaModFix/>
            </a:blip>
            <a:stretch>
              <a:fillRect/>
            </a:stretch>
          </p:blipFill>
          <p:spPr>
            <a:xfrm flipH="1">
              <a:off x="908371" y="993846"/>
              <a:ext cx="330200" cy="330200"/>
            </a:xfrm>
            <a:prstGeom prst="rect">
              <a:avLst/>
            </a:prstGeom>
            <a:noFill/>
            <a:ln>
              <a:noFill/>
            </a:ln>
          </p:spPr>
        </p:pic>
      </p:grpSp>
      <p:sp>
        <p:nvSpPr>
          <p:cNvPr id="415" name="Google Shape;415;p48"/>
          <p:cNvSpPr txBox="1"/>
          <p:nvPr/>
        </p:nvSpPr>
        <p:spPr>
          <a:xfrm>
            <a:off x="1522100" y="3743575"/>
            <a:ext cx="6514200" cy="12417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F2F2F2"/>
              </a:buClr>
              <a:buSzPts val="1300"/>
              <a:buChar char="➔"/>
            </a:pPr>
            <a:r>
              <a:rPr lang="en" sz="1300">
                <a:solidFill>
                  <a:srgbClr val="F2F2F2"/>
                </a:solidFill>
              </a:rPr>
              <a:t>The policy was prepared with the theme “Accessible, Equitable and Inclusive Quality Education for Sustainable Development”</a:t>
            </a:r>
            <a:endParaRPr sz="1300">
              <a:solidFill>
                <a:srgbClr val="F2F2F2"/>
              </a:solidFill>
            </a:endParaRPr>
          </a:p>
          <a:p>
            <a:pPr marL="457200" lvl="0" indent="-311150" algn="l" rtl="0">
              <a:spcBef>
                <a:spcPts val="1000"/>
              </a:spcBef>
              <a:spcAft>
                <a:spcPts val="0"/>
              </a:spcAft>
              <a:buClr>
                <a:srgbClr val="F2F2F2"/>
              </a:buClr>
              <a:buSzPts val="1300"/>
              <a:buChar char="➔"/>
            </a:pPr>
            <a:r>
              <a:rPr lang="en" sz="1300">
                <a:solidFill>
                  <a:srgbClr val="F2F2F2"/>
                </a:solidFill>
              </a:rPr>
              <a:t>Ensures disabled people have access to quality education</a:t>
            </a:r>
            <a:endParaRPr sz="1300">
              <a:solidFill>
                <a:srgbClr val="F2F2F2"/>
              </a:solidFill>
            </a:endParaRPr>
          </a:p>
          <a:p>
            <a:pPr marL="457200" lvl="0" indent="-311150" algn="l" rtl="0">
              <a:spcBef>
                <a:spcPts val="1000"/>
              </a:spcBef>
              <a:spcAft>
                <a:spcPts val="1000"/>
              </a:spcAft>
              <a:buClr>
                <a:srgbClr val="F2F2F2"/>
              </a:buClr>
              <a:buSzPts val="1300"/>
              <a:buChar char="➔"/>
            </a:pPr>
            <a:r>
              <a:rPr lang="en" sz="1300">
                <a:solidFill>
                  <a:srgbClr val="F2F2F2"/>
                </a:solidFill>
              </a:rPr>
              <a:t>Encourages expansion of training to teachers</a:t>
            </a:r>
            <a:endParaRPr sz="1300">
              <a:solidFill>
                <a:srgbClr val="F2F2F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419"/>
        <p:cNvGrpSpPr/>
        <p:nvPr/>
      </p:nvGrpSpPr>
      <p:grpSpPr>
        <a:xfrm>
          <a:off x="0" y="0"/>
          <a:ext cx="0" cy="0"/>
          <a:chOff x="0" y="0"/>
          <a:chExt cx="0" cy="0"/>
        </a:xfrm>
      </p:grpSpPr>
      <p:sp>
        <p:nvSpPr>
          <p:cNvPr id="420" name="Google Shape;420;p49"/>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FCCCC7"/>
                </a:solidFill>
                <a:latin typeface="Spartan ExtraBold"/>
                <a:ea typeface="Spartan ExtraBold"/>
                <a:cs typeface="Spartan ExtraBold"/>
                <a:sym typeface="Spartan ExtraBold"/>
              </a:rPr>
              <a:t>Education Policies</a:t>
            </a:r>
            <a:r>
              <a:rPr lang="en" sz="2300">
                <a:solidFill>
                  <a:srgbClr val="F8CDCA"/>
                </a:solidFill>
                <a:latin typeface="Spartan ExtraBold"/>
                <a:ea typeface="Spartan ExtraBold"/>
                <a:cs typeface="Spartan ExtraBold"/>
                <a:sym typeface="Spartan ExtraBold"/>
              </a:rPr>
              <a:t>: </a:t>
            </a:r>
            <a:r>
              <a:rPr lang="en" sz="2300">
                <a:solidFill>
                  <a:srgbClr val="F8CDCA"/>
                </a:solidFill>
              </a:rPr>
              <a:t>Lesotho</a:t>
            </a:r>
            <a:endParaRPr sz="2300">
              <a:solidFill>
                <a:srgbClr val="F8CDCA"/>
              </a:solidFill>
              <a:latin typeface="Spartan ExtraBold"/>
              <a:ea typeface="Spartan ExtraBold"/>
              <a:cs typeface="Spartan ExtraBold"/>
              <a:sym typeface="Spartan ExtraBold"/>
            </a:endParaRPr>
          </a:p>
        </p:txBody>
      </p:sp>
      <p:grpSp>
        <p:nvGrpSpPr>
          <p:cNvPr id="421" name="Google Shape;421;p49"/>
          <p:cNvGrpSpPr/>
          <p:nvPr/>
        </p:nvGrpSpPr>
        <p:grpSpPr>
          <a:xfrm>
            <a:off x="741675" y="949200"/>
            <a:ext cx="7660625" cy="3245100"/>
            <a:chOff x="597000" y="844850"/>
            <a:chExt cx="7660625" cy="3245100"/>
          </a:xfrm>
        </p:grpSpPr>
        <p:sp>
          <p:nvSpPr>
            <p:cNvPr id="422" name="Google Shape;422;p49"/>
            <p:cNvSpPr/>
            <p:nvPr/>
          </p:nvSpPr>
          <p:spPr>
            <a:xfrm>
              <a:off x="597000" y="8448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9"/>
            <p:cNvSpPr txBox="1"/>
            <p:nvPr/>
          </p:nvSpPr>
          <p:spPr>
            <a:xfrm>
              <a:off x="1290725" y="889700"/>
              <a:ext cx="27381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Inclusive Education Policy, 2018</a:t>
              </a:r>
              <a:endParaRPr>
                <a:solidFill>
                  <a:srgbClr val="1F1F38"/>
                </a:solidFill>
              </a:endParaRPr>
            </a:p>
          </p:txBody>
        </p:sp>
        <p:sp>
          <p:nvSpPr>
            <p:cNvPr id="424" name="Google Shape;424;p49"/>
            <p:cNvSpPr txBox="1"/>
            <p:nvPr/>
          </p:nvSpPr>
          <p:spPr>
            <a:xfrm>
              <a:off x="1138325" y="1334750"/>
              <a:ext cx="7119300" cy="275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E9EFF6"/>
                  </a:solidFill>
                </a:rPr>
                <a:t>Ensure that learners are free from any form of discrimination in accessing education </a:t>
              </a:r>
              <a:endParaRPr sz="1300">
                <a:solidFill>
                  <a:srgbClr val="E9EFF6"/>
                </a:solidFill>
              </a:endParaRPr>
            </a:p>
            <a:p>
              <a:pPr marL="0" lvl="0" indent="0" algn="l" rtl="0">
                <a:spcBef>
                  <a:spcPts val="1000"/>
                </a:spcBef>
                <a:spcAft>
                  <a:spcPts val="0"/>
                </a:spcAft>
                <a:buNone/>
              </a:pPr>
              <a:endParaRPr sz="1300">
                <a:solidFill>
                  <a:srgbClr val="E9EFF6"/>
                </a:solidFill>
              </a:endParaRPr>
            </a:p>
            <a:p>
              <a:pPr marL="457200" lvl="0" indent="-311150" algn="l" rtl="0">
                <a:spcBef>
                  <a:spcPts val="1000"/>
                </a:spcBef>
                <a:spcAft>
                  <a:spcPts val="0"/>
                </a:spcAft>
                <a:buClr>
                  <a:srgbClr val="E9EFF6"/>
                </a:buClr>
                <a:buSzPts val="1300"/>
                <a:buChar char="➔"/>
              </a:pPr>
              <a:r>
                <a:rPr lang="en" sz="1300">
                  <a:solidFill>
                    <a:srgbClr val="E9EFF6"/>
                  </a:solidFill>
                </a:rPr>
                <a:t>Establish guidelines for reasonable adjustments and discrimination policies in schools</a:t>
              </a:r>
              <a:endParaRPr sz="1300">
                <a:solidFill>
                  <a:srgbClr val="E9EFF6"/>
                </a:solidFill>
              </a:endParaRPr>
            </a:p>
            <a:p>
              <a:pPr marL="457200" lvl="0" indent="-311150" algn="l" rtl="0">
                <a:spcBef>
                  <a:spcPts val="1000"/>
                </a:spcBef>
                <a:spcAft>
                  <a:spcPts val="0"/>
                </a:spcAft>
                <a:buClr>
                  <a:srgbClr val="E9EFF6"/>
                </a:buClr>
                <a:buSzPts val="1300"/>
                <a:buChar char="➔"/>
              </a:pPr>
              <a:r>
                <a:rPr lang="en" sz="1300">
                  <a:solidFill>
                    <a:srgbClr val="E9EFF6"/>
                  </a:solidFill>
                </a:rPr>
                <a:t>Mobilise resources for provision of Inclusive Education</a:t>
              </a:r>
              <a:endParaRPr sz="1300">
                <a:solidFill>
                  <a:srgbClr val="E9EFF6"/>
                </a:solidFill>
              </a:endParaRPr>
            </a:p>
            <a:p>
              <a:pPr marL="457200" lvl="0" indent="-311150" algn="l" rtl="0">
                <a:spcBef>
                  <a:spcPts val="1000"/>
                </a:spcBef>
                <a:spcAft>
                  <a:spcPts val="0"/>
                </a:spcAft>
                <a:buClr>
                  <a:srgbClr val="E9EFF6"/>
                </a:buClr>
                <a:buSzPts val="1300"/>
                <a:buChar char="➔"/>
              </a:pPr>
              <a:r>
                <a:rPr lang="en" sz="1300">
                  <a:solidFill>
                    <a:srgbClr val="E9EFF6"/>
                  </a:solidFill>
                </a:rPr>
                <a:t>Coordinate compulsory inclusive education training for teachers</a:t>
              </a:r>
              <a:endParaRPr sz="1300">
                <a:solidFill>
                  <a:srgbClr val="E9EFF6"/>
                </a:solidFill>
              </a:endParaRPr>
            </a:p>
            <a:p>
              <a:pPr marL="457200" lvl="0" indent="-311150" algn="l" rtl="0">
                <a:spcBef>
                  <a:spcPts val="1000"/>
                </a:spcBef>
                <a:spcAft>
                  <a:spcPts val="0"/>
                </a:spcAft>
                <a:buClr>
                  <a:srgbClr val="E9EFF6"/>
                </a:buClr>
                <a:buSzPts val="1300"/>
                <a:buChar char="➔"/>
              </a:pPr>
              <a:r>
                <a:rPr lang="en" sz="1300">
                  <a:solidFill>
                    <a:srgbClr val="E9EFF6"/>
                  </a:solidFill>
                </a:rPr>
                <a:t>Collaborate with relevant stakeholders on establishing laws that protect disabled learners</a:t>
              </a:r>
              <a:endParaRPr sz="1300">
                <a:solidFill>
                  <a:srgbClr val="E9EFF6"/>
                </a:solidFill>
              </a:endParaRPr>
            </a:p>
            <a:p>
              <a:pPr marL="457200" lvl="0" indent="-311150" algn="l" rtl="0">
                <a:spcBef>
                  <a:spcPts val="1000"/>
                </a:spcBef>
                <a:spcAft>
                  <a:spcPts val="1000"/>
                </a:spcAft>
                <a:buClr>
                  <a:srgbClr val="E9EFF6"/>
                </a:buClr>
                <a:buSzPts val="1300"/>
                <a:buChar char="➔"/>
              </a:pPr>
              <a:r>
                <a:rPr lang="en" sz="1300">
                  <a:solidFill>
                    <a:srgbClr val="E9EFF6"/>
                  </a:solidFill>
                </a:rPr>
                <a:t>Adapt and modify the curriculum to cater for diverse educational needs of learners at all levels of learning</a:t>
              </a:r>
              <a:endParaRPr sz="1300">
                <a:solidFill>
                  <a:srgbClr val="E9EFF6"/>
                </a:solidFill>
              </a:endParaRPr>
            </a:p>
          </p:txBody>
        </p:sp>
        <p:pic>
          <p:nvPicPr>
            <p:cNvPr id="425" name="Google Shape;425;p49" descr="decorative" title="decorative"/>
            <p:cNvPicPr preferRelativeResize="0"/>
            <p:nvPr/>
          </p:nvPicPr>
          <p:blipFill>
            <a:blip r:embed="rId3">
              <a:alphaModFix/>
            </a:blip>
            <a:stretch>
              <a:fillRect/>
            </a:stretch>
          </p:blipFill>
          <p:spPr>
            <a:xfrm flipH="1">
              <a:off x="680596" y="932346"/>
              <a:ext cx="330200" cy="330200"/>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429"/>
        <p:cNvGrpSpPr/>
        <p:nvPr/>
      </p:nvGrpSpPr>
      <p:grpSpPr>
        <a:xfrm>
          <a:off x="0" y="0"/>
          <a:ext cx="0" cy="0"/>
          <a:chOff x="0" y="0"/>
          <a:chExt cx="0" cy="0"/>
        </a:xfrm>
      </p:grpSpPr>
      <p:sp>
        <p:nvSpPr>
          <p:cNvPr id="430" name="Google Shape;430;p50"/>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FCCCC7"/>
                </a:solidFill>
                <a:latin typeface="Spartan ExtraBold"/>
                <a:ea typeface="Spartan ExtraBold"/>
                <a:cs typeface="Spartan ExtraBold"/>
                <a:sym typeface="Spartan ExtraBold"/>
              </a:rPr>
              <a:t>Education Policies: </a:t>
            </a:r>
            <a:r>
              <a:rPr lang="en" sz="2300">
                <a:solidFill>
                  <a:srgbClr val="FCCCC7"/>
                </a:solidFill>
                <a:latin typeface="Spartan"/>
                <a:ea typeface="Spartan"/>
                <a:cs typeface="Spartan"/>
                <a:sym typeface="Spartan"/>
              </a:rPr>
              <a:t>Mauritius</a:t>
            </a:r>
            <a:endParaRPr sz="2300">
              <a:solidFill>
                <a:srgbClr val="FCCCC7"/>
              </a:solidFill>
              <a:latin typeface="Spartan"/>
              <a:ea typeface="Spartan"/>
              <a:cs typeface="Spartan"/>
              <a:sym typeface="Spartan"/>
            </a:endParaRPr>
          </a:p>
        </p:txBody>
      </p:sp>
      <p:grpSp>
        <p:nvGrpSpPr>
          <p:cNvPr id="431" name="Google Shape;431;p50"/>
          <p:cNvGrpSpPr/>
          <p:nvPr/>
        </p:nvGrpSpPr>
        <p:grpSpPr>
          <a:xfrm>
            <a:off x="913738" y="958025"/>
            <a:ext cx="7272413" cy="1974850"/>
            <a:chOff x="860788" y="2088625"/>
            <a:chExt cx="7272413" cy="1974850"/>
          </a:xfrm>
        </p:grpSpPr>
        <p:grpSp>
          <p:nvGrpSpPr>
            <p:cNvPr id="432" name="Google Shape;432;p50"/>
            <p:cNvGrpSpPr/>
            <p:nvPr/>
          </p:nvGrpSpPr>
          <p:grpSpPr>
            <a:xfrm>
              <a:off x="860788" y="2088625"/>
              <a:ext cx="5133738" cy="489900"/>
              <a:chOff x="597000" y="3960700"/>
              <a:chExt cx="5133738" cy="489900"/>
            </a:xfrm>
          </p:grpSpPr>
          <p:sp>
            <p:nvSpPr>
              <p:cNvPr id="433" name="Google Shape;433;p50"/>
              <p:cNvSpPr/>
              <p:nvPr/>
            </p:nvSpPr>
            <p:spPr>
              <a:xfrm>
                <a:off x="597000" y="396070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0"/>
              <p:cNvSpPr txBox="1"/>
              <p:nvPr/>
            </p:nvSpPr>
            <p:spPr>
              <a:xfrm>
                <a:off x="1290738" y="3997900"/>
                <a:ext cx="44400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Special Education Needs (SEN) Authority Act, 2018</a:t>
                </a:r>
                <a:endParaRPr>
                  <a:solidFill>
                    <a:srgbClr val="1F1F38"/>
                  </a:solidFill>
                </a:endParaRPr>
              </a:p>
            </p:txBody>
          </p:sp>
        </p:grpSp>
        <p:sp>
          <p:nvSpPr>
            <p:cNvPr id="435" name="Google Shape;435;p50"/>
            <p:cNvSpPr txBox="1"/>
            <p:nvPr/>
          </p:nvSpPr>
          <p:spPr>
            <a:xfrm>
              <a:off x="1409900" y="2621675"/>
              <a:ext cx="6723300" cy="14418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F2F2F2"/>
                </a:buClr>
                <a:buSzPts val="1300"/>
                <a:buChar char="➔"/>
              </a:pPr>
              <a:r>
                <a:rPr lang="en" sz="1300">
                  <a:solidFill>
                    <a:srgbClr val="F2F2F2"/>
                  </a:solidFill>
                </a:rPr>
                <a:t>Authority set up to monitor and facilitate the implementation of special education needs policies of the Government</a:t>
              </a:r>
              <a:endParaRPr sz="1300">
                <a:solidFill>
                  <a:srgbClr val="F2F2F2"/>
                </a:solidFill>
              </a:endParaRPr>
            </a:p>
            <a:p>
              <a:pPr marL="457200" lvl="0" indent="-311150" algn="l" rtl="0">
                <a:spcBef>
                  <a:spcPts val="1000"/>
                </a:spcBef>
                <a:spcAft>
                  <a:spcPts val="0"/>
                </a:spcAft>
                <a:buClr>
                  <a:srgbClr val="F2F2F2"/>
                </a:buClr>
                <a:buSzPts val="1300"/>
                <a:buChar char="➔"/>
              </a:pPr>
              <a:r>
                <a:rPr lang="en" sz="1300">
                  <a:solidFill>
                    <a:srgbClr val="F2F2F2"/>
                  </a:solidFill>
                </a:rPr>
                <a:t>Issue guidelines and directives, and set standards for enhancing quality education </a:t>
              </a:r>
              <a:endParaRPr sz="1300">
                <a:solidFill>
                  <a:srgbClr val="F2F2F2"/>
                </a:solidFill>
              </a:endParaRPr>
            </a:p>
            <a:p>
              <a:pPr marL="457200" lvl="0" indent="-311150" algn="l" rtl="0">
                <a:spcBef>
                  <a:spcPts val="1000"/>
                </a:spcBef>
                <a:spcAft>
                  <a:spcPts val="1000"/>
                </a:spcAft>
                <a:buClr>
                  <a:srgbClr val="F2F2F2"/>
                </a:buClr>
                <a:buSzPts val="1300"/>
                <a:buChar char="➔"/>
              </a:pPr>
              <a:r>
                <a:rPr lang="en" sz="1300">
                  <a:solidFill>
                    <a:srgbClr val="F2F2F2"/>
                  </a:solidFill>
                </a:rPr>
                <a:t>Carry out training needs analysis and organise professional development programmes for the teaching and non-teaching staff,</a:t>
              </a:r>
              <a:endParaRPr sz="1300">
                <a:solidFill>
                  <a:srgbClr val="F2F2F2"/>
                </a:solidFill>
              </a:endParaRPr>
            </a:p>
          </p:txBody>
        </p:sp>
        <p:pic>
          <p:nvPicPr>
            <p:cNvPr id="436" name="Google Shape;436;p50" descr="decorative" title="decorative"/>
            <p:cNvPicPr preferRelativeResize="0"/>
            <p:nvPr/>
          </p:nvPicPr>
          <p:blipFill>
            <a:blip r:embed="rId3">
              <a:alphaModFix/>
            </a:blip>
            <a:stretch>
              <a:fillRect/>
            </a:stretch>
          </p:blipFill>
          <p:spPr>
            <a:xfrm>
              <a:off x="928637" y="2152737"/>
              <a:ext cx="361699" cy="361676"/>
            </a:xfrm>
            <a:prstGeom prst="rect">
              <a:avLst/>
            </a:prstGeom>
            <a:noFill/>
            <a:ln>
              <a:noFill/>
            </a:ln>
          </p:spPr>
        </p:pic>
      </p:grpSp>
      <p:grpSp>
        <p:nvGrpSpPr>
          <p:cNvPr id="437" name="Google Shape;437;p50"/>
          <p:cNvGrpSpPr/>
          <p:nvPr/>
        </p:nvGrpSpPr>
        <p:grpSpPr>
          <a:xfrm>
            <a:off x="913738" y="2936300"/>
            <a:ext cx="7272438" cy="2029200"/>
            <a:chOff x="824775" y="693050"/>
            <a:chExt cx="7272438" cy="2029200"/>
          </a:xfrm>
        </p:grpSpPr>
        <p:sp>
          <p:nvSpPr>
            <p:cNvPr id="438" name="Google Shape;438;p50"/>
            <p:cNvSpPr/>
            <p:nvPr/>
          </p:nvSpPr>
          <p:spPr>
            <a:xfrm>
              <a:off x="824775" y="6930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0"/>
            <p:cNvSpPr txBox="1"/>
            <p:nvPr/>
          </p:nvSpPr>
          <p:spPr>
            <a:xfrm>
              <a:off x="1518513" y="730250"/>
              <a:ext cx="44595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SEN Policy Framework and Strategy Document, 2017</a:t>
              </a:r>
              <a:endParaRPr>
                <a:solidFill>
                  <a:srgbClr val="1F1F38"/>
                </a:solidFill>
              </a:endParaRPr>
            </a:p>
          </p:txBody>
        </p:sp>
        <p:sp>
          <p:nvSpPr>
            <p:cNvPr id="440" name="Google Shape;440;p50"/>
            <p:cNvSpPr txBox="1"/>
            <p:nvPr/>
          </p:nvSpPr>
          <p:spPr>
            <a:xfrm>
              <a:off x="1409913" y="1182950"/>
              <a:ext cx="6687300" cy="1539300"/>
            </a:xfrm>
            <a:prstGeom prst="rect">
              <a:avLst/>
            </a:prstGeom>
            <a:noFill/>
            <a:ln>
              <a:noFill/>
            </a:ln>
          </p:spPr>
          <p:txBody>
            <a:bodyPr spcFirstLastPara="1" wrap="square" lIns="91425" tIns="91425" rIns="91425" bIns="91425" anchor="t" anchorCtr="0">
              <a:spAutoFit/>
            </a:bodyPr>
            <a:lstStyle/>
            <a:p>
              <a:pPr marL="457200" lvl="0" indent="-307975" algn="l" rtl="0">
                <a:spcBef>
                  <a:spcPts val="0"/>
                </a:spcBef>
                <a:spcAft>
                  <a:spcPts val="0"/>
                </a:spcAft>
                <a:buClr>
                  <a:srgbClr val="E9EFF6"/>
                </a:buClr>
                <a:buSzPts val="1250"/>
                <a:buChar char="➔"/>
              </a:pPr>
              <a:r>
                <a:rPr lang="en" sz="1250">
                  <a:solidFill>
                    <a:srgbClr val="E9EFF6"/>
                  </a:solidFill>
                </a:rPr>
                <a:t>Work towards eliminating the barriers in the education system</a:t>
              </a:r>
              <a:endParaRPr sz="1250">
                <a:solidFill>
                  <a:srgbClr val="E9EFF6"/>
                </a:solidFill>
              </a:endParaRPr>
            </a:p>
            <a:p>
              <a:pPr marL="457200" lvl="0" indent="-307975" algn="l" rtl="0">
                <a:spcBef>
                  <a:spcPts val="1000"/>
                </a:spcBef>
                <a:spcAft>
                  <a:spcPts val="0"/>
                </a:spcAft>
                <a:buClr>
                  <a:srgbClr val="E9EFF6"/>
                </a:buClr>
                <a:buSzPts val="1250"/>
                <a:buChar char="➔"/>
              </a:pPr>
              <a:r>
                <a:rPr lang="en" sz="1250">
                  <a:solidFill>
                    <a:srgbClr val="E9EFF6"/>
                  </a:solidFill>
                </a:rPr>
                <a:t>Strengthening support service providers</a:t>
              </a:r>
              <a:endParaRPr sz="1250">
                <a:solidFill>
                  <a:srgbClr val="E9EFF6"/>
                </a:solidFill>
              </a:endParaRPr>
            </a:p>
            <a:p>
              <a:pPr marL="457200" lvl="0" indent="-307975" algn="l" rtl="0">
                <a:spcBef>
                  <a:spcPts val="1000"/>
                </a:spcBef>
                <a:spcAft>
                  <a:spcPts val="0"/>
                </a:spcAft>
                <a:buClr>
                  <a:srgbClr val="E9EFF6"/>
                </a:buClr>
                <a:buSzPts val="1250"/>
                <a:buChar char="➔"/>
              </a:pPr>
              <a:r>
                <a:rPr lang="en" sz="1250">
                  <a:solidFill>
                    <a:srgbClr val="E9EFF6"/>
                  </a:solidFill>
                </a:rPr>
                <a:t>Ensuring flexibility into the curriculum and assessment process- to take on board the diversity of learning needs</a:t>
              </a:r>
              <a:endParaRPr sz="1250">
                <a:solidFill>
                  <a:srgbClr val="E9EFF6"/>
                </a:solidFill>
              </a:endParaRPr>
            </a:p>
            <a:p>
              <a:pPr marL="0" lvl="0" indent="0" algn="l" rtl="0">
                <a:spcBef>
                  <a:spcPts val="1000"/>
                </a:spcBef>
                <a:spcAft>
                  <a:spcPts val="1000"/>
                </a:spcAft>
                <a:buNone/>
              </a:pPr>
              <a:r>
                <a:rPr lang="en" sz="1300" u="sng">
                  <a:solidFill>
                    <a:schemeClr val="accent5"/>
                  </a:solidFill>
                  <a:hlinkClick r:id="rId4">
                    <a:extLst>
                      <a:ext uri="{A12FA001-AC4F-418D-AE19-62706E023703}">
                        <ahyp:hlinkClr xmlns:ahyp="http://schemas.microsoft.com/office/drawing/2018/hyperlinkcolor" val="tx"/>
                      </a:ext>
                    </a:extLst>
                  </a:hlinkClick>
                </a:rPr>
                <a:t>Read more on both policies here!</a:t>
              </a:r>
              <a:endParaRPr sz="1250">
                <a:solidFill>
                  <a:srgbClr val="E9EFF6"/>
                </a:solidFill>
              </a:endParaRPr>
            </a:p>
          </p:txBody>
        </p:sp>
        <p:pic>
          <p:nvPicPr>
            <p:cNvPr id="441" name="Google Shape;441;p50" descr="decorative" title="decorative"/>
            <p:cNvPicPr preferRelativeResize="0"/>
            <p:nvPr/>
          </p:nvPicPr>
          <p:blipFill>
            <a:blip r:embed="rId5">
              <a:alphaModFix/>
            </a:blip>
            <a:stretch>
              <a:fillRect/>
            </a:stretch>
          </p:blipFill>
          <p:spPr>
            <a:xfrm flipH="1">
              <a:off x="908371" y="772896"/>
              <a:ext cx="330200" cy="33020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445"/>
        <p:cNvGrpSpPr/>
        <p:nvPr/>
      </p:nvGrpSpPr>
      <p:grpSpPr>
        <a:xfrm>
          <a:off x="0" y="0"/>
          <a:ext cx="0" cy="0"/>
          <a:chOff x="0" y="0"/>
          <a:chExt cx="0" cy="0"/>
        </a:xfrm>
      </p:grpSpPr>
      <p:sp>
        <p:nvSpPr>
          <p:cNvPr id="446" name="Google Shape;446;p51"/>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FCCCC7"/>
                </a:solidFill>
                <a:latin typeface="Spartan ExtraBold"/>
                <a:ea typeface="Spartan ExtraBold"/>
                <a:cs typeface="Spartan ExtraBold"/>
                <a:sym typeface="Spartan ExtraBold"/>
              </a:rPr>
              <a:t>Education Policies: </a:t>
            </a:r>
            <a:r>
              <a:rPr lang="en" sz="2300">
                <a:solidFill>
                  <a:srgbClr val="FCCCC7"/>
                </a:solidFill>
                <a:latin typeface="Spartan"/>
                <a:ea typeface="Spartan"/>
                <a:cs typeface="Spartan"/>
                <a:sym typeface="Spartan"/>
              </a:rPr>
              <a:t>Namibia</a:t>
            </a:r>
            <a:endParaRPr sz="2300">
              <a:solidFill>
                <a:srgbClr val="FCCCC7"/>
              </a:solidFill>
              <a:latin typeface="Spartan"/>
              <a:ea typeface="Spartan"/>
              <a:cs typeface="Spartan"/>
              <a:sym typeface="Spartan"/>
            </a:endParaRPr>
          </a:p>
        </p:txBody>
      </p:sp>
      <p:grpSp>
        <p:nvGrpSpPr>
          <p:cNvPr id="447" name="Google Shape;447;p51"/>
          <p:cNvGrpSpPr/>
          <p:nvPr/>
        </p:nvGrpSpPr>
        <p:grpSpPr>
          <a:xfrm>
            <a:off x="1365538" y="1244275"/>
            <a:ext cx="6412913" cy="2959750"/>
            <a:chOff x="860788" y="2088625"/>
            <a:chExt cx="6412913" cy="2959750"/>
          </a:xfrm>
        </p:grpSpPr>
        <p:grpSp>
          <p:nvGrpSpPr>
            <p:cNvPr id="448" name="Google Shape;448;p51"/>
            <p:cNvGrpSpPr/>
            <p:nvPr/>
          </p:nvGrpSpPr>
          <p:grpSpPr>
            <a:xfrm>
              <a:off x="860788" y="2088625"/>
              <a:ext cx="4267638" cy="489900"/>
              <a:chOff x="597000" y="3960700"/>
              <a:chExt cx="4267638" cy="489900"/>
            </a:xfrm>
          </p:grpSpPr>
          <p:sp>
            <p:nvSpPr>
              <p:cNvPr id="449" name="Google Shape;449;p51"/>
              <p:cNvSpPr/>
              <p:nvPr/>
            </p:nvSpPr>
            <p:spPr>
              <a:xfrm>
                <a:off x="597000" y="396070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1"/>
              <p:cNvSpPr txBox="1"/>
              <p:nvPr/>
            </p:nvSpPr>
            <p:spPr>
              <a:xfrm>
                <a:off x="1290738" y="3997900"/>
                <a:ext cx="35739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Sector Policy on Inclusive Education, 2013</a:t>
                </a:r>
                <a:endParaRPr>
                  <a:solidFill>
                    <a:srgbClr val="1F1F38"/>
                  </a:solidFill>
                </a:endParaRPr>
              </a:p>
            </p:txBody>
          </p:sp>
        </p:grpSp>
        <p:sp>
          <p:nvSpPr>
            <p:cNvPr id="451" name="Google Shape;451;p51"/>
            <p:cNvSpPr txBox="1"/>
            <p:nvPr/>
          </p:nvSpPr>
          <p:spPr>
            <a:xfrm>
              <a:off x="1409900" y="2621675"/>
              <a:ext cx="5863800" cy="24267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F2F2F2"/>
                </a:buClr>
                <a:buSzPts val="1300"/>
                <a:buChar char="➔"/>
              </a:pPr>
              <a:r>
                <a:rPr lang="en" sz="1300">
                  <a:solidFill>
                    <a:srgbClr val="F2F2F2"/>
                  </a:solidFill>
                </a:rPr>
                <a:t>Vision for all children in Namibia to learn and participate fully in the education system, particularly in “mainstream schools”</a:t>
              </a:r>
              <a:endParaRPr sz="1300">
                <a:solidFill>
                  <a:srgbClr val="F2F2F2"/>
                </a:solidFill>
              </a:endParaRPr>
            </a:p>
            <a:p>
              <a:pPr marL="457200" lvl="0" indent="-311150" algn="l" rtl="0">
                <a:spcBef>
                  <a:spcPts val="1000"/>
                </a:spcBef>
                <a:spcAft>
                  <a:spcPts val="0"/>
                </a:spcAft>
                <a:buClr>
                  <a:srgbClr val="F2F2F2"/>
                </a:buClr>
                <a:buSzPts val="1300"/>
                <a:buChar char="➔"/>
              </a:pPr>
              <a:r>
                <a:rPr lang="en" sz="1300">
                  <a:solidFill>
                    <a:srgbClr val="F2F2F2"/>
                  </a:solidFill>
                </a:rPr>
                <a:t>Expansion of access to education at all levels</a:t>
              </a:r>
              <a:endParaRPr sz="1300">
                <a:solidFill>
                  <a:srgbClr val="F2F2F2"/>
                </a:solidFill>
              </a:endParaRPr>
            </a:p>
            <a:p>
              <a:pPr marL="457200" lvl="0" indent="-311150" algn="l" rtl="0">
                <a:spcBef>
                  <a:spcPts val="1000"/>
                </a:spcBef>
                <a:spcAft>
                  <a:spcPts val="0"/>
                </a:spcAft>
                <a:buClr>
                  <a:srgbClr val="F2F2F2"/>
                </a:buClr>
                <a:buSzPts val="1300"/>
                <a:buChar char="➔"/>
              </a:pPr>
              <a:r>
                <a:rPr lang="en" sz="1300">
                  <a:solidFill>
                    <a:srgbClr val="F2F2F2"/>
                  </a:solidFill>
                </a:rPr>
                <a:t>Create a supporting learning environment which is accommodating and learner-centred.</a:t>
              </a:r>
              <a:endParaRPr sz="1300">
                <a:solidFill>
                  <a:srgbClr val="F2F2F2"/>
                </a:solidFill>
              </a:endParaRPr>
            </a:p>
            <a:p>
              <a:pPr marL="457200" lvl="0" indent="-311150" algn="l" rtl="0">
                <a:spcBef>
                  <a:spcPts val="1000"/>
                </a:spcBef>
                <a:spcAft>
                  <a:spcPts val="0"/>
                </a:spcAft>
                <a:buClr>
                  <a:srgbClr val="F2F2F2"/>
                </a:buClr>
                <a:buSzPts val="1300"/>
                <a:buChar char="➔"/>
              </a:pPr>
              <a:r>
                <a:rPr lang="en" sz="1300">
                  <a:solidFill>
                    <a:srgbClr val="F2F2F2"/>
                  </a:solidFill>
                </a:rPr>
                <a:t>Identify and address challenges and/or barriers in the education system</a:t>
              </a:r>
              <a:endParaRPr sz="1300">
                <a:solidFill>
                  <a:srgbClr val="F2F2F2"/>
                </a:solidFill>
              </a:endParaRPr>
            </a:p>
            <a:p>
              <a:pPr marL="0" lvl="0" indent="0" algn="l" rtl="0">
                <a:spcBef>
                  <a:spcPts val="1000"/>
                </a:spcBef>
                <a:spcAft>
                  <a:spcPts val="0"/>
                </a:spcAft>
                <a:buNone/>
              </a:pPr>
              <a:endParaRPr sz="1300">
                <a:solidFill>
                  <a:srgbClr val="F2F2F2"/>
                </a:solidFill>
              </a:endParaRPr>
            </a:p>
            <a:p>
              <a:pPr marL="0" lvl="0" indent="0" algn="l" rtl="0">
                <a:spcBef>
                  <a:spcPts val="1000"/>
                </a:spcBef>
                <a:spcAft>
                  <a:spcPts val="1000"/>
                </a:spcAft>
                <a:buNone/>
              </a:pPr>
              <a:r>
                <a:rPr lang="en" sz="1300" u="sng">
                  <a:solidFill>
                    <a:schemeClr val="hlink"/>
                  </a:solidFill>
                  <a:hlinkClick r:id="rId3"/>
                </a:rPr>
                <a:t>Read more here!</a:t>
              </a:r>
              <a:endParaRPr sz="1300">
                <a:solidFill>
                  <a:srgbClr val="F2F2F2"/>
                </a:solidFill>
              </a:endParaRPr>
            </a:p>
          </p:txBody>
        </p:sp>
        <p:pic>
          <p:nvPicPr>
            <p:cNvPr id="452" name="Google Shape;452;p51" descr="decorative" title="decorative"/>
            <p:cNvPicPr preferRelativeResize="0"/>
            <p:nvPr/>
          </p:nvPicPr>
          <p:blipFill>
            <a:blip r:embed="rId4">
              <a:alphaModFix/>
            </a:blip>
            <a:stretch>
              <a:fillRect/>
            </a:stretch>
          </p:blipFill>
          <p:spPr>
            <a:xfrm>
              <a:off x="928637" y="2152737"/>
              <a:ext cx="361699" cy="361676"/>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456"/>
        <p:cNvGrpSpPr/>
        <p:nvPr/>
      </p:nvGrpSpPr>
      <p:grpSpPr>
        <a:xfrm>
          <a:off x="0" y="0"/>
          <a:ext cx="0" cy="0"/>
          <a:chOff x="0" y="0"/>
          <a:chExt cx="0" cy="0"/>
        </a:xfrm>
      </p:grpSpPr>
      <p:sp>
        <p:nvSpPr>
          <p:cNvPr id="457" name="Google Shape;457;p52"/>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FCCCC7"/>
                </a:solidFill>
                <a:latin typeface="Spartan ExtraBold"/>
                <a:ea typeface="Spartan ExtraBold"/>
                <a:cs typeface="Spartan ExtraBold"/>
                <a:sym typeface="Spartan ExtraBold"/>
              </a:rPr>
              <a:t>Education Policies: </a:t>
            </a:r>
            <a:r>
              <a:rPr lang="en" sz="2300">
                <a:solidFill>
                  <a:srgbClr val="FCCCC7"/>
                </a:solidFill>
                <a:latin typeface="Spartan"/>
                <a:ea typeface="Spartan"/>
                <a:cs typeface="Spartan"/>
                <a:sym typeface="Spartan"/>
              </a:rPr>
              <a:t>Seychelles</a:t>
            </a:r>
            <a:endParaRPr sz="2300">
              <a:solidFill>
                <a:srgbClr val="FCCCC7"/>
              </a:solidFill>
              <a:latin typeface="Spartan"/>
              <a:ea typeface="Spartan"/>
              <a:cs typeface="Spartan"/>
              <a:sym typeface="Spartan"/>
            </a:endParaRPr>
          </a:p>
        </p:txBody>
      </p:sp>
      <p:grpSp>
        <p:nvGrpSpPr>
          <p:cNvPr id="458" name="Google Shape;458;p52"/>
          <p:cNvGrpSpPr/>
          <p:nvPr/>
        </p:nvGrpSpPr>
        <p:grpSpPr>
          <a:xfrm>
            <a:off x="977175" y="3841225"/>
            <a:ext cx="7193513" cy="1217950"/>
            <a:chOff x="842788" y="3765025"/>
            <a:chExt cx="7193513" cy="1217950"/>
          </a:xfrm>
        </p:grpSpPr>
        <p:grpSp>
          <p:nvGrpSpPr>
            <p:cNvPr id="459" name="Google Shape;459;p52"/>
            <p:cNvGrpSpPr/>
            <p:nvPr/>
          </p:nvGrpSpPr>
          <p:grpSpPr>
            <a:xfrm>
              <a:off x="842788" y="3765025"/>
              <a:ext cx="3539139" cy="489900"/>
              <a:chOff x="575381" y="3960700"/>
              <a:chExt cx="4248157" cy="489900"/>
            </a:xfrm>
          </p:grpSpPr>
          <p:sp>
            <p:nvSpPr>
              <p:cNvPr id="460" name="Google Shape;460;p52"/>
              <p:cNvSpPr/>
              <p:nvPr/>
            </p:nvSpPr>
            <p:spPr>
              <a:xfrm>
                <a:off x="575381" y="3960700"/>
                <a:ext cx="5538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2"/>
              <p:cNvSpPr txBox="1"/>
              <p:nvPr/>
            </p:nvSpPr>
            <p:spPr>
              <a:xfrm>
                <a:off x="1290738" y="3997900"/>
                <a:ext cx="35328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Education Act, Article 15 (2), 2004</a:t>
                </a:r>
                <a:endParaRPr>
                  <a:solidFill>
                    <a:srgbClr val="1F1F38"/>
                  </a:solidFill>
                </a:endParaRPr>
              </a:p>
            </p:txBody>
          </p:sp>
        </p:grpSp>
        <p:sp>
          <p:nvSpPr>
            <p:cNvPr id="462" name="Google Shape;462;p52"/>
            <p:cNvSpPr txBox="1"/>
            <p:nvPr/>
          </p:nvSpPr>
          <p:spPr>
            <a:xfrm>
              <a:off x="1409900" y="4298075"/>
              <a:ext cx="6626400" cy="6849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1000"/>
                </a:spcAft>
                <a:buNone/>
              </a:pPr>
              <a:r>
                <a:rPr lang="en" sz="1300">
                  <a:solidFill>
                    <a:srgbClr val="F2F2F2"/>
                  </a:solidFill>
                </a:rPr>
                <a:t>“A learner who is entitled to a special education programme shall have the programme delivered in the least restrictive and most enabling environment”</a:t>
              </a:r>
              <a:endParaRPr sz="1300">
                <a:solidFill>
                  <a:srgbClr val="F2F2F2"/>
                </a:solidFill>
              </a:endParaRPr>
            </a:p>
          </p:txBody>
        </p:sp>
        <p:pic>
          <p:nvPicPr>
            <p:cNvPr id="463" name="Google Shape;463;p52" descr="decorative" title="decorative"/>
            <p:cNvPicPr preferRelativeResize="0"/>
            <p:nvPr/>
          </p:nvPicPr>
          <p:blipFill>
            <a:blip r:embed="rId3">
              <a:alphaModFix/>
            </a:blip>
            <a:stretch>
              <a:fillRect/>
            </a:stretch>
          </p:blipFill>
          <p:spPr>
            <a:xfrm>
              <a:off x="892637" y="3829137"/>
              <a:ext cx="361699" cy="361676"/>
            </a:xfrm>
            <a:prstGeom prst="rect">
              <a:avLst/>
            </a:prstGeom>
            <a:noFill/>
            <a:ln>
              <a:noFill/>
            </a:ln>
          </p:spPr>
        </p:pic>
      </p:grpSp>
      <p:grpSp>
        <p:nvGrpSpPr>
          <p:cNvPr id="464" name="Google Shape;464;p52"/>
          <p:cNvGrpSpPr/>
          <p:nvPr/>
        </p:nvGrpSpPr>
        <p:grpSpPr>
          <a:xfrm>
            <a:off x="977175" y="693050"/>
            <a:ext cx="7211525" cy="3162900"/>
            <a:chOff x="824775" y="693050"/>
            <a:chExt cx="7211525" cy="3162900"/>
          </a:xfrm>
        </p:grpSpPr>
        <p:sp>
          <p:nvSpPr>
            <p:cNvPr id="465" name="Google Shape;465;p52"/>
            <p:cNvSpPr/>
            <p:nvPr/>
          </p:nvSpPr>
          <p:spPr>
            <a:xfrm>
              <a:off x="824775" y="6930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2"/>
            <p:cNvSpPr txBox="1"/>
            <p:nvPr/>
          </p:nvSpPr>
          <p:spPr>
            <a:xfrm>
              <a:off x="1409900" y="718338"/>
              <a:ext cx="27456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Inclusive Education Policy, 2015</a:t>
              </a:r>
              <a:endParaRPr>
                <a:solidFill>
                  <a:srgbClr val="1F1F38"/>
                </a:solidFill>
              </a:endParaRPr>
            </a:p>
          </p:txBody>
        </p:sp>
        <p:sp>
          <p:nvSpPr>
            <p:cNvPr id="467" name="Google Shape;467;p52"/>
            <p:cNvSpPr txBox="1"/>
            <p:nvPr/>
          </p:nvSpPr>
          <p:spPr>
            <a:xfrm>
              <a:off x="1409900" y="1182950"/>
              <a:ext cx="6626400" cy="2673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a:solidFill>
                    <a:srgbClr val="F8CDCA"/>
                  </a:solidFill>
                </a:rPr>
                <a:t>“Teaching has to respond to the needs of different learning styles and to the abilities, talents, identities and experiences of all learners, irrespective of their gender, race, physical abilities, religious and socio-linguistic background, social or financial status”</a:t>
              </a:r>
              <a:endParaRPr sz="1300">
                <a:solidFill>
                  <a:srgbClr val="F8CDCA"/>
                </a:solidFill>
              </a:endParaRPr>
            </a:p>
            <a:p>
              <a:pPr marL="0" lvl="0" indent="0" algn="just" rtl="0">
                <a:spcBef>
                  <a:spcPts val="1000"/>
                </a:spcBef>
                <a:spcAft>
                  <a:spcPts val="0"/>
                </a:spcAft>
                <a:buNone/>
              </a:pPr>
              <a:endParaRPr sz="300">
                <a:solidFill>
                  <a:srgbClr val="F8CDCA"/>
                </a:solidFill>
              </a:endParaRPr>
            </a:p>
            <a:p>
              <a:pPr marL="457200" lvl="0" indent="-311150" algn="just" rtl="0">
                <a:spcBef>
                  <a:spcPts val="1000"/>
                </a:spcBef>
                <a:spcAft>
                  <a:spcPts val="0"/>
                </a:spcAft>
                <a:buClr>
                  <a:srgbClr val="E9EFF6"/>
                </a:buClr>
                <a:buSzPts val="1300"/>
                <a:buChar char="➔"/>
              </a:pPr>
              <a:r>
                <a:rPr lang="en" sz="1300">
                  <a:solidFill>
                    <a:srgbClr val="E9EFF6"/>
                  </a:solidFill>
                </a:rPr>
                <a:t>Special Needs Education must be built into the mainstream system</a:t>
              </a:r>
              <a:endParaRPr sz="1300">
                <a:solidFill>
                  <a:srgbClr val="E9EFF6"/>
                </a:solidFill>
              </a:endParaRPr>
            </a:p>
            <a:p>
              <a:pPr marL="457200" lvl="0" indent="-311150" algn="just" rtl="0">
                <a:spcBef>
                  <a:spcPts val="1000"/>
                </a:spcBef>
                <a:spcAft>
                  <a:spcPts val="0"/>
                </a:spcAft>
                <a:buClr>
                  <a:srgbClr val="E9EFF6"/>
                </a:buClr>
                <a:buSzPts val="1300"/>
                <a:buChar char="➔"/>
              </a:pPr>
              <a:r>
                <a:rPr lang="en" sz="1300">
                  <a:solidFill>
                    <a:srgbClr val="E9EFF6"/>
                  </a:solidFill>
                </a:rPr>
                <a:t>Enhance the involvement of parents and community in the education of their children</a:t>
              </a:r>
              <a:endParaRPr sz="1300">
                <a:solidFill>
                  <a:srgbClr val="E9EFF6"/>
                </a:solidFill>
              </a:endParaRPr>
            </a:p>
            <a:p>
              <a:pPr marL="457200" lvl="0" indent="-311150" algn="just" rtl="0">
                <a:spcBef>
                  <a:spcPts val="1000"/>
                </a:spcBef>
                <a:spcAft>
                  <a:spcPts val="0"/>
                </a:spcAft>
                <a:buClr>
                  <a:srgbClr val="E9EFF6"/>
                </a:buClr>
                <a:buSzPts val="1300"/>
                <a:buChar char="➔"/>
              </a:pPr>
              <a:r>
                <a:rPr lang="en" sz="1300">
                  <a:solidFill>
                    <a:srgbClr val="E9EFF6"/>
                  </a:solidFill>
                </a:rPr>
                <a:t>Provide appropriate teacher training and services in Inclusive Education</a:t>
              </a:r>
              <a:endParaRPr sz="1300">
                <a:solidFill>
                  <a:srgbClr val="E9EFF6"/>
                </a:solidFill>
              </a:endParaRPr>
            </a:p>
            <a:p>
              <a:pPr marL="457200" lvl="0" indent="-311150" algn="just" rtl="0">
                <a:spcBef>
                  <a:spcPts val="1000"/>
                </a:spcBef>
                <a:spcAft>
                  <a:spcPts val="1000"/>
                </a:spcAft>
                <a:buClr>
                  <a:srgbClr val="E9EFF6"/>
                </a:buClr>
                <a:buSzPts val="1300"/>
                <a:buChar char="➔"/>
              </a:pPr>
              <a:r>
                <a:rPr lang="en" sz="1300">
                  <a:solidFill>
                    <a:srgbClr val="E9EFF6"/>
                  </a:solidFill>
                </a:rPr>
                <a:t>Develop national curricula which anticipates and responds to the individual and collective needs of children in a fast-changing world</a:t>
              </a:r>
              <a:endParaRPr sz="1300">
                <a:solidFill>
                  <a:srgbClr val="E9EFF6"/>
                </a:solidFill>
              </a:endParaRPr>
            </a:p>
          </p:txBody>
        </p:sp>
        <p:pic>
          <p:nvPicPr>
            <p:cNvPr id="468" name="Google Shape;468;p52" descr="decorative" title="decorative"/>
            <p:cNvPicPr preferRelativeResize="0"/>
            <p:nvPr/>
          </p:nvPicPr>
          <p:blipFill>
            <a:blip r:embed="rId4">
              <a:alphaModFix/>
            </a:blip>
            <a:stretch>
              <a:fillRect/>
            </a:stretch>
          </p:blipFill>
          <p:spPr>
            <a:xfrm flipH="1">
              <a:off x="908371" y="765246"/>
              <a:ext cx="330200" cy="330200"/>
            </a:xfrm>
            <a:prstGeom prst="rect">
              <a:avLst/>
            </a:prstGeom>
            <a:noFill/>
            <a:ln>
              <a:noFill/>
            </a:ln>
          </p:spPr>
        </p:pic>
      </p:grpSp>
      <p:sp>
        <p:nvSpPr>
          <p:cNvPr id="469" name="Google Shape;469;p52"/>
          <p:cNvSpPr txBox="1"/>
          <p:nvPr/>
        </p:nvSpPr>
        <p:spPr>
          <a:xfrm>
            <a:off x="4242625" y="828575"/>
            <a:ext cx="161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5"/>
              </a:rPr>
              <a:t>Read more here!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CDCA"/>
        </a:solidFill>
        <a:effectLst/>
      </p:bgPr>
    </p:bg>
    <p:spTree>
      <p:nvGrpSpPr>
        <p:cNvPr id="1" name="Shape 473"/>
        <p:cNvGrpSpPr/>
        <p:nvPr/>
      </p:nvGrpSpPr>
      <p:grpSpPr>
        <a:xfrm>
          <a:off x="0" y="0"/>
          <a:ext cx="0" cy="0"/>
          <a:chOff x="0" y="0"/>
          <a:chExt cx="0" cy="0"/>
        </a:xfrm>
      </p:grpSpPr>
      <p:sp>
        <p:nvSpPr>
          <p:cNvPr id="474" name="Google Shape;474;p53"/>
          <p:cNvSpPr/>
          <p:nvPr/>
        </p:nvSpPr>
        <p:spPr>
          <a:xfrm>
            <a:off x="2239350" y="0"/>
            <a:ext cx="6904500" cy="5143500"/>
          </a:xfrm>
          <a:prstGeom prst="rect">
            <a:avLst/>
          </a:prstGeom>
          <a:solidFill>
            <a:srgbClr val="1F1F38"/>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3"/>
          <p:cNvSpPr txBox="1">
            <a:spLocks noGrp="1"/>
          </p:cNvSpPr>
          <p:nvPr>
            <p:ph type="title" idx="4294967295"/>
          </p:nvPr>
        </p:nvSpPr>
        <p:spPr>
          <a:xfrm>
            <a:off x="0" y="2029800"/>
            <a:ext cx="2715300" cy="10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1F1F38"/>
                </a:solidFill>
                <a:latin typeface="Spartan"/>
                <a:ea typeface="Spartan"/>
                <a:cs typeface="Spartan"/>
                <a:sym typeface="Spartan"/>
              </a:rPr>
              <a:t>Education Statistics</a:t>
            </a:r>
            <a:endParaRPr sz="3000" b="1">
              <a:solidFill>
                <a:srgbClr val="1F1F38"/>
              </a:solidFill>
              <a:latin typeface="Spartan"/>
              <a:ea typeface="Spartan"/>
              <a:cs typeface="Spartan"/>
              <a:sym typeface="Spartan"/>
            </a:endParaRPr>
          </a:p>
        </p:txBody>
      </p:sp>
      <p:pic>
        <p:nvPicPr>
          <p:cNvPr id="476" name="Google Shape;476;p53"/>
          <p:cNvPicPr preferRelativeResize="0"/>
          <p:nvPr/>
        </p:nvPicPr>
        <p:blipFill>
          <a:blip r:embed="rId3">
            <a:alphaModFix/>
          </a:blip>
          <a:stretch>
            <a:fillRect/>
          </a:stretch>
        </p:blipFill>
        <p:spPr>
          <a:xfrm>
            <a:off x="7998625" y="4834200"/>
            <a:ext cx="1078149" cy="260050"/>
          </a:xfrm>
          <a:prstGeom prst="rect">
            <a:avLst/>
          </a:prstGeom>
          <a:noFill/>
          <a:ln>
            <a:noFill/>
          </a:ln>
        </p:spPr>
      </p:pic>
      <p:sp>
        <p:nvSpPr>
          <p:cNvPr id="477" name="Google Shape;477;p53"/>
          <p:cNvSpPr txBox="1"/>
          <p:nvPr/>
        </p:nvSpPr>
        <p:spPr>
          <a:xfrm>
            <a:off x="2502750" y="129450"/>
            <a:ext cx="6377700" cy="488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F8CDCA"/>
                </a:solidFill>
              </a:rPr>
              <a:t>Botswana:</a:t>
            </a:r>
            <a:endParaRPr sz="1100" b="1">
              <a:solidFill>
                <a:srgbClr val="F8CDCA"/>
              </a:solidFill>
            </a:endParaRPr>
          </a:p>
          <a:p>
            <a:pPr marL="0" lvl="0" indent="0" algn="l" rtl="0">
              <a:spcBef>
                <a:spcPts val="1000"/>
              </a:spcBef>
              <a:spcAft>
                <a:spcPts val="0"/>
              </a:spcAft>
              <a:buNone/>
            </a:pPr>
            <a:r>
              <a:rPr lang="en" sz="1200">
                <a:solidFill>
                  <a:srgbClr val="F2F2F2"/>
                </a:solidFill>
              </a:rPr>
              <a:t>Access to education remains a challenge for disabled children. </a:t>
            </a:r>
            <a:endParaRPr sz="1200">
              <a:solidFill>
                <a:srgbClr val="F2F2F2"/>
              </a:solidFill>
            </a:endParaRPr>
          </a:p>
          <a:p>
            <a:pPr marL="0" lvl="0" indent="0" algn="l" rtl="0">
              <a:spcBef>
                <a:spcPts val="1000"/>
              </a:spcBef>
              <a:spcAft>
                <a:spcPts val="0"/>
              </a:spcAft>
              <a:buNone/>
            </a:pPr>
            <a:r>
              <a:rPr lang="en" sz="1200">
                <a:solidFill>
                  <a:srgbClr val="F2F2F2"/>
                </a:solidFill>
              </a:rPr>
              <a:t>The Leonard Cheshire “</a:t>
            </a:r>
            <a:r>
              <a:rPr lang="en" sz="1200" u="sng">
                <a:solidFill>
                  <a:schemeClr val="hlink"/>
                </a:solidFill>
                <a:hlinkClick r:id="rId4"/>
              </a:rPr>
              <a:t>Disability Data Portal</a:t>
            </a:r>
            <a:r>
              <a:rPr lang="en" sz="1200">
                <a:solidFill>
                  <a:srgbClr val="F2F2F2"/>
                </a:solidFill>
              </a:rPr>
              <a:t>” reported that </a:t>
            </a:r>
            <a:r>
              <a:rPr lang="en" sz="1200" b="1">
                <a:solidFill>
                  <a:srgbClr val="F8CDCA"/>
                </a:solidFill>
              </a:rPr>
              <a:t>86%</a:t>
            </a:r>
            <a:r>
              <a:rPr lang="en" sz="1200">
                <a:solidFill>
                  <a:srgbClr val="F2F2F2"/>
                </a:solidFill>
              </a:rPr>
              <a:t> of disabled students completed primary school education compared to </a:t>
            </a:r>
            <a:r>
              <a:rPr lang="en" sz="1200" b="1">
                <a:solidFill>
                  <a:srgbClr val="F8CDCA"/>
                </a:solidFill>
              </a:rPr>
              <a:t>95% </a:t>
            </a:r>
            <a:r>
              <a:rPr lang="en" sz="1200">
                <a:solidFill>
                  <a:srgbClr val="F2F2F2"/>
                </a:solidFill>
              </a:rPr>
              <a:t>and</a:t>
            </a:r>
            <a:r>
              <a:rPr lang="en" sz="1200" b="1">
                <a:solidFill>
                  <a:srgbClr val="F8CDCA"/>
                </a:solidFill>
              </a:rPr>
              <a:t> 35% </a:t>
            </a:r>
            <a:r>
              <a:rPr lang="en" sz="1200">
                <a:solidFill>
                  <a:srgbClr val="F2F2F2"/>
                </a:solidFill>
              </a:rPr>
              <a:t>compared to 46% at secondary school. </a:t>
            </a:r>
            <a:endParaRPr sz="1200">
              <a:solidFill>
                <a:srgbClr val="F2F2F2"/>
              </a:solidFill>
            </a:endParaRPr>
          </a:p>
          <a:p>
            <a:pPr marL="0" lvl="0" indent="0" algn="l" rtl="0">
              <a:spcBef>
                <a:spcPts val="1000"/>
              </a:spcBef>
              <a:spcAft>
                <a:spcPts val="0"/>
              </a:spcAft>
              <a:buNone/>
            </a:pPr>
            <a:endParaRPr sz="1200">
              <a:solidFill>
                <a:srgbClr val="F2F2F2"/>
              </a:solidFill>
            </a:endParaRPr>
          </a:p>
          <a:p>
            <a:pPr marL="0" lvl="0" indent="0" algn="l" rtl="0">
              <a:spcBef>
                <a:spcPts val="0"/>
              </a:spcBef>
              <a:spcAft>
                <a:spcPts val="0"/>
              </a:spcAft>
              <a:buNone/>
            </a:pPr>
            <a:r>
              <a:rPr lang="en" sz="1300" b="1">
                <a:solidFill>
                  <a:srgbClr val="F8CDCA"/>
                </a:solidFill>
              </a:rPr>
              <a:t>Eswatini:</a:t>
            </a:r>
            <a:endParaRPr sz="1300">
              <a:solidFill>
                <a:srgbClr val="F2F2F2"/>
              </a:solidFill>
            </a:endParaRPr>
          </a:p>
          <a:p>
            <a:pPr marL="0" lvl="0" indent="0" algn="l" rtl="0">
              <a:spcBef>
                <a:spcPts val="1000"/>
              </a:spcBef>
              <a:spcAft>
                <a:spcPts val="0"/>
              </a:spcAft>
              <a:buNone/>
            </a:pPr>
            <a:r>
              <a:rPr lang="en" sz="1200">
                <a:solidFill>
                  <a:srgbClr val="F2F2F2"/>
                </a:solidFill>
              </a:rPr>
              <a:t>When looking at the highest qualification achieved, in 2017, the </a:t>
            </a:r>
            <a:r>
              <a:rPr lang="en" sz="1200" u="sng">
                <a:solidFill>
                  <a:schemeClr val="hlink"/>
                </a:solidFill>
                <a:hlinkClick r:id="rId5"/>
              </a:rPr>
              <a:t>Housing and Population Census</a:t>
            </a:r>
            <a:r>
              <a:rPr lang="en" sz="1200">
                <a:solidFill>
                  <a:srgbClr val="F2F2F2"/>
                </a:solidFill>
              </a:rPr>
              <a:t> found </a:t>
            </a:r>
            <a:r>
              <a:rPr lang="en" sz="1200" b="1">
                <a:solidFill>
                  <a:srgbClr val="F8CDCA"/>
                </a:solidFill>
              </a:rPr>
              <a:t>51.7% </a:t>
            </a:r>
            <a:r>
              <a:rPr lang="en" sz="1200">
                <a:solidFill>
                  <a:srgbClr val="F2F2F2"/>
                </a:solidFill>
              </a:rPr>
              <a:t>of disabled people had no education, </a:t>
            </a:r>
            <a:r>
              <a:rPr lang="en" sz="1200" b="1">
                <a:solidFill>
                  <a:srgbClr val="F8CDCA"/>
                </a:solidFill>
              </a:rPr>
              <a:t>22.3%</a:t>
            </a:r>
            <a:r>
              <a:rPr lang="en" sz="1200">
                <a:solidFill>
                  <a:srgbClr val="F2F2F2"/>
                </a:solidFill>
              </a:rPr>
              <a:t> had primary certificates, </a:t>
            </a:r>
            <a:r>
              <a:rPr lang="en" sz="1200" b="1">
                <a:solidFill>
                  <a:srgbClr val="F8CDCA"/>
                </a:solidFill>
              </a:rPr>
              <a:t>9.2%</a:t>
            </a:r>
            <a:r>
              <a:rPr lang="en" sz="1200">
                <a:solidFill>
                  <a:srgbClr val="F2F2F2"/>
                </a:solidFill>
              </a:rPr>
              <a:t> had O level/GCSEs and </a:t>
            </a:r>
            <a:r>
              <a:rPr lang="en" sz="1200" b="1">
                <a:solidFill>
                  <a:srgbClr val="F8CDCA"/>
                </a:solidFill>
              </a:rPr>
              <a:t>1.6%</a:t>
            </a:r>
            <a:r>
              <a:rPr lang="en" sz="1200">
                <a:solidFill>
                  <a:srgbClr val="F2F2F2"/>
                </a:solidFill>
              </a:rPr>
              <a:t> achieved a bachelor’s degree</a:t>
            </a:r>
            <a:r>
              <a:rPr lang="en" sz="1300">
                <a:solidFill>
                  <a:srgbClr val="F2F2F2"/>
                </a:solidFill>
              </a:rPr>
              <a:t> </a:t>
            </a:r>
            <a:endParaRPr sz="1300">
              <a:solidFill>
                <a:srgbClr val="F2F2F2"/>
              </a:solidFill>
            </a:endParaRPr>
          </a:p>
          <a:p>
            <a:pPr marL="0" lvl="0" indent="0" algn="l" rtl="0">
              <a:spcBef>
                <a:spcPts val="1000"/>
              </a:spcBef>
              <a:spcAft>
                <a:spcPts val="0"/>
              </a:spcAft>
              <a:buNone/>
            </a:pPr>
            <a:endParaRPr sz="1300">
              <a:solidFill>
                <a:srgbClr val="F2F2F2"/>
              </a:solidFill>
            </a:endParaRPr>
          </a:p>
          <a:p>
            <a:pPr marL="0" lvl="0" indent="0" algn="l" rtl="0">
              <a:spcBef>
                <a:spcPts val="1000"/>
              </a:spcBef>
              <a:spcAft>
                <a:spcPts val="0"/>
              </a:spcAft>
              <a:buNone/>
            </a:pPr>
            <a:r>
              <a:rPr lang="en" sz="1300" b="1">
                <a:solidFill>
                  <a:srgbClr val="F8CDCA"/>
                </a:solidFill>
              </a:rPr>
              <a:t>Gambia:</a:t>
            </a:r>
            <a:endParaRPr sz="1300" b="1">
              <a:solidFill>
                <a:srgbClr val="F8CDCA"/>
              </a:solidFill>
            </a:endParaRPr>
          </a:p>
          <a:p>
            <a:pPr marL="0" lvl="0" indent="0" algn="l" rtl="0">
              <a:spcBef>
                <a:spcPts val="1000"/>
              </a:spcBef>
              <a:spcAft>
                <a:spcPts val="0"/>
              </a:spcAft>
              <a:buNone/>
            </a:pPr>
            <a:r>
              <a:rPr lang="en" sz="1200">
                <a:solidFill>
                  <a:srgbClr val="F2F2F2"/>
                </a:solidFill>
              </a:rPr>
              <a:t>The Leonard Cheshire “</a:t>
            </a:r>
            <a:r>
              <a:rPr lang="en" sz="1200" u="sng">
                <a:solidFill>
                  <a:schemeClr val="hlink"/>
                </a:solidFill>
                <a:hlinkClick r:id="rId6"/>
              </a:rPr>
              <a:t>Disability Data Portal</a:t>
            </a:r>
            <a:r>
              <a:rPr lang="en" sz="1200">
                <a:solidFill>
                  <a:srgbClr val="F2F2F2"/>
                </a:solidFill>
              </a:rPr>
              <a:t>” found </a:t>
            </a:r>
            <a:r>
              <a:rPr lang="en" sz="1200" b="1">
                <a:solidFill>
                  <a:srgbClr val="F8CDCA"/>
                </a:solidFill>
              </a:rPr>
              <a:t>59%</a:t>
            </a:r>
            <a:r>
              <a:rPr lang="en" sz="1200">
                <a:solidFill>
                  <a:srgbClr val="F2F2F2"/>
                </a:solidFill>
              </a:rPr>
              <a:t> of disabled people completed primary school education and</a:t>
            </a:r>
            <a:r>
              <a:rPr lang="en" sz="1200" b="1">
                <a:solidFill>
                  <a:srgbClr val="F8CDCA"/>
                </a:solidFill>
              </a:rPr>
              <a:t> 37% </a:t>
            </a:r>
            <a:r>
              <a:rPr lang="en" sz="1200">
                <a:solidFill>
                  <a:srgbClr val="F2F2F2"/>
                </a:solidFill>
              </a:rPr>
              <a:t>completed secondary school. </a:t>
            </a:r>
            <a:endParaRPr sz="1200">
              <a:solidFill>
                <a:srgbClr val="F2F2F2"/>
              </a:solidFill>
            </a:endParaRPr>
          </a:p>
          <a:p>
            <a:pPr marL="0" lvl="0" indent="0" algn="l" rtl="0">
              <a:spcBef>
                <a:spcPts val="1000"/>
              </a:spcBef>
              <a:spcAft>
                <a:spcPts val="0"/>
              </a:spcAft>
              <a:buClr>
                <a:schemeClr val="dk1"/>
              </a:buClr>
              <a:buSzPts val="1100"/>
              <a:buFont typeface="Arial"/>
              <a:buNone/>
            </a:pPr>
            <a:endParaRPr sz="1200">
              <a:solidFill>
                <a:srgbClr val="F2F2F2"/>
              </a:solidFill>
            </a:endParaRPr>
          </a:p>
          <a:p>
            <a:pPr marL="0" lvl="0" indent="0" algn="l" rtl="0">
              <a:spcBef>
                <a:spcPts val="1000"/>
              </a:spcBef>
              <a:spcAft>
                <a:spcPts val="0"/>
              </a:spcAft>
              <a:buNone/>
            </a:pPr>
            <a:r>
              <a:rPr lang="en" sz="1300" b="1">
                <a:solidFill>
                  <a:srgbClr val="F8CDCA"/>
                </a:solidFill>
              </a:rPr>
              <a:t>Lesotho:</a:t>
            </a:r>
            <a:endParaRPr sz="1300" b="1">
              <a:solidFill>
                <a:srgbClr val="F8CDCA"/>
              </a:solidFill>
            </a:endParaRPr>
          </a:p>
          <a:p>
            <a:pPr marL="0" lvl="0" indent="0" algn="l" rtl="0">
              <a:spcBef>
                <a:spcPts val="1000"/>
              </a:spcBef>
              <a:spcAft>
                <a:spcPts val="0"/>
              </a:spcAft>
              <a:buClr>
                <a:schemeClr val="dk1"/>
              </a:buClr>
              <a:buSzPts val="1100"/>
              <a:buFont typeface="Arial"/>
              <a:buNone/>
            </a:pPr>
            <a:r>
              <a:rPr lang="en" sz="1200">
                <a:solidFill>
                  <a:srgbClr val="F2F2F2"/>
                </a:solidFill>
              </a:rPr>
              <a:t>The 2016, </a:t>
            </a:r>
            <a:r>
              <a:rPr lang="en" sz="1200" u="sng">
                <a:solidFill>
                  <a:schemeClr val="hlink"/>
                </a:solidFill>
                <a:hlinkClick r:id="rId7"/>
              </a:rPr>
              <a:t>Population and Housing Census</a:t>
            </a:r>
            <a:r>
              <a:rPr lang="en" sz="1200">
                <a:solidFill>
                  <a:srgbClr val="F2F2F2"/>
                </a:solidFill>
              </a:rPr>
              <a:t> found </a:t>
            </a:r>
            <a:r>
              <a:rPr lang="en" sz="1200" b="1">
                <a:solidFill>
                  <a:srgbClr val="F8CDCA"/>
                </a:solidFill>
              </a:rPr>
              <a:t>58%</a:t>
            </a:r>
            <a:r>
              <a:rPr lang="en" sz="1200">
                <a:solidFill>
                  <a:srgbClr val="F2F2F2"/>
                </a:solidFill>
              </a:rPr>
              <a:t> of disabled people completed primary education, </a:t>
            </a:r>
            <a:r>
              <a:rPr lang="en" sz="1200" b="1">
                <a:solidFill>
                  <a:srgbClr val="F8CDCA"/>
                </a:solidFill>
              </a:rPr>
              <a:t>15.8%</a:t>
            </a:r>
            <a:r>
              <a:rPr lang="en" sz="1200">
                <a:solidFill>
                  <a:srgbClr val="F2F2F2"/>
                </a:solidFill>
              </a:rPr>
              <a:t> secondary, </a:t>
            </a:r>
            <a:r>
              <a:rPr lang="en" sz="1200" b="1">
                <a:solidFill>
                  <a:srgbClr val="F8CDCA"/>
                </a:solidFill>
              </a:rPr>
              <a:t>1.2%</a:t>
            </a:r>
            <a:r>
              <a:rPr lang="en" sz="1200">
                <a:solidFill>
                  <a:srgbClr val="F2F2F2"/>
                </a:solidFill>
              </a:rPr>
              <a:t> degree level and </a:t>
            </a:r>
            <a:r>
              <a:rPr lang="en" sz="1200" b="1">
                <a:solidFill>
                  <a:srgbClr val="F8CDCA"/>
                </a:solidFill>
              </a:rPr>
              <a:t>17%</a:t>
            </a:r>
            <a:r>
              <a:rPr lang="en" sz="1200">
                <a:solidFill>
                  <a:srgbClr val="F2F2F2"/>
                </a:solidFill>
              </a:rPr>
              <a:t> have never attended</a:t>
            </a:r>
            <a:endParaRPr b="1">
              <a:solidFill>
                <a:srgbClr val="F2F2F2"/>
              </a:solidFill>
            </a:endParaRPr>
          </a:p>
        </p:txBody>
      </p:sp>
      <p:cxnSp>
        <p:nvCxnSpPr>
          <p:cNvPr id="478" name="Google Shape;478;p53"/>
          <p:cNvCxnSpPr/>
          <p:nvPr/>
        </p:nvCxnSpPr>
        <p:spPr>
          <a:xfrm rot="10800000" flipH="1">
            <a:off x="2248050" y="3966600"/>
            <a:ext cx="6887100" cy="14700"/>
          </a:xfrm>
          <a:prstGeom prst="straightConnector1">
            <a:avLst/>
          </a:prstGeom>
          <a:noFill/>
          <a:ln w="9525" cap="flat" cmpd="sng">
            <a:solidFill>
              <a:srgbClr val="F8CDCA"/>
            </a:solidFill>
            <a:prstDash val="solid"/>
            <a:round/>
            <a:headEnd type="none" w="med" len="med"/>
            <a:tailEnd type="none" w="med" len="med"/>
          </a:ln>
        </p:spPr>
      </p:cxnSp>
      <p:cxnSp>
        <p:nvCxnSpPr>
          <p:cNvPr id="479" name="Google Shape;479;p53"/>
          <p:cNvCxnSpPr/>
          <p:nvPr/>
        </p:nvCxnSpPr>
        <p:spPr>
          <a:xfrm rot="10800000" flipH="1">
            <a:off x="2256900" y="2813950"/>
            <a:ext cx="6887100" cy="14700"/>
          </a:xfrm>
          <a:prstGeom prst="straightConnector1">
            <a:avLst/>
          </a:prstGeom>
          <a:noFill/>
          <a:ln w="9525" cap="flat" cmpd="sng">
            <a:solidFill>
              <a:srgbClr val="F8CDCA"/>
            </a:solidFill>
            <a:prstDash val="solid"/>
            <a:round/>
            <a:headEnd type="none" w="med" len="med"/>
            <a:tailEnd type="none" w="med" len="med"/>
          </a:ln>
        </p:spPr>
      </p:cxnSp>
      <p:cxnSp>
        <p:nvCxnSpPr>
          <p:cNvPr id="480" name="Google Shape;480;p53"/>
          <p:cNvCxnSpPr/>
          <p:nvPr/>
        </p:nvCxnSpPr>
        <p:spPr>
          <a:xfrm rot="10800000" flipH="1">
            <a:off x="2248050" y="1521825"/>
            <a:ext cx="6887100" cy="14700"/>
          </a:xfrm>
          <a:prstGeom prst="straightConnector1">
            <a:avLst/>
          </a:prstGeom>
          <a:noFill/>
          <a:ln w="9525" cap="flat" cmpd="sng">
            <a:solidFill>
              <a:srgbClr val="F8CDCA"/>
            </a:solidFill>
            <a:prstDash val="solid"/>
            <a:round/>
            <a:headEnd type="none" w="med" len="med"/>
            <a:tailEnd type="non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CDCA"/>
        </a:solidFill>
        <a:effectLst/>
      </p:bgPr>
    </p:bg>
    <p:spTree>
      <p:nvGrpSpPr>
        <p:cNvPr id="1" name="Shape 484"/>
        <p:cNvGrpSpPr/>
        <p:nvPr/>
      </p:nvGrpSpPr>
      <p:grpSpPr>
        <a:xfrm>
          <a:off x="0" y="0"/>
          <a:ext cx="0" cy="0"/>
          <a:chOff x="0" y="0"/>
          <a:chExt cx="0" cy="0"/>
        </a:xfrm>
      </p:grpSpPr>
      <p:sp>
        <p:nvSpPr>
          <p:cNvPr id="485" name="Google Shape;485;p54"/>
          <p:cNvSpPr/>
          <p:nvPr/>
        </p:nvSpPr>
        <p:spPr>
          <a:xfrm>
            <a:off x="2239349" y="-122463"/>
            <a:ext cx="7035279" cy="5470065"/>
          </a:xfrm>
          <a:prstGeom prst="rect">
            <a:avLst/>
          </a:prstGeom>
          <a:solidFill>
            <a:srgbClr val="1F1F38"/>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4"/>
          <p:cNvSpPr txBox="1">
            <a:spLocks noGrp="1"/>
          </p:cNvSpPr>
          <p:nvPr>
            <p:ph type="title" idx="4294967295"/>
          </p:nvPr>
        </p:nvSpPr>
        <p:spPr>
          <a:xfrm>
            <a:off x="0" y="2029800"/>
            <a:ext cx="2715300" cy="10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1F1F38"/>
                </a:solidFill>
                <a:latin typeface="Spartan"/>
                <a:ea typeface="Spartan"/>
                <a:cs typeface="Spartan"/>
                <a:sym typeface="Spartan"/>
              </a:rPr>
              <a:t>Education Statistics</a:t>
            </a:r>
            <a:endParaRPr sz="3000" b="1">
              <a:solidFill>
                <a:srgbClr val="1F1F38"/>
              </a:solidFill>
              <a:latin typeface="Spartan"/>
              <a:ea typeface="Spartan"/>
              <a:cs typeface="Spartan"/>
              <a:sym typeface="Spartan"/>
            </a:endParaRPr>
          </a:p>
        </p:txBody>
      </p:sp>
      <p:pic>
        <p:nvPicPr>
          <p:cNvPr id="487" name="Google Shape;487;p54"/>
          <p:cNvPicPr preferRelativeResize="0"/>
          <p:nvPr/>
        </p:nvPicPr>
        <p:blipFill>
          <a:blip r:embed="rId3">
            <a:alphaModFix/>
          </a:blip>
          <a:stretch>
            <a:fillRect/>
          </a:stretch>
        </p:blipFill>
        <p:spPr>
          <a:xfrm>
            <a:off x="7998625" y="4834200"/>
            <a:ext cx="1078149" cy="260050"/>
          </a:xfrm>
          <a:prstGeom prst="rect">
            <a:avLst/>
          </a:prstGeom>
          <a:noFill/>
          <a:ln>
            <a:noFill/>
          </a:ln>
        </p:spPr>
      </p:pic>
      <p:sp>
        <p:nvSpPr>
          <p:cNvPr id="488" name="Google Shape;488;p54"/>
          <p:cNvSpPr txBox="1"/>
          <p:nvPr/>
        </p:nvSpPr>
        <p:spPr>
          <a:xfrm>
            <a:off x="2514725" y="134400"/>
            <a:ext cx="6377700" cy="512444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dirty="0">
                <a:solidFill>
                  <a:srgbClr val="F8CDCA"/>
                </a:solidFill>
              </a:rPr>
              <a:t>Mauritius:</a:t>
            </a:r>
            <a:endParaRPr sz="1300" dirty="0">
              <a:solidFill>
                <a:srgbClr val="F2F2F2"/>
              </a:solidFill>
            </a:endParaRPr>
          </a:p>
          <a:p>
            <a:pPr marL="0" lvl="0" indent="0" algn="l" rtl="0">
              <a:spcBef>
                <a:spcPts val="1000"/>
              </a:spcBef>
              <a:spcAft>
                <a:spcPts val="0"/>
              </a:spcAft>
              <a:buNone/>
            </a:pPr>
            <a:r>
              <a:rPr lang="en" sz="1200" dirty="0">
                <a:solidFill>
                  <a:srgbClr val="F2F2F2"/>
                </a:solidFill>
              </a:rPr>
              <a:t>Less than </a:t>
            </a:r>
            <a:r>
              <a:rPr lang="en" sz="1200" b="1" dirty="0">
                <a:solidFill>
                  <a:srgbClr val="F8CDCA"/>
                </a:solidFill>
              </a:rPr>
              <a:t>1%</a:t>
            </a:r>
            <a:r>
              <a:rPr lang="en" sz="1200" dirty="0">
                <a:solidFill>
                  <a:srgbClr val="F2F2F2"/>
                </a:solidFill>
              </a:rPr>
              <a:t> SEN students progress to higher education. </a:t>
            </a:r>
            <a:endParaRPr sz="1200" dirty="0">
              <a:solidFill>
                <a:srgbClr val="F2F2F2"/>
              </a:solidFill>
            </a:endParaRPr>
          </a:p>
          <a:p>
            <a:pPr marL="0" lvl="0" indent="0" algn="l" rtl="0">
              <a:spcBef>
                <a:spcPts val="0"/>
              </a:spcBef>
              <a:spcAft>
                <a:spcPts val="0"/>
              </a:spcAft>
              <a:buNone/>
            </a:pPr>
            <a:endParaRPr sz="1200" dirty="0">
              <a:solidFill>
                <a:srgbClr val="F2F2F2"/>
              </a:solidFill>
            </a:endParaRPr>
          </a:p>
          <a:p>
            <a:pPr marL="0" lvl="0" indent="0" algn="l" rtl="0">
              <a:spcBef>
                <a:spcPts val="0"/>
              </a:spcBef>
              <a:spcAft>
                <a:spcPts val="0"/>
              </a:spcAft>
              <a:buNone/>
            </a:pPr>
            <a:r>
              <a:rPr lang="en" sz="1200" b="1" dirty="0">
                <a:solidFill>
                  <a:srgbClr val="F2F2F2"/>
                </a:solidFill>
              </a:rPr>
              <a:t>The </a:t>
            </a:r>
            <a:r>
              <a:rPr lang="en" sz="1200" b="1" dirty="0" err="1">
                <a:solidFill>
                  <a:srgbClr val="F2F2F2"/>
                </a:solidFill>
              </a:rPr>
              <a:t>Unesco</a:t>
            </a:r>
            <a:r>
              <a:rPr lang="en" sz="1200" b="1" dirty="0">
                <a:solidFill>
                  <a:srgbClr val="F2F2F2"/>
                </a:solidFill>
              </a:rPr>
              <a:t> </a:t>
            </a:r>
            <a:r>
              <a:rPr lang="en" sz="1200" dirty="0">
                <a:solidFill>
                  <a:srgbClr val="F2F2F2"/>
                </a:solidFill>
              </a:rPr>
              <a:t>COVID-19, technology-based education and disability: The Case of Mauritius</a:t>
            </a:r>
            <a:r>
              <a:rPr lang="en" sz="1200" b="1" dirty="0">
                <a:solidFill>
                  <a:srgbClr val="F2F2F2"/>
                </a:solidFill>
              </a:rPr>
              <a:t> </a:t>
            </a:r>
            <a:r>
              <a:rPr lang="en" sz="1200" dirty="0">
                <a:solidFill>
                  <a:srgbClr val="F2F2F2"/>
                </a:solidFill>
              </a:rPr>
              <a:t>report stated</a:t>
            </a:r>
            <a:r>
              <a:rPr lang="en" sz="1200" b="1" dirty="0">
                <a:solidFill>
                  <a:srgbClr val="F2F2F2"/>
                </a:solidFill>
              </a:rPr>
              <a:t> </a:t>
            </a:r>
            <a:r>
              <a:rPr lang="en" sz="1200" b="1" dirty="0">
                <a:solidFill>
                  <a:srgbClr val="F8CDCA"/>
                </a:solidFill>
              </a:rPr>
              <a:t>2,731</a:t>
            </a:r>
            <a:r>
              <a:rPr lang="en" sz="1200" dirty="0">
                <a:solidFill>
                  <a:srgbClr val="F2F2F2"/>
                </a:solidFill>
              </a:rPr>
              <a:t> disabled students were enrolled in SEN schools in 2020. Dyslexia and Autism were the 2nd and 3rd most prevalent amongst learners. </a:t>
            </a:r>
            <a:endParaRPr sz="1200" dirty="0">
              <a:solidFill>
                <a:srgbClr val="F2F2F2"/>
              </a:solidFill>
            </a:endParaRPr>
          </a:p>
          <a:p>
            <a:pPr marL="0" lvl="0" indent="0" algn="l" rtl="0">
              <a:spcBef>
                <a:spcPts val="0"/>
              </a:spcBef>
              <a:spcAft>
                <a:spcPts val="0"/>
              </a:spcAft>
              <a:buNone/>
            </a:pPr>
            <a:endParaRPr sz="1200" dirty="0">
              <a:solidFill>
                <a:srgbClr val="F2F2F2"/>
              </a:solidFill>
            </a:endParaRPr>
          </a:p>
          <a:p>
            <a:pPr marL="0" lvl="0" indent="0" algn="l" rtl="0">
              <a:spcBef>
                <a:spcPts val="0"/>
              </a:spcBef>
              <a:spcAft>
                <a:spcPts val="0"/>
              </a:spcAft>
              <a:buNone/>
            </a:pPr>
            <a:r>
              <a:rPr lang="en" sz="1200" dirty="0">
                <a:solidFill>
                  <a:srgbClr val="F2F2F2"/>
                </a:solidFill>
              </a:rPr>
              <a:t>The 2011 </a:t>
            </a:r>
            <a:r>
              <a:rPr lang="en" sz="1200" u="sng" dirty="0">
                <a:solidFill>
                  <a:schemeClr val="hlink"/>
                </a:solidFill>
                <a:hlinkClick r:id="rId4"/>
              </a:rPr>
              <a:t>Housing Population and Census</a:t>
            </a:r>
            <a:r>
              <a:rPr lang="en" sz="1200" dirty="0">
                <a:solidFill>
                  <a:srgbClr val="F2F2F2"/>
                </a:solidFill>
              </a:rPr>
              <a:t> found that </a:t>
            </a:r>
            <a:r>
              <a:rPr lang="en" sz="1200" b="1" dirty="0">
                <a:solidFill>
                  <a:srgbClr val="F8CDCA"/>
                </a:solidFill>
              </a:rPr>
              <a:t>12,648</a:t>
            </a:r>
            <a:r>
              <a:rPr lang="en" sz="1200" dirty="0">
                <a:solidFill>
                  <a:srgbClr val="F2F2F2"/>
                </a:solidFill>
              </a:rPr>
              <a:t> of disabled people 2+ in Mauritius had ever attended school</a:t>
            </a:r>
            <a:endParaRPr sz="1200" dirty="0">
              <a:solidFill>
                <a:srgbClr val="F2F2F2"/>
              </a:solidFill>
            </a:endParaRPr>
          </a:p>
          <a:p>
            <a:pPr marL="0" lvl="0" indent="0" algn="l" rtl="0">
              <a:spcBef>
                <a:spcPts val="0"/>
              </a:spcBef>
              <a:spcAft>
                <a:spcPts val="0"/>
              </a:spcAft>
              <a:buNone/>
            </a:pPr>
            <a:endParaRPr sz="300" dirty="0">
              <a:solidFill>
                <a:srgbClr val="F2F2F2"/>
              </a:solidFill>
            </a:endParaRPr>
          </a:p>
          <a:p>
            <a:pPr marL="0" lvl="0" indent="0" algn="l" rtl="0">
              <a:spcBef>
                <a:spcPts val="1000"/>
              </a:spcBef>
              <a:spcAft>
                <a:spcPts val="0"/>
              </a:spcAft>
              <a:buNone/>
            </a:pPr>
            <a:r>
              <a:rPr lang="en" sz="1300" b="1" dirty="0">
                <a:solidFill>
                  <a:srgbClr val="F8CDCA"/>
                </a:solidFill>
              </a:rPr>
              <a:t>Namibia:</a:t>
            </a:r>
            <a:endParaRPr sz="1300" dirty="0">
              <a:solidFill>
                <a:srgbClr val="F2F2F2"/>
              </a:solidFill>
            </a:endParaRPr>
          </a:p>
          <a:p>
            <a:pPr marL="0" lvl="0" indent="0" algn="l" rtl="0">
              <a:spcBef>
                <a:spcPts val="1000"/>
              </a:spcBef>
              <a:spcAft>
                <a:spcPts val="0"/>
              </a:spcAft>
              <a:buNone/>
            </a:pPr>
            <a:r>
              <a:rPr lang="en" sz="1200" dirty="0">
                <a:solidFill>
                  <a:srgbClr val="F2F2F2"/>
                </a:solidFill>
              </a:rPr>
              <a:t>Despite the improved enrollment rates for primary education </a:t>
            </a:r>
            <a:r>
              <a:rPr lang="en" sz="1200" b="1" dirty="0">
                <a:solidFill>
                  <a:srgbClr val="F8CDCA"/>
                </a:solidFill>
              </a:rPr>
              <a:t>(99.7% in 2012) </a:t>
            </a:r>
            <a:r>
              <a:rPr lang="en" sz="1200" dirty="0">
                <a:solidFill>
                  <a:srgbClr val="F2F2F2"/>
                </a:solidFill>
              </a:rPr>
              <a:t>there are still high numbers of </a:t>
            </a:r>
            <a:r>
              <a:rPr lang="en" sz="1200" dirty="0" err="1">
                <a:solidFill>
                  <a:srgbClr val="F2F2F2"/>
                </a:solidFill>
              </a:rPr>
              <a:t>diabled</a:t>
            </a:r>
            <a:r>
              <a:rPr lang="en" sz="1200" dirty="0">
                <a:solidFill>
                  <a:srgbClr val="F2F2F2"/>
                </a:solidFill>
              </a:rPr>
              <a:t> children dropping out or not accessing secondary education onwards</a:t>
            </a:r>
            <a:r>
              <a:rPr lang="en" sz="1200" dirty="0">
                <a:solidFill>
                  <a:srgbClr val="F8CDCA"/>
                </a:solidFill>
              </a:rPr>
              <a:t> (2013, Sector Policy on Inclusive Education)</a:t>
            </a:r>
            <a:r>
              <a:rPr lang="en" sz="1200" dirty="0">
                <a:solidFill>
                  <a:srgbClr val="F2F2F2"/>
                </a:solidFill>
              </a:rPr>
              <a:t>					</a:t>
            </a:r>
            <a:endParaRPr sz="1200" dirty="0">
              <a:solidFill>
                <a:srgbClr val="F2F2F2"/>
              </a:solidFill>
            </a:endParaRPr>
          </a:p>
          <a:p>
            <a:pPr marL="0" lvl="0" indent="0" algn="l" rtl="0">
              <a:spcBef>
                <a:spcPts val="1000"/>
              </a:spcBef>
              <a:spcAft>
                <a:spcPts val="0"/>
              </a:spcAft>
              <a:buNone/>
            </a:pPr>
            <a:r>
              <a:rPr lang="en" sz="1200" dirty="0">
                <a:solidFill>
                  <a:srgbClr val="F2F2F2"/>
                </a:solidFill>
              </a:rPr>
              <a:t>The 2011 Disability Census reported </a:t>
            </a:r>
            <a:r>
              <a:rPr lang="en" sz="1200" b="1" dirty="0">
                <a:solidFill>
                  <a:srgbClr val="F8CDCA"/>
                </a:solidFill>
              </a:rPr>
              <a:t>48.7%</a:t>
            </a:r>
            <a:r>
              <a:rPr lang="en" sz="1200" dirty="0">
                <a:solidFill>
                  <a:srgbClr val="F2F2F2"/>
                </a:solidFill>
              </a:rPr>
              <a:t> of disabled people aged 5 and above had left school and </a:t>
            </a:r>
            <a:r>
              <a:rPr lang="en" sz="1200" b="1" dirty="0">
                <a:solidFill>
                  <a:srgbClr val="F8CDCA"/>
                </a:solidFill>
              </a:rPr>
              <a:t>28.9%</a:t>
            </a:r>
            <a:r>
              <a:rPr lang="en" sz="1200" dirty="0">
                <a:solidFill>
                  <a:srgbClr val="F2F2F2"/>
                </a:solidFill>
              </a:rPr>
              <a:t> had never attended school	</a:t>
            </a:r>
            <a:r>
              <a:rPr lang="en" sz="1300" dirty="0">
                <a:solidFill>
                  <a:srgbClr val="F2F2F2"/>
                </a:solidFill>
              </a:rPr>
              <a:t>		</a:t>
            </a:r>
            <a:endParaRPr sz="1300" dirty="0">
              <a:solidFill>
                <a:srgbClr val="F2F2F2"/>
              </a:solidFill>
            </a:endParaRPr>
          </a:p>
          <a:p>
            <a:pPr marL="0" lvl="0" indent="0" algn="l" rtl="0">
              <a:spcBef>
                <a:spcPts val="0"/>
              </a:spcBef>
              <a:spcAft>
                <a:spcPts val="0"/>
              </a:spcAft>
              <a:buNone/>
            </a:pPr>
            <a:r>
              <a:rPr lang="en" sz="1300" dirty="0">
                <a:solidFill>
                  <a:srgbClr val="F2F2F2"/>
                </a:solidFill>
              </a:rPr>
              <a:t>			</a:t>
            </a:r>
            <a:endParaRPr sz="1300" b="1" dirty="0">
              <a:solidFill>
                <a:srgbClr val="F8CDCA"/>
              </a:solidFill>
            </a:endParaRPr>
          </a:p>
          <a:p>
            <a:pPr marL="0" lvl="0" indent="0" algn="l" rtl="0">
              <a:spcBef>
                <a:spcPts val="0"/>
              </a:spcBef>
              <a:spcAft>
                <a:spcPts val="0"/>
              </a:spcAft>
              <a:buNone/>
            </a:pPr>
            <a:r>
              <a:rPr lang="en" sz="1300" b="1" dirty="0">
                <a:solidFill>
                  <a:srgbClr val="F8CDCA"/>
                </a:solidFill>
              </a:rPr>
              <a:t>Seychelles: </a:t>
            </a:r>
            <a:endParaRPr sz="1300" b="1" dirty="0">
              <a:solidFill>
                <a:srgbClr val="F8CDCA"/>
              </a:solidFill>
            </a:endParaRPr>
          </a:p>
          <a:p>
            <a:pPr marL="0" lvl="0" indent="0" algn="l" rtl="0">
              <a:spcBef>
                <a:spcPts val="1000"/>
              </a:spcBef>
              <a:spcAft>
                <a:spcPts val="1000"/>
              </a:spcAft>
              <a:buNone/>
            </a:pPr>
            <a:r>
              <a:rPr lang="en" sz="1300" dirty="0">
                <a:solidFill>
                  <a:srgbClr val="F2F2F2"/>
                </a:solidFill>
              </a:rPr>
              <a:t>Disabled Seychellois have equal rights of access to education, but the reality is that you will find very few disabled children going through the full cycle of mainstream education (</a:t>
            </a:r>
            <a:r>
              <a:rPr lang="en" sz="1300" u="sng" dirty="0">
                <a:solidFill>
                  <a:schemeClr val="hlink"/>
                </a:solidFill>
                <a:hlinkClick r:id="rId5"/>
              </a:rPr>
              <a:t>Seychelles Report on the implementation of UN CRPD</a:t>
            </a:r>
            <a:r>
              <a:rPr lang="en" sz="1300" dirty="0">
                <a:solidFill>
                  <a:srgbClr val="F2F2F2"/>
                </a:solidFill>
              </a:rPr>
              <a:t>)</a:t>
            </a:r>
            <a:endParaRPr b="1" dirty="0">
              <a:solidFill>
                <a:srgbClr val="F2F2F2"/>
              </a:solidFill>
            </a:endParaRPr>
          </a:p>
        </p:txBody>
      </p:sp>
      <p:cxnSp>
        <p:nvCxnSpPr>
          <p:cNvPr id="489" name="Google Shape;489;p54"/>
          <p:cNvCxnSpPr/>
          <p:nvPr/>
        </p:nvCxnSpPr>
        <p:spPr>
          <a:xfrm>
            <a:off x="2208950" y="2165550"/>
            <a:ext cx="6938100" cy="0"/>
          </a:xfrm>
          <a:prstGeom prst="straightConnector1">
            <a:avLst/>
          </a:prstGeom>
          <a:noFill/>
          <a:ln w="9525" cap="flat" cmpd="sng">
            <a:solidFill>
              <a:srgbClr val="F8CDCA"/>
            </a:solidFill>
            <a:prstDash val="solid"/>
            <a:round/>
            <a:headEnd type="none" w="med" len="med"/>
            <a:tailEnd type="none" w="med" len="med"/>
          </a:ln>
        </p:spPr>
      </p:cxnSp>
      <p:cxnSp>
        <p:nvCxnSpPr>
          <p:cNvPr id="490" name="Google Shape;490;p54"/>
          <p:cNvCxnSpPr/>
          <p:nvPr/>
        </p:nvCxnSpPr>
        <p:spPr>
          <a:xfrm rot="10800000" flipH="1">
            <a:off x="2260025" y="3755925"/>
            <a:ext cx="6887100" cy="14700"/>
          </a:xfrm>
          <a:prstGeom prst="straightConnector1">
            <a:avLst/>
          </a:prstGeom>
          <a:noFill/>
          <a:ln w="9525" cap="flat" cmpd="sng">
            <a:solidFill>
              <a:srgbClr val="F8CDCA"/>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FF6"/>
        </a:solidFill>
        <a:effectLst/>
      </p:bgPr>
    </p:bg>
    <p:spTree>
      <p:nvGrpSpPr>
        <p:cNvPr id="1" name="Shape 151"/>
        <p:cNvGrpSpPr/>
        <p:nvPr/>
      </p:nvGrpSpPr>
      <p:grpSpPr>
        <a:xfrm>
          <a:off x="0" y="0"/>
          <a:ext cx="0" cy="0"/>
          <a:chOff x="0" y="0"/>
          <a:chExt cx="0" cy="0"/>
        </a:xfrm>
      </p:grpSpPr>
      <p:sp>
        <p:nvSpPr>
          <p:cNvPr id="152" name="Google Shape;152;p28"/>
          <p:cNvSpPr/>
          <p:nvPr/>
        </p:nvSpPr>
        <p:spPr>
          <a:xfrm>
            <a:off x="4572049" y="-89957"/>
            <a:ext cx="4710793" cy="2661557"/>
          </a:xfrm>
          <a:prstGeom prst="rect">
            <a:avLst/>
          </a:prstGeom>
          <a:solidFill>
            <a:srgbClr val="1F1F38"/>
          </a:solidFill>
          <a:ln w="9525" cap="flat" cmpd="sng">
            <a:solidFill>
              <a:srgbClr val="E9EF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1F1F38"/>
              </a:highlight>
            </a:endParaRPr>
          </a:p>
        </p:txBody>
      </p:sp>
      <p:sp>
        <p:nvSpPr>
          <p:cNvPr id="153" name="Google Shape;153;p28"/>
          <p:cNvSpPr/>
          <p:nvPr/>
        </p:nvSpPr>
        <p:spPr>
          <a:xfrm>
            <a:off x="-138793" y="2571749"/>
            <a:ext cx="4710793" cy="2661557"/>
          </a:xfrm>
          <a:prstGeom prst="rect">
            <a:avLst/>
          </a:prstGeom>
          <a:solidFill>
            <a:srgbClr val="1F1F38"/>
          </a:solidFill>
          <a:ln w="9525" cap="flat" cmpd="sng">
            <a:solidFill>
              <a:srgbClr val="E9EF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1F1F38"/>
              </a:highlight>
            </a:endParaRPr>
          </a:p>
        </p:txBody>
      </p:sp>
      <p:pic>
        <p:nvPicPr>
          <p:cNvPr id="154" name="Google Shape;154;p28"/>
          <p:cNvPicPr preferRelativeResize="0"/>
          <p:nvPr/>
        </p:nvPicPr>
        <p:blipFill>
          <a:blip r:embed="rId3">
            <a:alphaModFix/>
          </a:blip>
          <a:stretch>
            <a:fillRect/>
          </a:stretch>
        </p:blipFill>
        <p:spPr>
          <a:xfrm>
            <a:off x="42100" y="4865890"/>
            <a:ext cx="982876" cy="237061"/>
          </a:xfrm>
          <a:prstGeom prst="rect">
            <a:avLst/>
          </a:prstGeom>
          <a:noFill/>
          <a:ln>
            <a:noFill/>
          </a:ln>
        </p:spPr>
      </p:pic>
      <p:pic>
        <p:nvPicPr>
          <p:cNvPr id="155" name="Google Shape;155;p28"/>
          <p:cNvPicPr preferRelativeResize="0"/>
          <p:nvPr/>
        </p:nvPicPr>
        <p:blipFill rotWithShape="1">
          <a:blip r:embed="rId4">
            <a:alphaModFix/>
          </a:blip>
          <a:srcRect l="34983" t="27856" r="35721" b="26915"/>
          <a:stretch/>
        </p:blipFill>
        <p:spPr>
          <a:xfrm>
            <a:off x="8024900" y="3448275"/>
            <a:ext cx="1097974" cy="1695076"/>
          </a:xfrm>
          <a:prstGeom prst="rect">
            <a:avLst/>
          </a:prstGeom>
          <a:noFill/>
          <a:ln>
            <a:noFill/>
          </a:ln>
        </p:spPr>
      </p:pic>
      <p:pic>
        <p:nvPicPr>
          <p:cNvPr id="156" name="Google Shape;156;p28"/>
          <p:cNvPicPr preferRelativeResize="0"/>
          <p:nvPr/>
        </p:nvPicPr>
        <p:blipFill rotWithShape="1">
          <a:blip r:embed="rId5">
            <a:alphaModFix/>
          </a:blip>
          <a:srcRect l="32783" t="25124" r="34363" b="26918"/>
          <a:stretch/>
        </p:blipFill>
        <p:spPr>
          <a:xfrm>
            <a:off x="3351565" y="3291900"/>
            <a:ext cx="1268336" cy="1851601"/>
          </a:xfrm>
          <a:prstGeom prst="rect">
            <a:avLst/>
          </a:prstGeom>
          <a:noFill/>
          <a:ln>
            <a:noFill/>
          </a:ln>
        </p:spPr>
      </p:pic>
      <p:pic>
        <p:nvPicPr>
          <p:cNvPr id="157" name="Google Shape;157;p28"/>
          <p:cNvPicPr preferRelativeResize="0"/>
          <p:nvPr/>
        </p:nvPicPr>
        <p:blipFill rotWithShape="1">
          <a:blip r:embed="rId6">
            <a:alphaModFix/>
          </a:blip>
          <a:srcRect l="34234" t="27787" r="33299" b="26427"/>
          <a:stretch/>
        </p:blipFill>
        <p:spPr>
          <a:xfrm>
            <a:off x="8003725" y="958625"/>
            <a:ext cx="1140326" cy="1613126"/>
          </a:xfrm>
          <a:prstGeom prst="rect">
            <a:avLst/>
          </a:prstGeom>
          <a:noFill/>
          <a:ln>
            <a:noFill/>
          </a:ln>
        </p:spPr>
      </p:pic>
      <p:pic>
        <p:nvPicPr>
          <p:cNvPr id="158" name="Google Shape;158;p28"/>
          <p:cNvPicPr preferRelativeResize="0"/>
          <p:nvPr/>
        </p:nvPicPr>
        <p:blipFill rotWithShape="1">
          <a:blip r:embed="rId7">
            <a:alphaModFix/>
          </a:blip>
          <a:srcRect l="31823" t="25076" r="32367" b="26410"/>
          <a:stretch/>
        </p:blipFill>
        <p:spPr>
          <a:xfrm>
            <a:off x="3323224" y="776475"/>
            <a:ext cx="1325025" cy="1795125"/>
          </a:xfrm>
          <a:prstGeom prst="rect">
            <a:avLst/>
          </a:prstGeom>
          <a:noFill/>
          <a:ln>
            <a:noFill/>
          </a:ln>
        </p:spPr>
      </p:pic>
      <p:sp>
        <p:nvSpPr>
          <p:cNvPr id="159" name="Google Shape;159;p28"/>
          <p:cNvSpPr txBox="1"/>
          <p:nvPr/>
        </p:nvSpPr>
        <p:spPr>
          <a:xfrm>
            <a:off x="501300" y="360000"/>
            <a:ext cx="3569400" cy="185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rgbClr val="302B70"/>
                </a:solidFill>
                <a:latin typeface="Spartan SemiBold"/>
                <a:ea typeface="Spartan SemiBold"/>
                <a:cs typeface="Spartan SemiBold"/>
                <a:sym typeface="Spartan SemiBold"/>
              </a:rPr>
              <a:t>4.8%</a:t>
            </a:r>
            <a:r>
              <a:rPr lang="en" sz="1700">
                <a:solidFill>
                  <a:srgbClr val="1F1F38"/>
                </a:solidFill>
                <a:latin typeface="Spartan SemiBold"/>
                <a:ea typeface="Spartan SemiBold"/>
                <a:cs typeface="Spartan SemiBold"/>
                <a:sym typeface="Spartan SemiBold"/>
              </a:rPr>
              <a:t> (59,868) Mauritius’ population identified as disabled.</a:t>
            </a:r>
            <a:endParaRPr sz="1700">
              <a:solidFill>
                <a:srgbClr val="1F1F38"/>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endParaRPr sz="1700">
              <a:solidFill>
                <a:srgbClr val="1F1F38"/>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r>
              <a:rPr lang="en">
                <a:solidFill>
                  <a:srgbClr val="1F1F38"/>
                </a:solidFill>
                <a:latin typeface="Spartan SemiBold"/>
                <a:ea typeface="Spartan SemiBold"/>
                <a:cs typeface="Spartan SemiBold"/>
                <a:sym typeface="Spartan SemiBold"/>
              </a:rPr>
              <a:t>(2011, Housing &amp; Population Census)</a:t>
            </a:r>
            <a:endParaRPr>
              <a:solidFill>
                <a:srgbClr val="1F1F38"/>
              </a:solidFill>
              <a:latin typeface="Spartan SemiBold"/>
              <a:ea typeface="Spartan SemiBold"/>
              <a:cs typeface="Spartan SemiBold"/>
              <a:sym typeface="Spartan SemiBold"/>
            </a:endParaRPr>
          </a:p>
        </p:txBody>
      </p:sp>
      <p:sp>
        <p:nvSpPr>
          <p:cNvPr id="160" name="Google Shape;160;p28"/>
          <p:cNvSpPr txBox="1"/>
          <p:nvPr/>
        </p:nvSpPr>
        <p:spPr>
          <a:xfrm>
            <a:off x="5195151" y="360000"/>
            <a:ext cx="3325800" cy="185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rgbClr val="F5CDCA"/>
                </a:solidFill>
                <a:latin typeface="Spartan SemiBold"/>
                <a:ea typeface="Spartan SemiBold"/>
                <a:cs typeface="Spartan SemiBold"/>
                <a:sym typeface="Spartan SemiBold"/>
              </a:rPr>
              <a:t>4.7% </a:t>
            </a:r>
            <a:r>
              <a:rPr lang="en" sz="1700">
                <a:solidFill>
                  <a:srgbClr val="F2F2F2"/>
                </a:solidFill>
                <a:latin typeface="Spartan SemiBold"/>
                <a:ea typeface="Spartan SemiBold"/>
                <a:cs typeface="Spartan SemiBold"/>
                <a:sym typeface="Spartan SemiBold"/>
              </a:rPr>
              <a:t>(98,413) of Namibia’s population identified as disabled </a:t>
            </a:r>
            <a:endParaRPr sz="1700">
              <a:solidFill>
                <a:srgbClr val="F2F2F2"/>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endParaRPr sz="1700">
              <a:solidFill>
                <a:srgbClr val="F2F2F2"/>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r>
              <a:rPr lang="en">
                <a:solidFill>
                  <a:srgbClr val="F2F2F2"/>
                </a:solidFill>
                <a:latin typeface="Spartan SemiBold"/>
                <a:ea typeface="Spartan SemiBold"/>
                <a:cs typeface="Spartan SemiBold"/>
                <a:sym typeface="Spartan SemiBold"/>
              </a:rPr>
              <a:t>(2011 Population and Housing Census)</a:t>
            </a:r>
            <a:endParaRPr>
              <a:solidFill>
                <a:srgbClr val="F2F2F2"/>
              </a:solidFill>
              <a:latin typeface="Spartan SemiBold"/>
              <a:ea typeface="Spartan SemiBold"/>
              <a:cs typeface="Spartan SemiBold"/>
              <a:sym typeface="Spartan SemiBold"/>
            </a:endParaRPr>
          </a:p>
        </p:txBody>
      </p:sp>
      <p:sp>
        <p:nvSpPr>
          <p:cNvPr id="161" name="Google Shape;161;p28"/>
          <p:cNvSpPr txBox="1"/>
          <p:nvPr/>
        </p:nvSpPr>
        <p:spPr>
          <a:xfrm>
            <a:off x="501300" y="2931750"/>
            <a:ext cx="3418800" cy="185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rgbClr val="F5CDCA"/>
                </a:solidFill>
                <a:latin typeface="Spartan SemiBold"/>
                <a:ea typeface="Spartan SemiBold"/>
                <a:cs typeface="Spartan SemiBold"/>
                <a:sym typeface="Spartan SemiBold"/>
              </a:rPr>
              <a:t>3%</a:t>
            </a:r>
            <a:r>
              <a:rPr lang="en" sz="1700">
                <a:solidFill>
                  <a:srgbClr val="F2F2F2"/>
                </a:solidFill>
                <a:latin typeface="Spartan SemiBold"/>
                <a:ea typeface="Spartan SemiBold"/>
                <a:cs typeface="Spartan SemiBold"/>
                <a:sym typeface="Spartan SemiBold"/>
              </a:rPr>
              <a:t> (2169) of Sychelles’ population identified as disabled </a:t>
            </a:r>
            <a:endParaRPr sz="1700">
              <a:solidFill>
                <a:srgbClr val="F2F2F2"/>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endParaRPr sz="1700">
              <a:solidFill>
                <a:srgbClr val="F2F2F2"/>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r>
              <a:rPr lang="en">
                <a:solidFill>
                  <a:srgbClr val="F2F2F2"/>
                </a:solidFill>
                <a:latin typeface="Spartan SemiBold"/>
                <a:ea typeface="Spartan SemiBold"/>
                <a:cs typeface="Spartan SemiBold"/>
                <a:sym typeface="Spartan SemiBold"/>
              </a:rPr>
              <a:t>(2010 Population and Housing Census)</a:t>
            </a:r>
            <a:endParaRPr>
              <a:solidFill>
                <a:srgbClr val="F2F2F2"/>
              </a:solidFill>
              <a:latin typeface="Spartan SemiBold"/>
              <a:ea typeface="Spartan SemiBold"/>
              <a:cs typeface="Spartan SemiBold"/>
              <a:sym typeface="Spartan SemiBold"/>
            </a:endParaRPr>
          </a:p>
        </p:txBody>
      </p:sp>
      <p:sp>
        <p:nvSpPr>
          <p:cNvPr id="162" name="Google Shape;162;p28"/>
          <p:cNvSpPr txBox="1"/>
          <p:nvPr/>
        </p:nvSpPr>
        <p:spPr>
          <a:xfrm>
            <a:off x="5195151" y="2931750"/>
            <a:ext cx="3325800" cy="185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solidFill>
                  <a:srgbClr val="302B70"/>
                </a:solidFill>
                <a:latin typeface="Spartan SemiBold"/>
                <a:ea typeface="Spartan SemiBold"/>
                <a:cs typeface="Spartan SemiBold"/>
                <a:sym typeface="Spartan SemiBold"/>
              </a:rPr>
              <a:t>1.2%</a:t>
            </a:r>
            <a:r>
              <a:rPr lang="en" sz="1700">
                <a:solidFill>
                  <a:srgbClr val="1F1F38"/>
                </a:solidFill>
                <a:latin typeface="Spartan SemiBold"/>
                <a:ea typeface="Spartan SemiBold"/>
                <a:cs typeface="Spartan SemiBold"/>
                <a:sym typeface="Spartan SemiBold"/>
              </a:rPr>
              <a:t> (21,873) of Gambia’s population identified as disabled </a:t>
            </a:r>
            <a:endParaRPr sz="1700">
              <a:solidFill>
                <a:srgbClr val="1F1F38"/>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endParaRPr sz="1700">
              <a:solidFill>
                <a:srgbClr val="1F1F38"/>
              </a:solidFill>
              <a:latin typeface="Spartan SemiBold"/>
              <a:ea typeface="Spartan SemiBold"/>
              <a:cs typeface="Spartan SemiBold"/>
              <a:sym typeface="Spartan SemiBold"/>
            </a:endParaRPr>
          </a:p>
          <a:p>
            <a:pPr marL="0" lvl="0" indent="0" algn="l" rtl="0">
              <a:lnSpc>
                <a:spcPct val="115000"/>
              </a:lnSpc>
              <a:spcBef>
                <a:spcPts val="0"/>
              </a:spcBef>
              <a:spcAft>
                <a:spcPts val="0"/>
              </a:spcAft>
              <a:buNone/>
            </a:pPr>
            <a:r>
              <a:rPr lang="en">
                <a:solidFill>
                  <a:srgbClr val="1F1F38"/>
                </a:solidFill>
                <a:latin typeface="Spartan SemiBold"/>
                <a:ea typeface="Spartan SemiBold"/>
                <a:cs typeface="Spartan SemiBold"/>
                <a:sym typeface="Spartan SemiBold"/>
              </a:rPr>
              <a:t>(2013 Population and Housing Census)</a:t>
            </a:r>
            <a:endParaRPr>
              <a:solidFill>
                <a:srgbClr val="1F1F38"/>
              </a:solidFill>
              <a:latin typeface="Spartan SemiBold"/>
              <a:ea typeface="Spartan SemiBold"/>
              <a:cs typeface="Spartan SemiBold"/>
              <a:sym typeface="Spartan Semi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494"/>
        <p:cNvGrpSpPr/>
        <p:nvPr/>
      </p:nvGrpSpPr>
      <p:grpSpPr>
        <a:xfrm>
          <a:off x="0" y="0"/>
          <a:ext cx="0" cy="0"/>
          <a:chOff x="0" y="0"/>
          <a:chExt cx="0" cy="0"/>
        </a:xfrm>
      </p:grpSpPr>
      <p:sp>
        <p:nvSpPr>
          <p:cNvPr id="495" name="Google Shape;495;p55"/>
          <p:cNvSpPr txBox="1">
            <a:spLocks noGrp="1"/>
          </p:cNvSpPr>
          <p:nvPr>
            <p:ph type="title"/>
          </p:nvPr>
        </p:nvSpPr>
        <p:spPr>
          <a:xfrm>
            <a:off x="225050" y="1411050"/>
            <a:ext cx="4045200" cy="232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580">
                <a:solidFill>
                  <a:schemeClr val="lt1"/>
                </a:solidFill>
              </a:rPr>
              <a:t>Barriers to Education</a:t>
            </a:r>
            <a:endParaRPr sz="3280">
              <a:solidFill>
                <a:schemeClr val="lt1"/>
              </a:solidFill>
            </a:endParaRPr>
          </a:p>
        </p:txBody>
      </p:sp>
      <p:sp>
        <p:nvSpPr>
          <p:cNvPr id="496" name="Google Shape;496;p55"/>
          <p:cNvSpPr txBox="1"/>
          <p:nvPr/>
        </p:nvSpPr>
        <p:spPr>
          <a:xfrm>
            <a:off x="4796300" y="499050"/>
            <a:ext cx="4158600" cy="40989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1F1F38"/>
              </a:buClr>
              <a:buSzPts val="1800"/>
              <a:buChar char="●"/>
            </a:pPr>
            <a:r>
              <a:rPr lang="en" sz="1800">
                <a:solidFill>
                  <a:srgbClr val="1F1F38"/>
                </a:solidFill>
              </a:rPr>
              <a:t>School is too far</a:t>
            </a:r>
            <a:endParaRPr sz="1800">
              <a:solidFill>
                <a:srgbClr val="1F1F38"/>
              </a:solidFill>
            </a:endParaRPr>
          </a:p>
          <a:p>
            <a:pPr marL="457200" lvl="0" indent="-342900" algn="l" rtl="0">
              <a:lnSpc>
                <a:spcPct val="115000"/>
              </a:lnSpc>
              <a:spcBef>
                <a:spcPts val="1000"/>
              </a:spcBef>
              <a:spcAft>
                <a:spcPts val="0"/>
              </a:spcAft>
              <a:buClr>
                <a:srgbClr val="1F1F38"/>
              </a:buClr>
              <a:buSzPts val="1800"/>
              <a:buChar char="●"/>
            </a:pPr>
            <a:r>
              <a:rPr lang="en" sz="1800">
                <a:solidFill>
                  <a:srgbClr val="1F1F38"/>
                </a:solidFill>
              </a:rPr>
              <a:t>Other people’s negative attitudes </a:t>
            </a:r>
            <a:endParaRPr sz="1800">
              <a:solidFill>
                <a:srgbClr val="1F1F38"/>
              </a:solidFill>
            </a:endParaRPr>
          </a:p>
          <a:p>
            <a:pPr marL="457200" lvl="0" indent="-342900" algn="l" rtl="0">
              <a:lnSpc>
                <a:spcPct val="115000"/>
              </a:lnSpc>
              <a:spcBef>
                <a:spcPts val="1000"/>
              </a:spcBef>
              <a:spcAft>
                <a:spcPts val="0"/>
              </a:spcAft>
              <a:buClr>
                <a:srgbClr val="1F1F38"/>
              </a:buClr>
              <a:buSzPts val="1800"/>
              <a:buChar char="●"/>
            </a:pPr>
            <a:r>
              <a:rPr lang="en" sz="1800">
                <a:solidFill>
                  <a:srgbClr val="1F1F38"/>
                </a:solidFill>
              </a:rPr>
              <a:t>Transport is inadequate and insufficient</a:t>
            </a:r>
            <a:endParaRPr sz="1800">
              <a:solidFill>
                <a:srgbClr val="1F1F38"/>
              </a:solidFill>
            </a:endParaRPr>
          </a:p>
          <a:p>
            <a:pPr marL="457200" lvl="0" indent="-342900" algn="l" rtl="0">
              <a:lnSpc>
                <a:spcPct val="115000"/>
              </a:lnSpc>
              <a:spcBef>
                <a:spcPts val="1000"/>
              </a:spcBef>
              <a:spcAft>
                <a:spcPts val="0"/>
              </a:spcAft>
              <a:buClr>
                <a:srgbClr val="1F1F38"/>
              </a:buClr>
              <a:buSzPts val="1800"/>
              <a:buChar char="●"/>
            </a:pPr>
            <a:r>
              <a:rPr lang="en" sz="1800">
                <a:solidFill>
                  <a:srgbClr val="1F1F38"/>
                </a:solidFill>
              </a:rPr>
              <a:t>Buildings and equipment are not appropriate and not adapted to needs</a:t>
            </a:r>
            <a:endParaRPr sz="1800">
              <a:solidFill>
                <a:srgbClr val="1F1F38"/>
              </a:solidFill>
            </a:endParaRPr>
          </a:p>
          <a:p>
            <a:pPr marL="457200" lvl="0" indent="-342900" algn="l" rtl="0">
              <a:lnSpc>
                <a:spcPct val="115000"/>
              </a:lnSpc>
              <a:spcBef>
                <a:spcPts val="1000"/>
              </a:spcBef>
              <a:spcAft>
                <a:spcPts val="0"/>
              </a:spcAft>
              <a:buClr>
                <a:srgbClr val="1F1F38"/>
              </a:buClr>
              <a:buSzPts val="1800"/>
              <a:buChar char="●"/>
            </a:pPr>
            <a:r>
              <a:rPr lang="en" sz="1800">
                <a:solidFill>
                  <a:srgbClr val="1F1F38"/>
                </a:solidFill>
              </a:rPr>
              <a:t>Lack of finances</a:t>
            </a:r>
            <a:endParaRPr sz="1800">
              <a:solidFill>
                <a:srgbClr val="1F1F38"/>
              </a:solidFill>
            </a:endParaRPr>
          </a:p>
          <a:p>
            <a:pPr marL="457200" lvl="0" indent="-342900" algn="l" rtl="0">
              <a:lnSpc>
                <a:spcPct val="115000"/>
              </a:lnSpc>
              <a:spcBef>
                <a:spcPts val="1000"/>
              </a:spcBef>
              <a:spcAft>
                <a:spcPts val="0"/>
              </a:spcAft>
              <a:buClr>
                <a:srgbClr val="1F1F38"/>
              </a:buClr>
              <a:buSzPts val="1800"/>
              <a:buChar char="●"/>
            </a:pPr>
            <a:r>
              <a:rPr lang="en" sz="1800">
                <a:solidFill>
                  <a:srgbClr val="1F1F38"/>
                </a:solidFill>
              </a:rPr>
              <a:t>Lack of education information</a:t>
            </a:r>
            <a:endParaRPr sz="1800">
              <a:solidFill>
                <a:srgbClr val="1F1F38"/>
              </a:solidFill>
            </a:endParaRPr>
          </a:p>
          <a:p>
            <a:pPr marL="457200" lvl="0" indent="-342900" algn="l" rtl="0">
              <a:lnSpc>
                <a:spcPct val="115000"/>
              </a:lnSpc>
              <a:spcBef>
                <a:spcPts val="1000"/>
              </a:spcBef>
              <a:spcAft>
                <a:spcPts val="1000"/>
              </a:spcAft>
              <a:buClr>
                <a:srgbClr val="1F1F38"/>
              </a:buClr>
              <a:buSzPts val="1800"/>
              <a:buChar char="●"/>
            </a:pPr>
            <a:r>
              <a:rPr lang="en" sz="1800">
                <a:solidFill>
                  <a:srgbClr val="1F1F38"/>
                </a:solidFill>
              </a:rPr>
              <a:t>No flexibility in curricula </a:t>
            </a:r>
            <a:endParaRPr sz="1800">
              <a:solidFill>
                <a:srgbClr val="1F1F3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00"/>
        <p:cNvGrpSpPr/>
        <p:nvPr/>
      </p:nvGrpSpPr>
      <p:grpSpPr>
        <a:xfrm>
          <a:off x="0" y="0"/>
          <a:ext cx="0" cy="0"/>
          <a:chOff x="0" y="0"/>
          <a:chExt cx="0" cy="0"/>
        </a:xfrm>
      </p:grpSpPr>
      <p:sp>
        <p:nvSpPr>
          <p:cNvPr id="501" name="Google Shape;501;p56"/>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1F1F38"/>
                </a:solidFill>
                <a:latin typeface="Spartan ExtraBold"/>
                <a:ea typeface="Spartan ExtraBold"/>
                <a:cs typeface="Spartan ExtraBold"/>
                <a:sym typeface="Spartan ExtraBold"/>
              </a:rPr>
              <a:t>Workplace Policies: </a:t>
            </a:r>
            <a:r>
              <a:rPr lang="en" sz="2300">
                <a:solidFill>
                  <a:srgbClr val="1F1F38"/>
                </a:solidFill>
                <a:latin typeface="Spartan"/>
                <a:ea typeface="Spartan"/>
                <a:cs typeface="Spartan"/>
                <a:sym typeface="Spartan"/>
              </a:rPr>
              <a:t>Botswana</a:t>
            </a:r>
            <a:endParaRPr sz="2300">
              <a:solidFill>
                <a:srgbClr val="1F1F38"/>
              </a:solidFill>
              <a:latin typeface="Spartan"/>
              <a:ea typeface="Spartan"/>
              <a:cs typeface="Spartan"/>
              <a:sym typeface="Spartan"/>
            </a:endParaRPr>
          </a:p>
        </p:txBody>
      </p:sp>
      <p:grpSp>
        <p:nvGrpSpPr>
          <p:cNvPr id="502" name="Google Shape;502;p56"/>
          <p:cNvGrpSpPr/>
          <p:nvPr/>
        </p:nvGrpSpPr>
        <p:grpSpPr>
          <a:xfrm>
            <a:off x="824775" y="921650"/>
            <a:ext cx="7211525" cy="3857100"/>
            <a:chOff x="824775" y="921650"/>
            <a:chExt cx="7211525" cy="3857100"/>
          </a:xfrm>
        </p:grpSpPr>
        <p:sp>
          <p:nvSpPr>
            <p:cNvPr id="503" name="Google Shape;503;p56"/>
            <p:cNvSpPr/>
            <p:nvPr/>
          </p:nvSpPr>
          <p:spPr>
            <a:xfrm>
              <a:off x="824775" y="9216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6"/>
            <p:cNvSpPr txBox="1"/>
            <p:nvPr/>
          </p:nvSpPr>
          <p:spPr>
            <a:xfrm>
              <a:off x="1518500" y="958850"/>
              <a:ext cx="3657300" cy="4155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a:solidFill>
                    <a:srgbClr val="1F1F38"/>
                  </a:solidFill>
                </a:rPr>
                <a:t>No National Disability Workplace Policy</a:t>
              </a:r>
              <a:endParaRPr sz="1500">
                <a:solidFill>
                  <a:srgbClr val="1F1F38"/>
                </a:solidFill>
              </a:endParaRPr>
            </a:p>
          </p:txBody>
        </p:sp>
        <p:sp>
          <p:nvSpPr>
            <p:cNvPr id="505" name="Google Shape;505;p56"/>
            <p:cNvSpPr txBox="1"/>
            <p:nvPr/>
          </p:nvSpPr>
          <p:spPr>
            <a:xfrm>
              <a:off x="1518500" y="1411550"/>
              <a:ext cx="6517800" cy="3367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1300">
                  <a:solidFill>
                    <a:srgbClr val="230050"/>
                  </a:solidFill>
                </a:rPr>
                <a:t>There are currently no </a:t>
              </a:r>
              <a:r>
                <a:rPr lang="en" sz="1300" b="1">
                  <a:solidFill>
                    <a:srgbClr val="230050"/>
                  </a:solidFill>
                </a:rPr>
                <a:t>specific</a:t>
              </a:r>
              <a:r>
                <a:rPr lang="en" sz="1300">
                  <a:solidFill>
                    <a:srgbClr val="230050"/>
                  </a:solidFill>
                </a:rPr>
                <a:t> disability employment laws in Botswana encouraging economic participation. </a:t>
              </a:r>
              <a:endParaRPr sz="1300">
                <a:solidFill>
                  <a:srgbClr val="230050"/>
                </a:solidFill>
              </a:endParaRPr>
            </a:p>
            <a:p>
              <a:pPr marL="0" lvl="0" indent="0" algn="just" rtl="0">
                <a:lnSpc>
                  <a:spcPct val="115000"/>
                </a:lnSpc>
                <a:spcBef>
                  <a:spcPts val="1000"/>
                </a:spcBef>
                <a:spcAft>
                  <a:spcPts val="0"/>
                </a:spcAft>
                <a:buNone/>
              </a:pPr>
              <a:endParaRPr sz="700">
                <a:solidFill>
                  <a:srgbClr val="230050"/>
                </a:solidFill>
              </a:endParaRPr>
            </a:p>
            <a:p>
              <a:pPr marL="0" lvl="0" indent="0" algn="just" rtl="0">
                <a:lnSpc>
                  <a:spcPct val="115000"/>
                </a:lnSpc>
                <a:spcBef>
                  <a:spcPts val="1000"/>
                </a:spcBef>
                <a:spcAft>
                  <a:spcPts val="0"/>
                </a:spcAft>
                <a:buNone/>
              </a:pPr>
              <a:r>
                <a:rPr lang="en" sz="1300">
                  <a:solidFill>
                    <a:srgbClr val="230050"/>
                  </a:solidFill>
                </a:rPr>
                <a:t>The University of Botswana, in a research study, stated that the current Employment Act does not provide enough protection against discrimination for disabled employees.</a:t>
              </a:r>
              <a:endParaRPr sz="1300">
                <a:solidFill>
                  <a:srgbClr val="230050"/>
                </a:solidFill>
              </a:endParaRPr>
            </a:p>
            <a:p>
              <a:pPr marL="0" lvl="0" indent="0" algn="just" rtl="0">
                <a:lnSpc>
                  <a:spcPct val="115000"/>
                </a:lnSpc>
                <a:spcBef>
                  <a:spcPts val="1000"/>
                </a:spcBef>
                <a:spcAft>
                  <a:spcPts val="0"/>
                </a:spcAft>
                <a:buNone/>
              </a:pPr>
              <a:endParaRPr sz="700">
                <a:solidFill>
                  <a:srgbClr val="230050"/>
                </a:solidFill>
              </a:endParaRPr>
            </a:p>
            <a:p>
              <a:pPr marL="0" lvl="0" indent="0" algn="just" rtl="0">
                <a:lnSpc>
                  <a:spcPct val="115000"/>
                </a:lnSpc>
                <a:spcBef>
                  <a:spcPts val="1000"/>
                </a:spcBef>
                <a:spcAft>
                  <a:spcPts val="0"/>
                </a:spcAft>
                <a:buNone/>
              </a:pPr>
              <a:r>
                <a:rPr lang="en" sz="1300">
                  <a:solidFill>
                    <a:srgbClr val="230050"/>
                  </a:solidFill>
                </a:rPr>
                <a:t>The</a:t>
              </a:r>
              <a:r>
                <a:rPr lang="en" sz="1100">
                  <a:solidFill>
                    <a:srgbClr val="230050"/>
                  </a:solidFill>
                </a:rPr>
                <a:t> </a:t>
              </a:r>
              <a:r>
                <a:rPr lang="en" sz="1300">
                  <a:solidFill>
                    <a:srgbClr val="230050"/>
                  </a:solidFill>
                </a:rPr>
                <a:t>1996</a:t>
              </a:r>
              <a:r>
                <a:rPr lang="en" sz="1100">
                  <a:solidFill>
                    <a:srgbClr val="230050"/>
                  </a:solidFill>
                </a:rPr>
                <a:t> </a:t>
              </a:r>
              <a:r>
                <a:rPr lang="en" sz="1300">
                  <a:solidFill>
                    <a:srgbClr val="230050"/>
                  </a:solidFill>
                </a:rPr>
                <a:t>National Policy on Care for Disabled People, highlights that the responsibility of the state is to ensure that disabled people are not disadvantaged in securing employment</a:t>
              </a:r>
              <a:endParaRPr sz="1300">
                <a:solidFill>
                  <a:srgbClr val="230050"/>
                </a:solidFill>
              </a:endParaRPr>
            </a:p>
            <a:p>
              <a:pPr marL="0" lvl="0" indent="0" algn="just" rtl="0">
                <a:lnSpc>
                  <a:spcPct val="115000"/>
                </a:lnSpc>
                <a:spcBef>
                  <a:spcPts val="1000"/>
                </a:spcBef>
                <a:spcAft>
                  <a:spcPts val="0"/>
                </a:spcAft>
                <a:buNone/>
              </a:pPr>
              <a:endParaRPr sz="700">
                <a:solidFill>
                  <a:srgbClr val="230050"/>
                </a:solidFill>
              </a:endParaRPr>
            </a:p>
            <a:p>
              <a:pPr marL="0" lvl="0" indent="0" algn="just" rtl="0">
                <a:lnSpc>
                  <a:spcPct val="115000"/>
                </a:lnSpc>
                <a:spcBef>
                  <a:spcPts val="1000"/>
                </a:spcBef>
                <a:spcAft>
                  <a:spcPts val="1000"/>
                </a:spcAft>
                <a:buNone/>
              </a:pPr>
              <a:r>
                <a:rPr lang="en" sz="1300">
                  <a:solidFill>
                    <a:srgbClr val="230050"/>
                  </a:solidFill>
                </a:rPr>
                <a:t>The Employment Act 1982, Section 125, empowers the Minister to make regulations in relation to employment of disabled people. </a:t>
              </a:r>
              <a:endParaRPr sz="1300">
                <a:solidFill>
                  <a:srgbClr val="230050"/>
                </a:solidFill>
              </a:endParaRPr>
            </a:p>
          </p:txBody>
        </p:sp>
      </p:grpSp>
      <p:pic>
        <p:nvPicPr>
          <p:cNvPr id="506" name="Google Shape;506;p56" descr="decorative" title="decorative"/>
          <p:cNvPicPr preferRelativeResize="0"/>
          <p:nvPr/>
        </p:nvPicPr>
        <p:blipFill>
          <a:blip r:embed="rId3">
            <a:alphaModFix/>
          </a:blip>
          <a:stretch>
            <a:fillRect/>
          </a:stretch>
        </p:blipFill>
        <p:spPr>
          <a:xfrm>
            <a:off x="910225" y="1007250"/>
            <a:ext cx="330200" cy="330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10"/>
        <p:cNvGrpSpPr/>
        <p:nvPr/>
      </p:nvGrpSpPr>
      <p:grpSpPr>
        <a:xfrm>
          <a:off x="0" y="0"/>
          <a:ext cx="0" cy="0"/>
          <a:chOff x="0" y="0"/>
          <a:chExt cx="0" cy="0"/>
        </a:xfrm>
      </p:grpSpPr>
      <p:sp>
        <p:nvSpPr>
          <p:cNvPr id="511" name="Google Shape;511;p57"/>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1F1F38"/>
                </a:solidFill>
                <a:latin typeface="Spartan ExtraBold"/>
                <a:ea typeface="Spartan ExtraBold"/>
                <a:cs typeface="Spartan ExtraBold"/>
                <a:sym typeface="Spartan ExtraBold"/>
              </a:rPr>
              <a:t>Workplace Policies: </a:t>
            </a:r>
            <a:r>
              <a:rPr lang="en" sz="2300">
                <a:solidFill>
                  <a:srgbClr val="1F1F38"/>
                </a:solidFill>
                <a:latin typeface="Spartan"/>
                <a:ea typeface="Spartan"/>
                <a:cs typeface="Spartan"/>
                <a:sym typeface="Spartan"/>
              </a:rPr>
              <a:t>Eswatini</a:t>
            </a:r>
            <a:endParaRPr sz="2300">
              <a:solidFill>
                <a:srgbClr val="1F1F38"/>
              </a:solidFill>
              <a:latin typeface="Spartan"/>
              <a:ea typeface="Spartan"/>
              <a:cs typeface="Spartan"/>
              <a:sym typeface="Spartan"/>
            </a:endParaRPr>
          </a:p>
        </p:txBody>
      </p:sp>
      <p:grpSp>
        <p:nvGrpSpPr>
          <p:cNvPr id="512" name="Google Shape;512;p57"/>
          <p:cNvGrpSpPr/>
          <p:nvPr/>
        </p:nvGrpSpPr>
        <p:grpSpPr>
          <a:xfrm>
            <a:off x="988263" y="1372500"/>
            <a:ext cx="7211525" cy="2398500"/>
            <a:chOff x="824775" y="921650"/>
            <a:chExt cx="7211525" cy="2398500"/>
          </a:xfrm>
        </p:grpSpPr>
        <p:sp>
          <p:nvSpPr>
            <p:cNvPr id="513" name="Google Shape;513;p57"/>
            <p:cNvSpPr/>
            <p:nvPr/>
          </p:nvSpPr>
          <p:spPr>
            <a:xfrm>
              <a:off x="824775" y="9216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7"/>
            <p:cNvSpPr txBox="1"/>
            <p:nvPr/>
          </p:nvSpPr>
          <p:spPr>
            <a:xfrm>
              <a:off x="1518500" y="958850"/>
              <a:ext cx="3571500" cy="4155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a:solidFill>
                    <a:srgbClr val="1F1F38"/>
                  </a:solidFill>
                </a:rPr>
                <a:t>No National Disability Workplace Policy</a:t>
              </a:r>
              <a:endParaRPr>
                <a:solidFill>
                  <a:srgbClr val="1F1F38"/>
                </a:solidFill>
              </a:endParaRPr>
            </a:p>
          </p:txBody>
        </p:sp>
        <p:sp>
          <p:nvSpPr>
            <p:cNvPr id="515" name="Google Shape;515;p57"/>
            <p:cNvSpPr txBox="1"/>
            <p:nvPr/>
          </p:nvSpPr>
          <p:spPr>
            <a:xfrm>
              <a:off x="1522100" y="1411550"/>
              <a:ext cx="65142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There are currently no </a:t>
              </a:r>
              <a:r>
                <a:rPr lang="en" b="1">
                  <a:solidFill>
                    <a:srgbClr val="1F1F38"/>
                  </a:solidFill>
                </a:rPr>
                <a:t>specific</a:t>
              </a:r>
              <a:r>
                <a:rPr lang="en">
                  <a:solidFill>
                    <a:srgbClr val="1F1F38"/>
                  </a:solidFill>
                </a:rPr>
                <a:t> disability employment laws in Eswatini encouraging economic participation.</a:t>
              </a:r>
              <a:endParaRPr>
                <a:solidFill>
                  <a:srgbClr val="1F1F38"/>
                </a:solidFill>
              </a:endParaRPr>
            </a:p>
            <a:p>
              <a:pPr marL="0" lvl="0" indent="0" algn="l" rtl="0">
                <a:spcBef>
                  <a:spcPts val="0"/>
                </a:spcBef>
                <a:spcAft>
                  <a:spcPts val="0"/>
                </a:spcAft>
                <a:buNone/>
              </a:pPr>
              <a:endParaRPr>
                <a:solidFill>
                  <a:srgbClr val="1F1F38"/>
                </a:solidFill>
              </a:endParaRPr>
            </a:p>
            <a:p>
              <a:pPr marL="0" lvl="0" indent="0" algn="l" rtl="0">
                <a:spcBef>
                  <a:spcPts val="0"/>
                </a:spcBef>
                <a:spcAft>
                  <a:spcPts val="0"/>
                </a:spcAft>
                <a:buNone/>
              </a:pPr>
              <a:r>
                <a:rPr lang="en">
                  <a:solidFill>
                    <a:srgbClr val="1F1F38"/>
                  </a:solidFill>
                </a:rPr>
                <a:t>The 1980 Employment Act, does no mention of the rights of disabled people in Eswatini.</a:t>
              </a:r>
              <a:endParaRPr>
                <a:solidFill>
                  <a:srgbClr val="1F1F38"/>
                </a:solidFill>
              </a:endParaRPr>
            </a:p>
            <a:p>
              <a:pPr marL="0" lvl="0" indent="0" algn="l" rtl="0">
                <a:spcBef>
                  <a:spcPts val="0"/>
                </a:spcBef>
                <a:spcAft>
                  <a:spcPts val="0"/>
                </a:spcAft>
                <a:buNone/>
              </a:pPr>
              <a:endParaRPr>
                <a:solidFill>
                  <a:srgbClr val="1F1F38"/>
                </a:solidFill>
              </a:endParaRPr>
            </a:p>
            <a:p>
              <a:pPr marL="0" lvl="0" indent="0" algn="l" rtl="0">
                <a:spcBef>
                  <a:spcPts val="0"/>
                </a:spcBef>
                <a:spcAft>
                  <a:spcPts val="0"/>
                </a:spcAft>
                <a:buNone/>
              </a:pPr>
              <a:r>
                <a:rPr lang="en">
                  <a:solidFill>
                    <a:srgbClr val="1F1F38"/>
                  </a:solidFill>
                </a:rPr>
                <a:t>The 2018 Persons with Disabilities Act, section 35, states disabled people have the right to employment on equal basis </a:t>
              </a:r>
              <a:endParaRPr>
                <a:solidFill>
                  <a:srgbClr val="1F1F38"/>
                </a:solidFill>
              </a:endParaRPr>
            </a:p>
          </p:txBody>
        </p:sp>
      </p:grpSp>
      <p:pic>
        <p:nvPicPr>
          <p:cNvPr id="516" name="Google Shape;516;p57" descr="decorative" title="decorative"/>
          <p:cNvPicPr preferRelativeResize="0"/>
          <p:nvPr/>
        </p:nvPicPr>
        <p:blipFill>
          <a:blip r:embed="rId3">
            <a:alphaModFix/>
          </a:blip>
          <a:stretch>
            <a:fillRect/>
          </a:stretch>
        </p:blipFill>
        <p:spPr>
          <a:xfrm>
            <a:off x="1073713" y="1458100"/>
            <a:ext cx="330200" cy="330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20"/>
        <p:cNvGrpSpPr/>
        <p:nvPr/>
      </p:nvGrpSpPr>
      <p:grpSpPr>
        <a:xfrm>
          <a:off x="0" y="0"/>
          <a:ext cx="0" cy="0"/>
          <a:chOff x="0" y="0"/>
          <a:chExt cx="0" cy="0"/>
        </a:xfrm>
      </p:grpSpPr>
      <p:sp>
        <p:nvSpPr>
          <p:cNvPr id="521" name="Google Shape;521;p58"/>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1F1F38"/>
                </a:solidFill>
                <a:latin typeface="Spartan ExtraBold"/>
                <a:ea typeface="Spartan ExtraBold"/>
                <a:cs typeface="Spartan ExtraBold"/>
                <a:sym typeface="Spartan ExtraBold"/>
              </a:rPr>
              <a:t>Workplace Policies: </a:t>
            </a:r>
            <a:r>
              <a:rPr lang="en" sz="2300">
                <a:solidFill>
                  <a:srgbClr val="1F1F38"/>
                </a:solidFill>
                <a:latin typeface="Spartan"/>
                <a:ea typeface="Spartan"/>
                <a:cs typeface="Spartan"/>
                <a:sym typeface="Spartan"/>
              </a:rPr>
              <a:t>Lesotho</a:t>
            </a:r>
            <a:endParaRPr sz="2300">
              <a:solidFill>
                <a:srgbClr val="1F1F38"/>
              </a:solidFill>
              <a:latin typeface="Spartan"/>
              <a:ea typeface="Spartan"/>
              <a:cs typeface="Spartan"/>
              <a:sym typeface="Spartan"/>
            </a:endParaRPr>
          </a:p>
        </p:txBody>
      </p:sp>
      <p:grpSp>
        <p:nvGrpSpPr>
          <p:cNvPr id="522" name="Google Shape;522;p58"/>
          <p:cNvGrpSpPr/>
          <p:nvPr/>
        </p:nvGrpSpPr>
        <p:grpSpPr>
          <a:xfrm>
            <a:off x="874263" y="816200"/>
            <a:ext cx="7439525" cy="4763700"/>
            <a:chOff x="988250" y="807650"/>
            <a:chExt cx="7439525" cy="4763700"/>
          </a:xfrm>
        </p:grpSpPr>
        <p:grpSp>
          <p:nvGrpSpPr>
            <p:cNvPr id="523" name="Google Shape;523;p58"/>
            <p:cNvGrpSpPr/>
            <p:nvPr/>
          </p:nvGrpSpPr>
          <p:grpSpPr>
            <a:xfrm>
              <a:off x="988250" y="807650"/>
              <a:ext cx="7439525" cy="4763700"/>
              <a:chOff x="824775" y="921650"/>
              <a:chExt cx="7439525" cy="4763700"/>
            </a:xfrm>
          </p:grpSpPr>
          <p:sp>
            <p:nvSpPr>
              <p:cNvPr id="524" name="Google Shape;524;p58"/>
              <p:cNvSpPr/>
              <p:nvPr/>
            </p:nvSpPr>
            <p:spPr>
              <a:xfrm>
                <a:off x="824775" y="9216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8"/>
              <p:cNvSpPr txBox="1"/>
              <p:nvPr/>
            </p:nvSpPr>
            <p:spPr>
              <a:xfrm>
                <a:off x="1522100" y="958850"/>
                <a:ext cx="3571500" cy="4155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1F1F38"/>
                    </a:solidFill>
                  </a:rPr>
                  <a:t>No National Disability Workplace Policy</a:t>
                </a:r>
                <a:endParaRPr>
                  <a:solidFill>
                    <a:srgbClr val="1F1F38"/>
                  </a:solidFill>
                </a:endParaRPr>
              </a:p>
            </p:txBody>
          </p:sp>
          <p:sp>
            <p:nvSpPr>
              <p:cNvPr id="526" name="Google Shape;526;p58"/>
              <p:cNvSpPr txBox="1"/>
              <p:nvPr/>
            </p:nvSpPr>
            <p:spPr>
              <a:xfrm>
                <a:off x="1522100" y="1411550"/>
                <a:ext cx="6742200" cy="4273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a:solidFill>
                      <a:srgbClr val="1F1F38"/>
                    </a:solidFill>
                  </a:rPr>
                  <a:t>There are currently no </a:t>
                </a:r>
                <a:r>
                  <a:rPr lang="en" b="1">
                    <a:solidFill>
                      <a:srgbClr val="1F1F38"/>
                    </a:solidFill>
                  </a:rPr>
                  <a:t>specific</a:t>
                </a:r>
                <a:r>
                  <a:rPr lang="en">
                    <a:solidFill>
                      <a:srgbClr val="1F1F38"/>
                    </a:solidFill>
                  </a:rPr>
                  <a:t> disability employment laws in Lesotho encouraging economic participation.</a:t>
                </a:r>
                <a:endParaRPr>
                  <a:solidFill>
                    <a:srgbClr val="1F1F38"/>
                  </a:solidFill>
                </a:endParaRPr>
              </a:p>
              <a:p>
                <a:pPr marL="0" lvl="0" indent="0" algn="just" rtl="0">
                  <a:spcBef>
                    <a:spcPts val="0"/>
                  </a:spcBef>
                  <a:spcAft>
                    <a:spcPts val="0"/>
                  </a:spcAft>
                  <a:buNone/>
                </a:pPr>
                <a:endParaRPr>
                  <a:solidFill>
                    <a:srgbClr val="1F1F38"/>
                  </a:solidFill>
                </a:endParaRPr>
              </a:p>
              <a:p>
                <a:pPr marL="0" lvl="0" indent="0" algn="just" rtl="0">
                  <a:spcBef>
                    <a:spcPts val="0"/>
                  </a:spcBef>
                  <a:spcAft>
                    <a:spcPts val="0"/>
                  </a:spcAft>
                  <a:buNone/>
                </a:pPr>
                <a:r>
                  <a:rPr lang="en">
                    <a:solidFill>
                      <a:srgbClr val="1F1F38"/>
                    </a:solidFill>
                  </a:rPr>
                  <a:t>However the 2021 Persons with Disability Equity Act, does prohibit discrimination against disabled employees in relation to:</a:t>
                </a:r>
                <a:endParaRPr>
                  <a:solidFill>
                    <a:srgbClr val="1F1F38"/>
                  </a:solidFill>
                </a:endParaRPr>
              </a:p>
              <a:p>
                <a:pPr marL="0" lvl="0" indent="0" algn="just" rtl="0">
                  <a:spcBef>
                    <a:spcPts val="0"/>
                  </a:spcBef>
                  <a:spcAft>
                    <a:spcPts val="0"/>
                  </a:spcAft>
                  <a:buNone/>
                </a:pPr>
                <a:endParaRPr>
                  <a:solidFill>
                    <a:srgbClr val="1F1F38"/>
                  </a:solidFill>
                </a:endParaRPr>
              </a:p>
              <a:p>
                <a:pPr marL="457200" lvl="0" indent="-317500" algn="just" rtl="0">
                  <a:spcBef>
                    <a:spcPts val="0"/>
                  </a:spcBef>
                  <a:spcAft>
                    <a:spcPts val="0"/>
                  </a:spcAft>
                  <a:buClr>
                    <a:srgbClr val="1F1F38"/>
                  </a:buClr>
                  <a:buSzPts val="1400"/>
                  <a:buChar char="●"/>
                </a:pPr>
                <a:r>
                  <a:rPr lang="en">
                    <a:solidFill>
                      <a:srgbClr val="1F1F38"/>
                    </a:solidFill>
                  </a:rPr>
                  <a:t>The advertisement of employment, recruitment policies, creation, classification or abolition of posts;</a:t>
                </a:r>
                <a:endParaRPr>
                  <a:solidFill>
                    <a:srgbClr val="1F1F38"/>
                  </a:solidFill>
                </a:endParaRPr>
              </a:p>
              <a:p>
                <a:pPr marL="457200" lvl="0" indent="-317500" algn="just" rtl="0">
                  <a:spcBef>
                    <a:spcPts val="1000"/>
                  </a:spcBef>
                  <a:spcAft>
                    <a:spcPts val="0"/>
                  </a:spcAft>
                  <a:buClr>
                    <a:srgbClr val="1F1F38"/>
                  </a:buClr>
                  <a:buSzPts val="1400"/>
                  <a:buChar char="●"/>
                </a:pPr>
                <a:r>
                  <a:rPr lang="en">
                    <a:solidFill>
                      <a:srgbClr val="1F1F38"/>
                    </a:solidFill>
                  </a:rPr>
                  <a:t>Determination or allocation of wages, salaries, pensions, accommodation, leave or other benefits;</a:t>
                </a:r>
                <a:endParaRPr>
                  <a:solidFill>
                    <a:srgbClr val="1F1F38"/>
                  </a:solidFill>
                </a:endParaRPr>
              </a:p>
              <a:p>
                <a:pPr marL="457200" lvl="0" indent="-317500" algn="just" rtl="0">
                  <a:spcBef>
                    <a:spcPts val="1000"/>
                  </a:spcBef>
                  <a:spcAft>
                    <a:spcPts val="0"/>
                  </a:spcAft>
                  <a:buClr>
                    <a:srgbClr val="1F1F38"/>
                  </a:buClr>
                  <a:buSzPts val="1400"/>
                  <a:buChar char="●"/>
                </a:pPr>
                <a:r>
                  <a:rPr lang="en">
                    <a:solidFill>
                      <a:srgbClr val="1F1F38"/>
                    </a:solidFill>
                  </a:rPr>
                  <a:t>Provision of facilities/ reasonable adjustments related to or connected with employment;</a:t>
                </a:r>
                <a:endParaRPr>
                  <a:solidFill>
                    <a:srgbClr val="1F1F38"/>
                  </a:solidFill>
                </a:endParaRPr>
              </a:p>
              <a:p>
                <a:pPr marL="457200" lvl="0" indent="-317500" algn="just" rtl="0">
                  <a:spcBef>
                    <a:spcPts val="1000"/>
                  </a:spcBef>
                  <a:spcAft>
                    <a:spcPts val="0"/>
                  </a:spcAft>
                  <a:buClr>
                    <a:srgbClr val="1F1F38"/>
                  </a:buClr>
                  <a:buSzPts val="1400"/>
                  <a:buChar char="●"/>
                </a:pPr>
                <a:r>
                  <a:rPr lang="en">
                    <a:solidFill>
                      <a:srgbClr val="1F1F38"/>
                    </a:solidFill>
                  </a:rPr>
                  <a:t>Choice of persons for posts, training, advancement, apprenticeship, transfer, promotion or retrenchment; or</a:t>
                </a:r>
                <a:endParaRPr>
                  <a:solidFill>
                    <a:srgbClr val="1F1F38"/>
                  </a:solidFill>
                </a:endParaRPr>
              </a:p>
              <a:p>
                <a:pPr marL="457200" lvl="0" indent="0" algn="just" rtl="0">
                  <a:spcBef>
                    <a:spcPts val="1000"/>
                  </a:spcBef>
                  <a:spcAft>
                    <a:spcPts val="0"/>
                  </a:spcAft>
                  <a:buNone/>
                </a:pPr>
                <a:endParaRPr>
                  <a:solidFill>
                    <a:srgbClr val="1F1F38"/>
                  </a:solidFill>
                </a:endParaRPr>
              </a:p>
              <a:p>
                <a:pPr marL="0" lvl="0" indent="0" algn="just" rtl="0">
                  <a:spcBef>
                    <a:spcPts val="1000"/>
                  </a:spcBef>
                  <a:spcAft>
                    <a:spcPts val="1000"/>
                  </a:spcAft>
                  <a:buNone/>
                </a:pPr>
                <a:endParaRPr>
                  <a:solidFill>
                    <a:srgbClr val="1F1F38"/>
                  </a:solidFill>
                </a:endParaRPr>
              </a:p>
            </p:txBody>
          </p:sp>
        </p:grpSp>
        <p:pic>
          <p:nvPicPr>
            <p:cNvPr id="527" name="Google Shape;527;p58" descr="decorative" title="decorative"/>
            <p:cNvPicPr preferRelativeResize="0"/>
            <p:nvPr/>
          </p:nvPicPr>
          <p:blipFill>
            <a:blip r:embed="rId3">
              <a:alphaModFix/>
            </a:blip>
            <a:stretch>
              <a:fillRect/>
            </a:stretch>
          </p:blipFill>
          <p:spPr>
            <a:xfrm>
              <a:off x="1065163" y="876150"/>
              <a:ext cx="330200" cy="330200"/>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31"/>
        <p:cNvGrpSpPr/>
        <p:nvPr/>
      </p:nvGrpSpPr>
      <p:grpSpPr>
        <a:xfrm>
          <a:off x="0" y="0"/>
          <a:ext cx="0" cy="0"/>
          <a:chOff x="0" y="0"/>
          <a:chExt cx="0" cy="0"/>
        </a:xfrm>
      </p:grpSpPr>
      <p:sp>
        <p:nvSpPr>
          <p:cNvPr id="532" name="Google Shape;532;p59"/>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1F1F38"/>
                </a:solidFill>
                <a:latin typeface="Spartan ExtraBold"/>
                <a:ea typeface="Spartan ExtraBold"/>
                <a:cs typeface="Spartan ExtraBold"/>
                <a:sym typeface="Spartan ExtraBold"/>
              </a:rPr>
              <a:t>Workplace Policies: </a:t>
            </a:r>
            <a:r>
              <a:rPr lang="en" sz="2300">
                <a:solidFill>
                  <a:srgbClr val="1F1F38"/>
                </a:solidFill>
                <a:latin typeface="Spartan"/>
                <a:ea typeface="Spartan"/>
                <a:cs typeface="Spartan"/>
                <a:sym typeface="Spartan"/>
              </a:rPr>
              <a:t>Mauritius</a:t>
            </a:r>
            <a:endParaRPr sz="2300">
              <a:solidFill>
                <a:srgbClr val="1F1F38"/>
              </a:solidFill>
              <a:latin typeface="Spartan"/>
              <a:ea typeface="Spartan"/>
              <a:cs typeface="Spartan"/>
              <a:sym typeface="Spartan"/>
            </a:endParaRPr>
          </a:p>
        </p:txBody>
      </p:sp>
      <p:grpSp>
        <p:nvGrpSpPr>
          <p:cNvPr id="533" name="Google Shape;533;p59"/>
          <p:cNvGrpSpPr/>
          <p:nvPr/>
        </p:nvGrpSpPr>
        <p:grpSpPr>
          <a:xfrm>
            <a:off x="824775" y="2840550"/>
            <a:ext cx="3255450" cy="489900"/>
            <a:chOff x="908363" y="3450150"/>
            <a:chExt cx="3255450" cy="489900"/>
          </a:xfrm>
        </p:grpSpPr>
        <p:grpSp>
          <p:nvGrpSpPr>
            <p:cNvPr id="534" name="Google Shape;534;p59"/>
            <p:cNvGrpSpPr/>
            <p:nvPr/>
          </p:nvGrpSpPr>
          <p:grpSpPr>
            <a:xfrm>
              <a:off x="908363" y="3450150"/>
              <a:ext cx="3255450" cy="489900"/>
              <a:chOff x="597000" y="3960700"/>
              <a:chExt cx="3255450" cy="489900"/>
            </a:xfrm>
          </p:grpSpPr>
          <p:sp>
            <p:nvSpPr>
              <p:cNvPr id="535" name="Google Shape;535;p59"/>
              <p:cNvSpPr/>
              <p:nvPr/>
            </p:nvSpPr>
            <p:spPr>
              <a:xfrm>
                <a:off x="597000" y="396070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9"/>
              <p:cNvSpPr txBox="1"/>
              <p:nvPr/>
            </p:nvSpPr>
            <p:spPr>
              <a:xfrm>
                <a:off x="1290750" y="3997900"/>
                <a:ext cx="25617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Equal Opportunities Act, 2008</a:t>
                </a:r>
                <a:endParaRPr>
                  <a:solidFill>
                    <a:srgbClr val="1F1F38"/>
                  </a:solidFill>
                </a:endParaRPr>
              </a:p>
            </p:txBody>
          </p:sp>
        </p:grpSp>
        <p:pic>
          <p:nvPicPr>
            <p:cNvPr id="537" name="Google Shape;537;p59" descr="decorative" title="decorative"/>
            <p:cNvPicPr preferRelativeResize="0"/>
            <p:nvPr/>
          </p:nvPicPr>
          <p:blipFill>
            <a:blip r:embed="rId3">
              <a:alphaModFix/>
            </a:blip>
            <a:stretch>
              <a:fillRect/>
            </a:stretch>
          </p:blipFill>
          <p:spPr>
            <a:xfrm>
              <a:off x="976212" y="3514262"/>
              <a:ext cx="361699" cy="361676"/>
            </a:xfrm>
            <a:prstGeom prst="rect">
              <a:avLst/>
            </a:prstGeom>
            <a:noFill/>
            <a:ln>
              <a:noFill/>
            </a:ln>
          </p:spPr>
        </p:pic>
      </p:grpSp>
      <p:grpSp>
        <p:nvGrpSpPr>
          <p:cNvPr id="538" name="Google Shape;538;p59"/>
          <p:cNvGrpSpPr/>
          <p:nvPr/>
        </p:nvGrpSpPr>
        <p:grpSpPr>
          <a:xfrm>
            <a:off x="824775" y="921650"/>
            <a:ext cx="7211525" cy="1710900"/>
            <a:chOff x="824775" y="921650"/>
            <a:chExt cx="7211525" cy="1710900"/>
          </a:xfrm>
        </p:grpSpPr>
        <p:sp>
          <p:nvSpPr>
            <p:cNvPr id="539" name="Google Shape;539;p59"/>
            <p:cNvSpPr/>
            <p:nvPr/>
          </p:nvSpPr>
          <p:spPr>
            <a:xfrm>
              <a:off x="824775" y="9216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9"/>
            <p:cNvSpPr txBox="1"/>
            <p:nvPr/>
          </p:nvSpPr>
          <p:spPr>
            <a:xfrm>
              <a:off x="1518500" y="958850"/>
              <a:ext cx="47355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Training and Employment of Disabled Persons Act 1996</a:t>
              </a:r>
              <a:endParaRPr>
                <a:solidFill>
                  <a:srgbClr val="1F1F38"/>
                </a:solidFill>
              </a:endParaRPr>
            </a:p>
          </p:txBody>
        </p:sp>
        <p:sp>
          <p:nvSpPr>
            <p:cNvPr id="541" name="Google Shape;541;p59"/>
            <p:cNvSpPr txBox="1"/>
            <p:nvPr/>
          </p:nvSpPr>
          <p:spPr>
            <a:xfrm>
              <a:off x="1409900" y="1411550"/>
              <a:ext cx="6626400" cy="1221000"/>
            </a:xfrm>
            <a:prstGeom prst="rect">
              <a:avLst/>
            </a:prstGeom>
            <a:noFill/>
            <a:ln>
              <a:noFill/>
            </a:ln>
          </p:spPr>
          <p:txBody>
            <a:bodyPr spcFirstLastPara="1" wrap="square" lIns="91425" tIns="91425" rIns="91425" bIns="91425" anchor="t" anchorCtr="0">
              <a:spAutoFit/>
            </a:bodyPr>
            <a:lstStyle/>
            <a:p>
              <a:pPr marL="457200" lvl="0" indent="-317500" algn="just" rtl="0">
                <a:lnSpc>
                  <a:spcPct val="115000"/>
                </a:lnSpc>
                <a:spcBef>
                  <a:spcPts val="0"/>
                </a:spcBef>
                <a:spcAft>
                  <a:spcPts val="0"/>
                </a:spcAft>
                <a:buClr>
                  <a:srgbClr val="1F1F38"/>
                </a:buClr>
                <a:buSzPts val="1400"/>
                <a:buChar char="➔"/>
              </a:pPr>
              <a:r>
                <a:rPr lang="en" sz="1300">
                  <a:solidFill>
                    <a:srgbClr val="1F1F38"/>
                  </a:solidFill>
                </a:rPr>
                <a:t>The act also provides that organisations who have 35 + employees must have a </a:t>
              </a:r>
              <a:r>
                <a:rPr lang="en" sz="1300" b="1">
                  <a:solidFill>
                    <a:srgbClr val="1F1F38"/>
                  </a:solidFill>
                </a:rPr>
                <a:t>disabled</a:t>
              </a:r>
              <a:r>
                <a:rPr lang="en" sz="1300">
                  <a:solidFill>
                    <a:srgbClr val="1F1F38"/>
                  </a:solidFill>
                </a:rPr>
                <a:t> </a:t>
              </a:r>
              <a:r>
                <a:rPr lang="en" sz="1300" b="1">
                  <a:solidFill>
                    <a:srgbClr val="1F1F38"/>
                  </a:solidFill>
                </a:rPr>
                <a:t>representation of 3% in his/her workforce.</a:t>
              </a:r>
              <a:endParaRPr sz="1300" b="1">
                <a:solidFill>
                  <a:srgbClr val="1F1F38"/>
                </a:solidFill>
              </a:endParaRPr>
            </a:p>
            <a:p>
              <a:pPr marL="457200" lvl="0" indent="-311150" algn="just" rtl="0">
                <a:lnSpc>
                  <a:spcPct val="115000"/>
                </a:lnSpc>
                <a:spcBef>
                  <a:spcPts val="1000"/>
                </a:spcBef>
                <a:spcAft>
                  <a:spcPts val="1000"/>
                </a:spcAft>
                <a:buClr>
                  <a:srgbClr val="1F1F38"/>
                </a:buClr>
                <a:buSzPts val="1300"/>
                <a:buChar char="➔"/>
              </a:pPr>
              <a:r>
                <a:rPr lang="en" sz="1300">
                  <a:solidFill>
                    <a:srgbClr val="1F1F38"/>
                  </a:solidFill>
                </a:rPr>
                <a:t>However, implementation of this policy has been difficult and many employers do not know how to meet this obligation. </a:t>
              </a:r>
              <a:endParaRPr sz="1300">
                <a:solidFill>
                  <a:srgbClr val="1F1F38"/>
                </a:solidFill>
              </a:endParaRPr>
            </a:p>
          </p:txBody>
        </p:sp>
      </p:grpSp>
      <p:sp>
        <p:nvSpPr>
          <p:cNvPr id="542" name="Google Shape;542;p59"/>
          <p:cNvSpPr txBox="1"/>
          <p:nvPr/>
        </p:nvSpPr>
        <p:spPr>
          <a:xfrm>
            <a:off x="1522100" y="3362575"/>
            <a:ext cx="6514200" cy="1796400"/>
          </a:xfrm>
          <a:prstGeom prst="rect">
            <a:avLst/>
          </a:prstGeom>
          <a:noFill/>
          <a:ln>
            <a:noFill/>
          </a:ln>
        </p:spPr>
        <p:txBody>
          <a:bodyPr spcFirstLastPara="1" wrap="square" lIns="91425" tIns="91425" rIns="91425" bIns="91425" anchor="t" anchorCtr="0">
            <a:spAutoFit/>
          </a:bodyPr>
          <a:lstStyle/>
          <a:p>
            <a:pPr marL="457200" lvl="0" indent="-311150" algn="just" rtl="0">
              <a:lnSpc>
                <a:spcPct val="115000"/>
              </a:lnSpc>
              <a:spcBef>
                <a:spcPts val="0"/>
              </a:spcBef>
              <a:spcAft>
                <a:spcPts val="0"/>
              </a:spcAft>
              <a:buClr>
                <a:srgbClr val="1F1F38"/>
              </a:buClr>
              <a:buSzPts val="1300"/>
              <a:buChar char="➔"/>
            </a:pPr>
            <a:r>
              <a:rPr lang="en" sz="1300">
                <a:solidFill>
                  <a:srgbClr val="1F1F38"/>
                </a:solidFill>
              </a:rPr>
              <a:t>This Act shall be in addition to the Training and Employment of Disabled Persons Act.</a:t>
            </a:r>
            <a:endParaRPr sz="1300">
              <a:solidFill>
                <a:srgbClr val="1F1F38"/>
              </a:solidFill>
            </a:endParaRPr>
          </a:p>
          <a:p>
            <a:pPr marL="457200" lvl="0" indent="-311150" algn="just" rtl="0">
              <a:lnSpc>
                <a:spcPct val="115000"/>
              </a:lnSpc>
              <a:spcBef>
                <a:spcPts val="1000"/>
              </a:spcBef>
              <a:spcAft>
                <a:spcPts val="0"/>
              </a:spcAft>
              <a:buClr>
                <a:srgbClr val="1F1F38"/>
              </a:buClr>
              <a:buSzPts val="1300"/>
              <a:buChar char="➔"/>
            </a:pPr>
            <a:r>
              <a:rPr lang="en" sz="1300">
                <a:solidFill>
                  <a:srgbClr val="1F1F38"/>
                </a:solidFill>
              </a:rPr>
              <a:t>To promote equal opportunity between persons, prohibit discrimination on the ground of status and by victimisation</a:t>
            </a:r>
            <a:endParaRPr sz="1300">
              <a:solidFill>
                <a:srgbClr val="1F1F38"/>
              </a:solidFill>
            </a:endParaRPr>
          </a:p>
          <a:p>
            <a:pPr marL="0" lvl="0" indent="0" algn="just" rtl="0">
              <a:lnSpc>
                <a:spcPct val="115000"/>
              </a:lnSpc>
              <a:spcBef>
                <a:spcPts val="1000"/>
              </a:spcBef>
              <a:spcAft>
                <a:spcPts val="0"/>
              </a:spcAft>
              <a:buNone/>
            </a:pPr>
            <a:endParaRPr sz="600">
              <a:solidFill>
                <a:srgbClr val="1F1F38"/>
              </a:solidFill>
            </a:endParaRPr>
          </a:p>
          <a:p>
            <a:pPr marL="0" lvl="0" indent="0" algn="just" rtl="0">
              <a:lnSpc>
                <a:spcPct val="115000"/>
              </a:lnSpc>
              <a:spcBef>
                <a:spcPts val="1000"/>
              </a:spcBef>
              <a:spcAft>
                <a:spcPts val="1000"/>
              </a:spcAft>
              <a:buNone/>
            </a:pPr>
            <a:r>
              <a:rPr lang="en" sz="1300" u="sng">
                <a:solidFill>
                  <a:schemeClr val="hlink"/>
                </a:solidFill>
                <a:hlinkClick r:id="rId4"/>
              </a:rPr>
              <a:t>Read more here!</a:t>
            </a:r>
            <a:endParaRPr sz="1300">
              <a:solidFill>
                <a:srgbClr val="1F1F38"/>
              </a:solidFill>
            </a:endParaRPr>
          </a:p>
        </p:txBody>
      </p:sp>
      <p:pic>
        <p:nvPicPr>
          <p:cNvPr id="543" name="Google Shape;543;p59" descr="decorative" title="decorative"/>
          <p:cNvPicPr preferRelativeResize="0"/>
          <p:nvPr/>
        </p:nvPicPr>
        <p:blipFill>
          <a:blip r:embed="rId5">
            <a:alphaModFix/>
          </a:blip>
          <a:stretch>
            <a:fillRect/>
          </a:stretch>
        </p:blipFill>
        <p:spPr>
          <a:xfrm>
            <a:off x="910225" y="1007250"/>
            <a:ext cx="330200" cy="330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47"/>
        <p:cNvGrpSpPr/>
        <p:nvPr/>
      </p:nvGrpSpPr>
      <p:grpSpPr>
        <a:xfrm>
          <a:off x="0" y="0"/>
          <a:ext cx="0" cy="0"/>
          <a:chOff x="0" y="0"/>
          <a:chExt cx="0" cy="0"/>
        </a:xfrm>
      </p:grpSpPr>
      <p:sp>
        <p:nvSpPr>
          <p:cNvPr id="548" name="Google Shape;548;p60"/>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1F1F38"/>
                </a:solidFill>
                <a:latin typeface="Spartan ExtraBold"/>
                <a:ea typeface="Spartan ExtraBold"/>
                <a:cs typeface="Spartan ExtraBold"/>
                <a:sym typeface="Spartan ExtraBold"/>
              </a:rPr>
              <a:t>Workplace Policies: </a:t>
            </a:r>
            <a:r>
              <a:rPr lang="en" sz="2300">
                <a:solidFill>
                  <a:srgbClr val="1F1F38"/>
                </a:solidFill>
                <a:latin typeface="Spartan"/>
                <a:ea typeface="Spartan"/>
                <a:cs typeface="Spartan"/>
                <a:sym typeface="Spartan"/>
              </a:rPr>
              <a:t>Namibia</a:t>
            </a:r>
            <a:endParaRPr sz="2300">
              <a:solidFill>
                <a:srgbClr val="1F1F38"/>
              </a:solidFill>
              <a:latin typeface="Spartan"/>
              <a:ea typeface="Spartan"/>
              <a:cs typeface="Spartan"/>
              <a:sym typeface="Spartan"/>
            </a:endParaRPr>
          </a:p>
        </p:txBody>
      </p:sp>
      <p:grpSp>
        <p:nvGrpSpPr>
          <p:cNvPr id="549" name="Google Shape;549;p60"/>
          <p:cNvGrpSpPr/>
          <p:nvPr/>
        </p:nvGrpSpPr>
        <p:grpSpPr>
          <a:xfrm>
            <a:off x="1262475" y="1185413"/>
            <a:ext cx="6619025" cy="2772675"/>
            <a:chOff x="824775" y="921650"/>
            <a:chExt cx="6619025" cy="2772675"/>
          </a:xfrm>
        </p:grpSpPr>
        <p:grpSp>
          <p:nvGrpSpPr>
            <p:cNvPr id="550" name="Google Shape;550;p60"/>
            <p:cNvGrpSpPr/>
            <p:nvPr/>
          </p:nvGrpSpPr>
          <p:grpSpPr>
            <a:xfrm>
              <a:off x="824775" y="921650"/>
              <a:ext cx="6619025" cy="2772675"/>
              <a:chOff x="824775" y="921650"/>
              <a:chExt cx="6619025" cy="2772675"/>
            </a:xfrm>
          </p:grpSpPr>
          <p:sp>
            <p:nvSpPr>
              <p:cNvPr id="551" name="Google Shape;551;p60"/>
              <p:cNvSpPr/>
              <p:nvPr/>
            </p:nvSpPr>
            <p:spPr>
              <a:xfrm>
                <a:off x="824775" y="9216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0"/>
              <p:cNvSpPr txBox="1"/>
              <p:nvPr/>
            </p:nvSpPr>
            <p:spPr>
              <a:xfrm>
                <a:off x="1518513" y="958850"/>
                <a:ext cx="3424800" cy="4311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1F1F38"/>
                    </a:solidFill>
                  </a:rPr>
                  <a:t>Labour Act 1992, Labour Act 2007</a:t>
                </a:r>
                <a:endParaRPr sz="1600">
                  <a:solidFill>
                    <a:srgbClr val="1F1F38"/>
                  </a:solidFill>
                </a:endParaRPr>
              </a:p>
            </p:txBody>
          </p:sp>
          <p:sp>
            <p:nvSpPr>
              <p:cNvPr id="553" name="Google Shape;553;p60"/>
              <p:cNvSpPr txBox="1"/>
              <p:nvPr/>
            </p:nvSpPr>
            <p:spPr>
              <a:xfrm>
                <a:off x="1518500" y="1580525"/>
                <a:ext cx="5925300" cy="21138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Clr>
                    <a:srgbClr val="230050"/>
                  </a:buClr>
                  <a:buSzPts val="1400"/>
                  <a:buChar char="➔"/>
                </a:pPr>
                <a:r>
                  <a:rPr lang="en">
                    <a:solidFill>
                      <a:srgbClr val="230050"/>
                    </a:solidFill>
                  </a:rPr>
                  <a:t>Provides regulations to employers in Namibia </a:t>
                </a:r>
                <a:endParaRPr>
                  <a:solidFill>
                    <a:srgbClr val="230050"/>
                  </a:solidFill>
                </a:endParaRPr>
              </a:p>
              <a:p>
                <a:pPr marL="0" lvl="0" indent="0" algn="just" rtl="0">
                  <a:spcBef>
                    <a:spcPts val="1000"/>
                  </a:spcBef>
                  <a:spcAft>
                    <a:spcPts val="0"/>
                  </a:spcAft>
                  <a:buNone/>
                </a:pPr>
                <a:endParaRPr sz="1100">
                  <a:solidFill>
                    <a:srgbClr val="230050"/>
                  </a:solidFill>
                </a:endParaRPr>
              </a:p>
              <a:p>
                <a:pPr marL="457200" lvl="0" indent="-317500" algn="just" rtl="0">
                  <a:spcBef>
                    <a:spcPts val="1000"/>
                  </a:spcBef>
                  <a:spcAft>
                    <a:spcPts val="0"/>
                  </a:spcAft>
                  <a:buClr>
                    <a:srgbClr val="230050"/>
                  </a:buClr>
                  <a:buSzPts val="1400"/>
                  <a:buChar char="➔"/>
                </a:pPr>
                <a:r>
                  <a:rPr lang="en">
                    <a:solidFill>
                      <a:srgbClr val="230050"/>
                    </a:solidFill>
                  </a:rPr>
                  <a:t>Protects disabled people against unfair discrimination or harassment in employment or occupation.</a:t>
                </a:r>
                <a:endParaRPr>
                  <a:solidFill>
                    <a:srgbClr val="230050"/>
                  </a:solidFill>
                </a:endParaRPr>
              </a:p>
              <a:p>
                <a:pPr marL="0" lvl="0" indent="0" algn="just" rtl="0">
                  <a:spcBef>
                    <a:spcPts val="1000"/>
                  </a:spcBef>
                  <a:spcAft>
                    <a:spcPts val="0"/>
                  </a:spcAft>
                  <a:buNone/>
                </a:pPr>
                <a:endParaRPr sz="1100">
                  <a:solidFill>
                    <a:srgbClr val="230050"/>
                  </a:solidFill>
                </a:endParaRPr>
              </a:p>
              <a:p>
                <a:pPr marL="457200" lvl="0" indent="-317500" algn="just" rtl="0">
                  <a:spcBef>
                    <a:spcPts val="1000"/>
                  </a:spcBef>
                  <a:spcAft>
                    <a:spcPts val="1000"/>
                  </a:spcAft>
                  <a:buClr>
                    <a:srgbClr val="230050"/>
                  </a:buClr>
                  <a:buSzPts val="1400"/>
                  <a:buChar char="➔"/>
                </a:pPr>
                <a:r>
                  <a:rPr lang="en">
                    <a:solidFill>
                      <a:srgbClr val="230050"/>
                    </a:solidFill>
                  </a:rPr>
                  <a:t>Aims to prevent and remedy any unfair dismissals/ disciplinary actions against employees </a:t>
                </a:r>
                <a:endParaRPr>
                  <a:solidFill>
                    <a:srgbClr val="230050"/>
                  </a:solidFill>
                </a:endParaRPr>
              </a:p>
            </p:txBody>
          </p:sp>
        </p:grpSp>
        <p:pic>
          <p:nvPicPr>
            <p:cNvPr id="554" name="Google Shape;554;p60" descr="decorative" title="decorative"/>
            <p:cNvPicPr preferRelativeResize="0"/>
            <p:nvPr/>
          </p:nvPicPr>
          <p:blipFill>
            <a:blip r:embed="rId3">
              <a:alphaModFix/>
            </a:blip>
            <a:stretch>
              <a:fillRect/>
            </a:stretch>
          </p:blipFill>
          <p:spPr>
            <a:xfrm>
              <a:off x="910225" y="1007250"/>
              <a:ext cx="330200" cy="330200"/>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58"/>
        <p:cNvGrpSpPr/>
        <p:nvPr/>
      </p:nvGrpSpPr>
      <p:grpSpPr>
        <a:xfrm>
          <a:off x="0" y="0"/>
          <a:ext cx="0" cy="0"/>
          <a:chOff x="0" y="0"/>
          <a:chExt cx="0" cy="0"/>
        </a:xfrm>
      </p:grpSpPr>
      <p:sp>
        <p:nvSpPr>
          <p:cNvPr id="559" name="Google Shape;559;p61"/>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1F1F38"/>
                </a:solidFill>
                <a:latin typeface="Spartan ExtraBold"/>
                <a:ea typeface="Spartan ExtraBold"/>
                <a:cs typeface="Spartan ExtraBold"/>
                <a:sym typeface="Spartan ExtraBold"/>
              </a:rPr>
              <a:t>Workplace Policies: </a:t>
            </a:r>
            <a:r>
              <a:rPr lang="en" sz="2300">
                <a:solidFill>
                  <a:srgbClr val="1F1F38"/>
                </a:solidFill>
                <a:latin typeface="Spartan"/>
                <a:ea typeface="Spartan"/>
                <a:cs typeface="Spartan"/>
                <a:sym typeface="Spartan"/>
              </a:rPr>
              <a:t>Seychelles</a:t>
            </a:r>
            <a:endParaRPr sz="2300">
              <a:solidFill>
                <a:srgbClr val="1F1F38"/>
              </a:solidFill>
              <a:latin typeface="Spartan"/>
              <a:ea typeface="Spartan"/>
              <a:cs typeface="Spartan"/>
              <a:sym typeface="Spartan"/>
            </a:endParaRPr>
          </a:p>
        </p:txBody>
      </p:sp>
      <p:grpSp>
        <p:nvGrpSpPr>
          <p:cNvPr id="560" name="Google Shape;560;p61"/>
          <p:cNvGrpSpPr/>
          <p:nvPr/>
        </p:nvGrpSpPr>
        <p:grpSpPr>
          <a:xfrm>
            <a:off x="824775" y="2078550"/>
            <a:ext cx="4804650" cy="489900"/>
            <a:chOff x="908363" y="3450150"/>
            <a:chExt cx="4804650" cy="489900"/>
          </a:xfrm>
        </p:grpSpPr>
        <p:grpSp>
          <p:nvGrpSpPr>
            <p:cNvPr id="561" name="Google Shape;561;p61"/>
            <p:cNvGrpSpPr/>
            <p:nvPr/>
          </p:nvGrpSpPr>
          <p:grpSpPr>
            <a:xfrm>
              <a:off x="908362" y="3450150"/>
              <a:ext cx="4804650" cy="489900"/>
              <a:chOff x="597000" y="3960700"/>
              <a:chExt cx="4804650" cy="489900"/>
            </a:xfrm>
          </p:grpSpPr>
          <p:sp>
            <p:nvSpPr>
              <p:cNvPr id="562" name="Google Shape;562;p61"/>
              <p:cNvSpPr/>
              <p:nvPr/>
            </p:nvSpPr>
            <p:spPr>
              <a:xfrm>
                <a:off x="597000" y="396070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1"/>
              <p:cNvSpPr txBox="1"/>
              <p:nvPr/>
            </p:nvSpPr>
            <p:spPr>
              <a:xfrm>
                <a:off x="1290750" y="3997900"/>
                <a:ext cx="41109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National Employment Policy and Strategies, 2014</a:t>
                </a:r>
                <a:endParaRPr>
                  <a:solidFill>
                    <a:srgbClr val="1F1F38"/>
                  </a:solidFill>
                </a:endParaRPr>
              </a:p>
            </p:txBody>
          </p:sp>
        </p:grpSp>
        <p:pic>
          <p:nvPicPr>
            <p:cNvPr id="564" name="Google Shape;564;p61" descr="decorative" title="decorative"/>
            <p:cNvPicPr preferRelativeResize="0"/>
            <p:nvPr/>
          </p:nvPicPr>
          <p:blipFill>
            <a:blip r:embed="rId3">
              <a:alphaModFix/>
            </a:blip>
            <a:stretch>
              <a:fillRect/>
            </a:stretch>
          </p:blipFill>
          <p:spPr>
            <a:xfrm>
              <a:off x="976212" y="3514262"/>
              <a:ext cx="361699" cy="361676"/>
            </a:xfrm>
            <a:prstGeom prst="rect">
              <a:avLst/>
            </a:prstGeom>
            <a:noFill/>
            <a:ln>
              <a:noFill/>
            </a:ln>
          </p:spPr>
        </p:pic>
      </p:grpSp>
      <p:grpSp>
        <p:nvGrpSpPr>
          <p:cNvPr id="565" name="Google Shape;565;p61"/>
          <p:cNvGrpSpPr/>
          <p:nvPr/>
        </p:nvGrpSpPr>
        <p:grpSpPr>
          <a:xfrm>
            <a:off x="824775" y="921650"/>
            <a:ext cx="7211525" cy="1434000"/>
            <a:chOff x="824775" y="921650"/>
            <a:chExt cx="7211525" cy="1434000"/>
          </a:xfrm>
        </p:grpSpPr>
        <p:sp>
          <p:nvSpPr>
            <p:cNvPr id="566" name="Google Shape;566;p61"/>
            <p:cNvSpPr/>
            <p:nvPr/>
          </p:nvSpPr>
          <p:spPr>
            <a:xfrm>
              <a:off x="824775" y="9216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1"/>
            <p:cNvSpPr txBox="1"/>
            <p:nvPr/>
          </p:nvSpPr>
          <p:spPr>
            <a:xfrm>
              <a:off x="1518500" y="958850"/>
              <a:ext cx="3203700" cy="4002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Employment Act, 1995</a:t>
              </a:r>
              <a:endParaRPr>
                <a:solidFill>
                  <a:srgbClr val="1F1F38"/>
                </a:solidFill>
              </a:endParaRPr>
            </a:p>
          </p:txBody>
        </p:sp>
        <p:sp>
          <p:nvSpPr>
            <p:cNvPr id="568" name="Google Shape;568;p61"/>
            <p:cNvSpPr txBox="1"/>
            <p:nvPr/>
          </p:nvSpPr>
          <p:spPr>
            <a:xfrm>
              <a:off x="1409900" y="1411550"/>
              <a:ext cx="6626400" cy="9441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Clr>
                  <a:srgbClr val="230050"/>
                </a:buClr>
                <a:buSzPts val="1400"/>
                <a:buChar char="➔"/>
              </a:pPr>
              <a:r>
                <a:rPr lang="en">
                  <a:solidFill>
                    <a:srgbClr val="230050"/>
                  </a:solidFill>
                </a:rPr>
                <a:t>Protects disabled people against unfair discrimination or harassment in employment or occupation.</a:t>
              </a:r>
              <a:endParaRPr>
                <a:solidFill>
                  <a:srgbClr val="230050"/>
                </a:solidFill>
              </a:endParaRPr>
            </a:p>
            <a:p>
              <a:pPr marL="0" lvl="0" indent="0" algn="l" rtl="0">
                <a:spcBef>
                  <a:spcPts val="1000"/>
                </a:spcBef>
                <a:spcAft>
                  <a:spcPts val="0"/>
                </a:spcAft>
                <a:buNone/>
              </a:pPr>
              <a:endParaRPr sz="1300">
                <a:solidFill>
                  <a:srgbClr val="230050"/>
                </a:solidFill>
              </a:endParaRPr>
            </a:p>
          </p:txBody>
        </p:sp>
      </p:grpSp>
      <p:sp>
        <p:nvSpPr>
          <p:cNvPr id="569" name="Google Shape;569;p61"/>
          <p:cNvSpPr txBox="1"/>
          <p:nvPr/>
        </p:nvSpPr>
        <p:spPr>
          <a:xfrm>
            <a:off x="1522100" y="2600575"/>
            <a:ext cx="6514200" cy="2826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a:solidFill>
                  <a:srgbClr val="1F1F38"/>
                </a:solidFill>
              </a:rPr>
              <a:t>The long-term vision of the policy is to provide productive, non-discriminatory, exploitation-free, decent, safe and healthy work opportunities for citizens of working age</a:t>
            </a:r>
            <a:endParaRPr sz="1300">
              <a:solidFill>
                <a:srgbClr val="1F1F38"/>
              </a:solidFill>
            </a:endParaRPr>
          </a:p>
          <a:p>
            <a:pPr marL="457200" lvl="0" indent="-311150" algn="just" rtl="0">
              <a:spcBef>
                <a:spcPts val="1000"/>
              </a:spcBef>
              <a:spcAft>
                <a:spcPts val="0"/>
              </a:spcAft>
              <a:buClr>
                <a:srgbClr val="230050"/>
              </a:buClr>
              <a:buSzPts val="1300"/>
              <a:buChar char="➔"/>
            </a:pPr>
            <a:r>
              <a:rPr lang="en" sz="1300">
                <a:solidFill>
                  <a:srgbClr val="230050"/>
                </a:solidFill>
              </a:rPr>
              <a:t>Government will safeguard disabled citizens to work and enjoy just and favourable conditions of work without discrimination </a:t>
            </a:r>
            <a:endParaRPr sz="1300">
              <a:solidFill>
                <a:srgbClr val="230050"/>
              </a:solidFill>
            </a:endParaRPr>
          </a:p>
          <a:p>
            <a:pPr marL="457200" lvl="0" indent="-311150" algn="just" rtl="0">
              <a:spcBef>
                <a:spcPts val="1000"/>
              </a:spcBef>
              <a:spcAft>
                <a:spcPts val="0"/>
              </a:spcAft>
              <a:buClr>
                <a:srgbClr val="230050"/>
              </a:buClr>
              <a:buSzPts val="1300"/>
              <a:buChar char="➔"/>
            </a:pPr>
            <a:r>
              <a:rPr lang="en" sz="1300">
                <a:solidFill>
                  <a:srgbClr val="230050"/>
                </a:solidFill>
              </a:rPr>
              <a:t>Offer work experience, training/retraining, job placement prgrammes to disabled people</a:t>
            </a:r>
            <a:endParaRPr sz="1300">
              <a:solidFill>
                <a:srgbClr val="230050"/>
              </a:solidFill>
            </a:endParaRPr>
          </a:p>
          <a:p>
            <a:pPr marL="457200" lvl="0" indent="-311150" algn="just" rtl="0">
              <a:spcBef>
                <a:spcPts val="1000"/>
              </a:spcBef>
              <a:spcAft>
                <a:spcPts val="0"/>
              </a:spcAft>
              <a:buClr>
                <a:srgbClr val="230050"/>
              </a:buClr>
              <a:buSzPts val="1300"/>
              <a:buChar char="➔"/>
            </a:pPr>
            <a:r>
              <a:rPr lang="en" sz="1300">
                <a:solidFill>
                  <a:srgbClr val="230050"/>
                </a:solidFill>
              </a:rPr>
              <a:t>Ensure hiring processes do not discriminate against disabled people</a:t>
            </a:r>
            <a:endParaRPr sz="1300">
              <a:solidFill>
                <a:srgbClr val="230050"/>
              </a:solidFill>
            </a:endParaRPr>
          </a:p>
          <a:p>
            <a:pPr marL="457200" lvl="0" indent="-311150" algn="just" rtl="0">
              <a:spcBef>
                <a:spcPts val="1000"/>
              </a:spcBef>
              <a:spcAft>
                <a:spcPts val="0"/>
              </a:spcAft>
              <a:buClr>
                <a:srgbClr val="230050"/>
              </a:buClr>
              <a:buSzPts val="1300"/>
              <a:buChar char="➔"/>
            </a:pPr>
            <a:r>
              <a:rPr lang="en" sz="1300">
                <a:solidFill>
                  <a:srgbClr val="230050"/>
                </a:solidFill>
              </a:rPr>
              <a:t>Promote flexible working hours and accomodations</a:t>
            </a:r>
            <a:endParaRPr sz="1300">
              <a:solidFill>
                <a:srgbClr val="230050"/>
              </a:solidFill>
            </a:endParaRPr>
          </a:p>
          <a:p>
            <a:pPr marL="0" lvl="0" indent="0" algn="just" rtl="0">
              <a:spcBef>
                <a:spcPts val="1000"/>
              </a:spcBef>
              <a:spcAft>
                <a:spcPts val="1000"/>
              </a:spcAft>
              <a:buNone/>
            </a:pPr>
            <a:endParaRPr sz="1300">
              <a:solidFill>
                <a:srgbClr val="230050"/>
              </a:solidFill>
            </a:endParaRPr>
          </a:p>
        </p:txBody>
      </p:sp>
      <p:pic>
        <p:nvPicPr>
          <p:cNvPr id="570" name="Google Shape;570;p61" descr="decorative" title="decorative"/>
          <p:cNvPicPr preferRelativeResize="0"/>
          <p:nvPr/>
        </p:nvPicPr>
        <p:blipFill>
          <a:blip r:embed="rId4">
            <a:alphaModFix/>
          </a:blip>
          <a:stretch>
            <a:fillRect/>
          </a:stretch>
        </p:blipFill>
        <p:spPr>
          <a:xfrm>
            <a:off x="910225" y="1007250"/>
            <a:ext cx="330200" cy="330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74"/>
        <p:cNvGrpSpPr/>
        <p:nvPr/>
      </p:nvGrpSpPr>
      <p:grpSpPr>
        <a:xfrm>
          <a:off x="0" y="0"/>
          <a:ext cx="0" cy="0"/>
          <a:chOff x="0" y="0"/>
          <a:chExt cx="0" cy="0"/>
        </a:xfrm>
      </p:grpSpPr>
      <p:sp>
        <p:nvSpPr>
          <p:cNvPr id="575" name="Google Shape;575;p62"/>
          <p:cNvSpPr txBox="1"/>
          <p:nvPr/>
        </p:nvSpPr>
        <p:spPr>
          <a:xfrm>
            <a:off x="118025" y="115125"/>
            <a:ext cx="8952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rgbClr val="1F1F38"/>
                </a:solidFill>
                <a:latin typeface="Spartan ExtraBold"/>
                <a:ea typeface="Spartan ExtraBold"/>
                <a:cs typeface="Spartan ExtraBold"/>
                <a:sym typeface="Spartan ExtraBold"/>
              </a:rPr>
              <a:t>Workplace Policies: </a:t>
            </a:r>
            <a:r>
              <a:rPr lang="en" sz="2300">
                <a:solidFill>
                  <a:srgbClr val="1F1F38"/>
                </a:solidFill>
                <a:latin typeface="Spartan"/>
                <a:ea typeface="Spartan"/>
                <a:cs typeface="Spartan"/>
                <a:sym typeface="Spartan"/>
              </a:rPr>
              <a:t>Gambia</a:t>
            </a:r>
            <a:endParaRPr sz="2300">
              <a:solidFill>
                <a:srgbClr val="1F1F38"/>
              </a:solidFill>
              <a:latin typeface="Spartan"/>
              <a:ea typeface="Spartan"/>
              <a:cs typeface="Spartan"/>
              <a:sym typeface="Spartan"/>
            </a:endParaRPr>
          </a:p>
        </p:txBody>
      </p:sp>
      <p:grpSp>
        <p:nvGrpSpPr>
          <p:cNvPr id="576" name="Google Shape;576;p62"/>
          <p:cNvGrpSpPr/>
          <p:nvPr/>
        </p:nvGrpSpPr>
        <p:grpSpPr>
          <a:xfrm>
            <a:off x="824775" y="921650"/>
            <a:ext cx="7211525" cy="3917100"/>
            <a:chOff x="824775" y="921650"/>
            <a:chExt cx="7211525" cy="3917100"/>
          </a:xfrm>
        </p:grpSpPr>
        <p:sp>
          <p:nvSpPr>
            <p:cNvPr id="577" name="Google Shape;577;p62"/>
            <p:cNvSpPr/>
            <p:nvPr/>
          </p:nvSpPr>
          <p:spPr>
            <a:xfrm>
              <a:off x="824775" y="921650"/>
              <a:ext cx="497400" cy="4899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2"/>
            <p:cNvSpPr txBox="1"/>
            <p:nvPr/>
          </p:nvSpPr>
          <p:spPr>
            <a:xfrm>
              <a:off x="1518500" y="958850"/>
              <a:ext cx="3603900" cy="415500"/>
            </a:xfrm>
            <a:prstGeom prst="rect">
              <a:avLst/>
            </a:prstGeom>
            <a:solidFill>
              <a:srgbClr val="FCCCC7"/>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a:solidFill>
                    <a:srgbClr val="1F1F38"/>
                  </a:solidFill>
                </a:rPr>
                <a:t>No National Disability Workplace Policy</a:t>
              </a:r>
              <a:endParaRPr>
                <a:solidFill>
                  <a:srgbClr val="1F1F38"/>
                </a:solidFill>
              </a:endParaRPr>
            </a:p>
          </p:txBody>
        </p:sp>
        <p:sp>
          <p:nvSpPr>
            <p:cNvPr id="579" name="Google Shape;579;p62"/>
            <p:cNvSpPr txBox="1"/>
            <p:nvPr/>
          </p:nvSpPr>
          <p:spPr>
            <a:xfrm>
              <a:off x="1518500" y="1411550"/>
              <a:ext cx="6517800" cy="3427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 sz="1300">
                  <a:solidFill>
                    <a:srgbClr val="1F1F38"/>
                  </a:solidFill>
                </a:rPr>
                <a:t>There are currently no </a:t>
              </a:r>
              <a:r>
                <a:rPr lang="en" sz="1300" b="1">
                  <a:solidFill>
                    <a:srgbClr val="1F1F38"/>
                  </a:solidFill>
                </a:rPr>
                <a:t>specific</a:t>
              </a:r>
              <a:r>
                <a:rPr lang="en" sz="1300">
                  <a:solidFill>
                    <a:srgbClr val="1F1F38"/>
                  </a:solidFill>
                </a:rPr>
                <a:t> disability employment laws in Lesotho encouraging economic participation.</a:t>
              </a:r>
              <a:endParaRPr sz="1300">
                <a:solidFill>
                  <a:srgbClr val="1F1F38"/>
                </a:solidFill>
              </a:endParaRPr>
            </a:p>
            <a:p>
              <a:pPr marL="0" lvl="0" indent="0" algn="just" rtl="0">
                <a:spcBef>
                  <a:spcPts val="0"/>
                </a:spcBef>
                <a:spcAft>
                  <a:spcPts val="0"/>
                </a:spcAft>
                <a:buClr>
                  <a:schemeClr val="dk1"/>
                </a:buClr>
                <a:buSzPts val="1100"/>
                <a:buFont typeface="Arial"/>
                <a:buNone/>
              </a:pPr>
              <a:endParaRPr sz="1300">
                <a:solidFill>
                  <a:srgbClr val="1F1F38"/>
                </a:solidFill>
              </a:endParaRPr>
            </a:p>
            <a:p>
              <a:pPr marL="0" lvl="0" indent="0" algn="just" rtl="0">
                <a:spcBef>
                  <a:spcPts val="0"/>
                </a:spcBef>
                <a:spcAft>
                  <a:spcPts val="0"/>
                </a:spcAft>
                <a:buNone/>
              </a:pPr>
              <a:r>
                <a:rPr lang="en" sz="1300">
                  <a:solidFill>
                    <a:srgbClr val="1F1F38"/>
                  </a:solidFill>
                </a:rPr>
                <a:t>However the 2020 Persons with Disabilities Bill states </a:t>
              </a:r>
              <a:endParaRPr sz="1300">
                <a:solidFill>
                  <a:srgbClr val="1F1F38"/>
                </a:solidFill>
              </a:endParaRPr>
            </a:p>
            <a:p>
              <a:pPr marL="0" lvl="0" indent="0" algn="just" rtl="0">
                <a:spcBef>
                  <a:spcPts val="0"/>
                </a:spcBef>
                <a:spcAft>
                  <a:spcPts val="0"/>
                </a:spcAft>
                <a:buNone/>
              </a:pPr>
              <a:endParaRPr sz="1300">
                <a:solidFill>
                  <a:srgbClr val="1F1F38"/>
                </a:solidFill>
              </a:endParaRPr>
            </a:p>
            <a:p>
              <a:pPr marL="457200" lvl="0" indent="-311150" algn="just" rtl="0">
                <a:spcBef>
                  <a:spcPts val="1000"/>
                </a:spcBef>
                <a:spcAft>
                  <a:spcPts val="0"/>
                </a:spcAft>
                <a:buClr>
                  <a:srgbClr val="1F1F38"/>
                </a:buClr>
                <a:buSzPts val="1300"/>
                <a:buChar char="●"/>
              </a:pPr>
              <a:r>
                <a:rPr lang="en" sz="1300">
                  <a:solidFill>
                    <a:srgbClr val="1F1F38"/>
                  </a:solidFill>
                </a:rPr>
                <a:t>The Government should provide vocational programmes to develop the skills of disabled people </a:t>
              </a:r>
              <a:endParaRPr sz="1300">
                <a:solidFill>
                  <a:srgbClr val="1F1F38"/>
                </a:solidFill>
              </a:endParaRPr>
            </a:p>
            <a:p>
              <a:pPr marL="457200" lvl="0" indent="-311150" algn="just" rtl="0">
                <a:spcBef>
                  <a:spcPts val="1000"/>
                </a:spcBef>
                <a:spcAft>
                  <a:spcPts val="0"/>
                </a:spcAft>
                <a:buClr>
                  <a:srgbClr val="1F1F38"/>
                </a:buClr>
                <a:buSzPts val="1300"/>
                <a:buChar char="●"/>
              </a:pPr>
              <a:r>
                <a:rPr lang="en" sz="1300">
                  <a:solidFill>
                    <a:srgbClr val="1F1F38"/>
                  </a:solidFill>
                </a:rPr>
                <a:t>Allow work on an equal basis</a:t>
              </a:r>
              <a:endParaRPr sz="1300">
                <a:solidFill>
                  <a:srgbClr val="1F1F38"/>
                </a:solidFill>
              </a:endParaRPr>
            </a:p>
            <a:p>
              <a:pPr marL="457200" lvl="0" indent="-311150" algn="just" rtl="0">
                <a:spcBef>
                  <a:spcPts val="1000"/>
                </a:spcBef>
                <a:spcAft>
                  <a:spcPts val="0"/>
                </a:spcAft>
                <a:buClr>
                  <a:srgbClr val="1F1F38"/>
                </a:buClr>
                <a:buSzPts val="1300"/>
                <a:buChar char="●"/>
              </a:pPr>
              <a:r>
                <a:rPr lang="en" sz="1300">
                  <a:solidFill>
                    <a:srgbClr val="1F1F38"/>
                  </a:solidFill>
                </a:rPr>
                <a:t>Ministers responsible for labour should determine a quota for the number of disabled people in an employer’s workforce </a:t>
              </a:r>
              <a:endParaRPr sz="1300">
                <a:solidFill>
                  <a:srgbClr val="1F1F38"/>
                </a:solidFill>
              </a:endParaRPr>
            </a:p>
            <a:p>
              <a:pPr marL="457200" lvl="0" indent="-311150" algn="just" rtl="0">
                <a:spcBef>
                  <a:spcPts val="1000"/>
                </a:spcBef>
                <a:spcAft>
                  <a:spcPts val="0"/>
                </a:spcAft>
                <a:buClr>
                  <a:srgbClr val="1F1F38"/>
                </a:buClr>
                <a:buSzPts val="1300"/>
                <a:buChar char="●"/>
              </a:pPr>
              <a:r>
                <a:rPr lang="en" sz="1300">
                  <a:solidFill>
                    <a:srgbClr val="1F1F38"/>
                  </a:solidFill>
                </a:rPr>
                <a:t>Ministers should create regulations requiring every employer to employ disabled people</a:t>
              </a:r>
              <a:endParaRPr sz="1300">
                <a:solidFill>
                  <a:srgbClr val="1F1F38"/>
                </a:solidFill>
              </a:endParaRPr>
            </a:p>
            <a:p>
              <a:pPr marL="457200" lvl="0" indent="-311150" algn="just" rtl="0">
                <a:spcBef>
                  <a:spcPts val="1000"/>
                </a:spcBef>
                <a:spcAft>
                  <a:spcPts val="1000"/>
                </a:spcAft>
                <a:buClr>
                  <a:srgbClr val="1F1F38"/>
                </a:buClr>
                <a:buSzPts val="1300"/>
                <a:buChar char="●"/>
              </a:pPr>
              <a:r>
                <a:rPr lang="en" sz="1300">
                  <a:solidFill>
                    <a:srgbClr val="1F1F38"/>
                  </a:solidFill>
                </a:rPr>
                <a:t>Employers should provide job accommodations and working tools </a:t>
              </a:r>
              <a:endParaRPr sz="1300">
                <a:solidFill>
                  <a:srgbClr val="1F1F38"/>
                </a:solidFill>
              </a:endParaRPr>
            </a:p>
          </p:txBody>
        </p:sp>
      </p:grpSp>
      <p:pic>
        <p:nvPicPr>
          <p:cNvPr id="580" name="Google Shape;580;p62" descr="decorative" title="decorative"/>
          <p:cNvPicPr preferRelativeResize="0"/>
          <p:nvPr/>
        </p:nvPicPr>
        <p:blipFill>
          <a:blip r:embed="rId3">
            <a:alphaModFix/>
          </a:blip>
          <a:stretch>
            <a:fillRect/>
          </a:stretch>
        </p:blipFill>
        <p:spPr>
          <a:xfrm>
            <a:off x="910225" y="1007250"/>
            <a:ext cx="330200" cy="330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84"/>
        <p:cNvGrpSpPr/>
        <p:nvPr/>
      </p:nvGrpSpPr>
      <p:grpSpPr>
        <a:xfrm>
          <a:off x="0" y="0"/>
          <a:ext cx="0" cy="0"/>
          <a:chOff x="0" y="0"/>
          <a:chExt cx="0" cy="0"/>
        </a:xfrm>
      </p:grpSpPr>
      <p:sp>
        <p:nvSpPr>
          <p:cNvPr id="585" name="Google Shape;585;p63"/>
          <p:cNvSpPr/>
          <p:nvPr/>
        </p:nvSpPr>
        <p:spPr>
          <a:xfrm>
            <a:off x="2239350" y="-76734"/>
            <a:ext cx="6961800" cy="5277384"/>
          </a:xfrm>
          <a:prstGeom prst="rect">
            <a:avLst/>
          </a:prstGeom>
          <a:solidFill>
            <a:srgbClr val="1F1F38"/>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3"/>
          <p:cNvSpPr txBox="1">
            <a:spLocks noGrp="1"/>
          </p:cNvSpPr>
          <p:nvPr>
            <p:ph type="title" idx="4294967295"/>
          </p:nvPr>
        </p:nvSpPr>
        <p:spPr>
          <a:xfrm>
            <a:off x="0" y="2029800"/>
            <a:ext cx="2301300" cy="10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1F1F38"/>
                </a:solidFill>
                <a:latin typeface="Spartan"/>
                <a:ea typeface="Spartan"/>
                <a:cs typeface="Spartan"/>
                <a:sym typeface="Spartan"/>
              </a:rPr>
              <a:t>Employment Statistics</a:t>
            </a:r>
            <a:endParaRPr sz="2400" b="1">
              <a:solidFill>
                <a:srgbClr val="1F1F38"/>
              </a:solidFill>
              <a:latin typeface="Spartan"/>
              <a:ea typeface="Spartan"/>
              <a:cs typeface="Spartan"/>
              <a:sym typeface="Spartan"/>
            </a:endParaRPr>
          </a:p>
        </p:txBody>
      </p:sp>
      <p:pic>
        <p:nvPicPr>
          <p:cNvPr id="587" name="Google Shape;587;p63"/>
          <p:cNvPicPr preferRelativeResize="0"/>
          <p:nvPr/>
        </p:nvPicPr>
        <p:blipFill>
          <a:blip r:embed="rId3">
            <a:alphaModFix/>
          </a:blip>
          <a:stretch>
            <a:fillRect/>
          </a:stretch>
        </p:blipFill>
        <p:spPr>
          <a:xfrm>
            <a:off x="7998625" y="4834200"/>
            <a:ext cx="1078149" cy="260050"/>
          </a:xfrm>
          <a:prstGeom prst="rect">
            <a:avLst/>
          </a:prstGeom>
          <a:noFill/>
          <a:ln>
            <a:noFill/>
          </a:ln>
        </p:spPr>
      </p:pic>
      <p:sp>
        <p:nvSpPr>
          <p:cNvPr id="588" name="Google Shape;588;p63"/>
          <p:cNvSpPr txBox="1"/>
          <p:nvPr/>
        </p:nvSpPr>
        <p:spPr>
          <a:xfrm>
            <a:off x="2428825" y="265225"/>
            <a:ext cx="6377700" cy="106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dirty="0">
                <a:solidFill>
                  <a:srgbClr val="F8CDCA"/>
                </a:solidFill>
              </a:rPr>
              <a:t>Botswana:</a:t>
            </a:r>
            <a:endParaRPr sz="1300" dirty="0">
              <a:solidFill>
                <a:srgbClr val="F2F2F2"/>
              </a:solidFill>
            </a:endParaRPr>
          </a:p>
          <a:p>
            <a:pPr marL="0" lvl="0" indent="0" algn="just" rtl="0">
              <a:spcBef>
                <a:spcPts val="1000"/>
              </a:spcBef>
              <a:spcAft>
                <a:spcPts val="1000"/>
              </a:spcAft>
              <a:buNone/>
            </a:pPr>
            <a:r>
              <a:rPr lang="en" sz="1200" dirty="0">
                <a:solidFill>
                  <a:srgbClr val="F2F2F2"/>
                </a:solidFill>
              </a:rPr>
              <a:t>The Leonard Cheshire </a:t>
            </a:r>
            <a:r>
              <a:rPr lang="en" sz="1200" u="sng" dirty="0">
                <a:solidFill>
                  <a:schemeClr val="hlink"/>
                </a:solidFill>
                <a:hlinkClick r:id="rId4"/>
              </a:rPr>
              <a:t>Disability Data Review</a:t>
            </a:r>
            <a:r>
              <a:rPr lang="en" sz="1200" dirty="0">
                <a:solidFill>
                  <a:srgbClr val="F2F2F2"/>
                </a:solidFill>
              </a:rPr>
              <a:t> found that </a:t>
            </a:r>
            <a:r>
              <a:rPr lang="en" sz="1200" b="1" dirty="0">
                <a:solidFill>
                  <a:srgbClr val="F8CDCA"/>
                </a:solidFill>
              </a:rPr>
              <a:t>22%</a:t>
            </a:r>
            <a:r>
              <a:rPr lang="en" sz="1200" dirty="0">
                <a:solidFill>
                  <a:srgbClr val="F2F2F2"/>
                </a:solidFill>
              </a:rPr>
              <a:t> of disabled people (between ages 25-64) were employed in informal sectors and </a:t>
            </a:r>
            <a:r>
              <a:rPr lang="en" sz="1200" b="1" dirty="0">
                <a:solidFill>
                  <a:srgbClr val="F5CDCA"/>
                </a:solidFill>
              </a:rPr>
              <a:t>11% </a:t>
            </a:r>
            <a:r>
              <a:rPr lang="en" sz="1200" dirty="0">
                <a:solidFill>
                  <a:srgbClr val="F2F2F2"/>
                </a:solidFill>
              </a:rPr>
              <a:t>were unemployed (2009, Botswana Core Welfare Indicators Survey) </a:t>
            </a:r>
            <a:endParaRPr b="1" dirty="0">
              <a:solidFill>
                <a:srgbClr val="F2F2F2"/>
              </a:solidFill>
            </a:endParaRPr>
          </a:p>
        </p:txBody>
      </p:sp>
      <p:cxnSp>
        <p:nvCxnSpPr>
          <p:cNvPr id="589" name="Google Shape;589;p63"/>
          <p:cNvCxnSpPr/>
          <p:nvPr/>
        </p:nvCxnSpPr>
        <p:spPr>
          <a:xfrm rot="10800000" flipH="1">
            <a:off x="2248050" y="3966600"/>
            <a:ext cx="6887100" cy="14700"/>
          </a:xfrm>
          <a:prstGeom prst="straightConnector1">
            <a:avLst/>
          </a:prstGeom>
          <a:noFill/>
          <a:ln w="9525" cap="flat" cmpd="sng">
            <a:solidFill>
              <a:srgbClr val="F8CDCA"/>
            </a:solidFill>
            <a:prstDash val="solid"/>
            <a:round/>
            <a:headEnd type="none" w="med" len="med"/>
            <a:tailEnd type="none" w="med" len="med"/>
          </a:ln>
        </p:spPr>
      </p:cxnSp>
      <p:cxnSp>
        <p:nvCxnSpPr>
          <p:cNvPr id="590" name="Google Shape;590;p63"/>
          <p:cNvCxnSpPr/>
          <p:nvPr/>
        </p:nvCxnSpPr>
        <p:spPr>
          <a:xfrm rot="10800000" flipH="1">
            <a:off x="2256900" y="2744213"/>
            <a:ext cx="6887100" cy="14700"/>
          </a:xfrm>
          <a:prstGeom prst="straightConnector1">
            <a:avLst/>
          </a:prstGeom>
          <a:noFill/>
          <a:ln w="9525" cap="flat" cmpd="sng">
            <a:solidFill>
              <a:srgbClr val="F8CDCA"/>
            </a:solidFill>
            <a:prstDash val="solid"/>
            <a:round/>
            <a:headEnd type="none" w="med" len="med"/>
            <a:tailEnd type="none" w="med" len="med"/>
          </a:ln>
        </p:spPr>
      </p:cxnSp>
      <p:cxnSp>
        <p:nvCxnSpPr>
          <p:cNvPr id="591" name="Google Shape;591;p63"/>
          <p:cNvCxnSpPr/>
          <p:nvPr/>
        </p:nvCxnSpPr>
        <p:spPr>
          <a:xfrm rot="10800000" flipH="1">
            <a:off x="2248050" y="1521825"/>
            <a:ext cx="6887100" cy="14700"/>
          </a:xfrm>
          <a:prstGeom prst="straightConnector1">
            <a:avLst/>
          </a:prstGeom>
          <a:noFill/>
          <a:ln w="9525" cap="flat" cmpd="sng">
            <a:solidFill>
              <a:srgbClr val="F8CDCA"/>
            </a:solidFill>
            <a:prstDash val="solid"/>
            <a:round/>
            <a:headEnd type="none" w="med" len="med"/>
            <a:tailEnd type="none" w="med" len="med"/>
          </a:ln>
        </p:spPr>
      </p:cxnSp>
      <p:sp>
        <p:nvSpPr>
          <p:cNvPr id="592" name="Google Shape;592;p63"/>
          <p:cNvSpPr txBox="1"/>
          <p:nvPr/>
        </p:nvSpPr>
        <p:spPr>
          <a:xfrm>
            <a:off x="2428825" y="4061475"/>
            <a:ext cx="6377700" cy="106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F8CDCA"/>
                </a:solidFill>
              </a:rPr>
              <a:t>Lesotho:</a:t>
            </a:r>
            <a:endParaRPr sz="1300" b="1">
              <a:solidFill>
                <a:srgbClr val="F8CDCA"/>
              </a:solidFill>
            </a:endParaRPr>
          </a:p>
          <a:p>
            <a:pPr marL="0" lvl="0" indent="0" algn="l" rtl="0">
              <a:spcBef>
                <a:spcPts val="1000"/>
              </a:spcBef>
              <a:spcAft>
                <a:spcPts val="1000"/>
              </a:spcAft>
              <a:buNone/>
            </a:pPr>
            <a:r>
              <a:rPr lang="en" sz="1200">
                <a:solidFill>
                  <a:srgbClr val="F2F2F2"/>
                </a:solidFill>
              </a:rPr>
              <a:t>According to a 2011 study, </a:t>
            </a:r>
            <a:r>
              <a:rPr lang="en" sz="1200" u="sng">
                <a:solidFill>
                  <a:schemeClr val="accent5"/>
                </a:solidFill>
                <a:hlinkClick r:id="rId5">
                  <a:extLst>
                    <a:ext uri="{A12FA001-AC4F-418D-AE19-62706E023703}">
                      <ahyp:hlinkClr xmlns:ahyp="http://schemas.microsoft.com/office/drawing/2018/hyperlinkcolor" val="tx"/>
                    </a:ext>
                  </a:extLst>
                </a:hlinkClick>
              </a:rPr>
              <a:t>Living Conditions Study among disabled people in Lesotho</a:t>
            </a:r>
            <a:r>
              <a:rPr lang="en" sz="1200">
                <a:solidFill>
                  <a:srgbClr val="F2F2F2"/>
                </a:solidFill>
              </a:rPr>
              <a:t>, done by SINTEF Technology and Society Global Health and Welfare, the unemployment rate for disabled people was around 70%</a:t>
            </a:r>
            <a:endParaRPr sz="1200">
              <a:solidFill>
                <a:srgbClr val="F2F2F2"/>
              </a:solidFill>
            </a:endParaRPr>
          </a:p>
        </p:txBody>
      </p:sp>
      <p:sp>
        <p:nvSpPr>
          <p:cNvPr id="593" name="Google Shape;593;p63"/>
          <p:cNvSpPr txBox="1"/>
          <p:nvPr/>
        </p:nvSpPr>
        <p:spPr>
          <a:xfrm>
            <a:off x="2428825" y="2900258"/>
            <a:ext cx="6377700" cy="88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F8CDCA"/>
                </a:solidFill>
              </a:rPr>
              <a:t>Gambia:</a:t>
            </a:r>
            <a:endParaRPr sz="1300" b="1">
              <a:solidFill>
                <a:srgbClr val="F8CDCA"/>
              </a:solidFill>
            </a:endParaRPr>
          </a:p>
          <a:p>
            <a:pPr marL="0" lvl="0" indent="0" algn="just" rtl="0">
              <a:spcBef>
                <a:spcPts val="1000"/>
              </a:spcBef>
              <a:spcAft>
                <a:spcPts val="1000"/>
              </a:spcAft>
              <a:buNone/>
            </a:pPr>
            <a:r>
              <a:rPr lang="en" sz="1200">
                <a:solidFill>
                  <a:srgbClr val="F2F2F2"/>
                </a:solidFill>
              </a:rPr>
              <a:t>The Leonard Cheshire </a:t>
            </a:r>
            <a:r>
              <a:rPr lang="en" sz="1200" u="sng">
                <a:solidFill>
                  <a:schemeClr val="accent5"/>
                </a:solidFill>
                <a:hlinkClick r:id="rId4">
                  <a:extLst>
                    <a:ext uri="{A12FA001-AC4F-418D-AE19-62706E023703}">
                      <ahyp:hlinkClr xmlns:ahyp="http://schemas.microsoft.com/office/drawing/2018/hyperlinkcolor" val="tx"/>
                    </a:ext>
                  </a:extLst>
                </a:hlinkClick>
              </a:rPr>
              <a:t>Disability Data Review</a:t>
            </a:r>
            <a:r>
              <a:rPr lang="en" sz="1200">
                <a:solidFill>
                  <a:srgbClr val="F2F2F2"/>
                </a:solidFill>
              </a:rPr>
              <a:t> found that </a:t>
            </a:r>
            <a:r>
              <a:rPr lang="en" sz="1200" b="1">
                <a:solidFill>
                  <a:srgbClr val="F8CDCA"/>
                </a:solidFill>
              </a:rPr>
              <a:t>27%</a:t>
            </a:r>
            <a:r>
              <a:rPr lang="en" sz="1200">
                <a:solidFill>
                  <a:srgbClr val="F2F2F2"/>
                </a:solidFill>
              </a:rPr>
              <a:t> of disabled people (between ages 25-64) were unemployed </a:t>
            </a:r>
            <a:endParaRPr sz="1300" b="1">
              <a:solidFill>
                <a:srgbClr val="F8CDCA"/>
              </a:solidFill>
            </a:endParaRPr>
          </a:p>
        </p:txBody>
      </p:sp>
      <p:sp>
        <p:nvSpPr>
          <p:cNvPr id="594" name="Google Shape;594;p63"/>
          <p:cNvSpPr txBox="1"/>
          <p:nvPr/>
        </p:nvSpPr>
        <p:spPr>
          <a:xfrm>
            <a:off x="2428825" y="1610942"/>
            <a:ext cx="6377700" cy="101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F8CDCA"/>
                </a:solidFill>
              </a:rPr>
              <a:t>Eswatini:</a:t>
            </a:r>
            <a:endParaRPr sz="1300" b="1">
              <a:solidFill>
                <a:srgbClr val="F8CDCA"/>
              </a:solidFill>
            </a:endParaRPr>
          </a:p>
          <a:p>
            <a:pPr marL="0" lvl="0" indent="0" algn="l" rtl="0">
              <a:spcBef>
                <a:spcPts val="1000"/>
              </a:spcBef>
              <a:spcAft>
                <a:spcPts val="0"/>
              </a:spcAft>
              <a:buNone/>
            </a:pPr>
            <a:r>
              <a:rPr lang="en" sz="1200" b="1">
                <a:solidFill>
                  <a:srgbClr val="F8CDCA"/>
                </a:solidFill>
              </a:rPr>
              <a:t>28%</a:t>
            </a:r>
            <a:r>
              <a:rPr lang="en" sz="1200">
                <a:solidFill>
                  <a:srgbClr val="F2F2F2"/>
                </a:solidFill>
              </a:rPr>
              <a:t> of disabled people are employed (2017, Housing and Population Census)</a:t>
            </a:r>
            <a:endParaRPr sz="1200">
              <a:solidFill>
                <a:srgbClr val="F2F2F2"/>
              </a:solidFill>
            </a:endParaRPr>
          </a:p>
          <a:p>
            <a:pPr marL="0" lvl="0" indent="0" algn="l" rtl="0">
              <a:spcBef>
                <a:spcPts val="1000"/>
              </a:spcBef>
              <a:spcAft>
                <a:spcPts val="1000"/>
              </a:spcAft>
              <a:buNone/>
            </a:pPr>
            <a:endParaRPr sz="1200">
              <a:solidFill>
                <a:srgbClr val="F2F2F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98"/>
        <p:cNvGrpSpPr/>
        <p:nvPr/>
      </p:nvGrpSpPr>
      <p:grpSpPr>
        <a:xfrm>
          <a:off x="0" y="0"/>
          <a:ext cx="0" cy="0"/>
          <a:chOff x="0" y="0"/>
          <a:chExt cx="0" cy="0"/>
        </a:xfrm>
      </p:grpSpPr>
      <p:sp>
        <p:nvSpPr>
          <p:cNvPr id="599" name="Google Shape;599;p64"/>
          <p:cNvSpPr/>
          <p:nvPr/>
        </p:nvSpPr>
        <p:spPr>
          <a:xfrm>
            <a:off x="2239350" y="-65311"/>
            <a:ext cx="6904500" cy="5208811"/>
          </a:xfrm>
          <a:prstGeom prst="rect">
            <a:avLst/>
          </a:prstGeom>
          <a:solidFill>
            <a:srgbClr val="1F1F38"/>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000"/>
              </a:spcBef>
              <a:spcAft>
                <a:spcPts val="1000"/>
              </a:spcAft>
              <a:buClr>
                <a:schemeClr val="dk1"/>
              </a:buClr>
              <a:buSzPts val="1100"/>
              <a:buFont typeface="Arial"/>
              <a:buNone/>
            </a:pPr>
            <a:endParaRPr sz="1300">
              <a:solidFill>
                <a:srgbClr val="F2F2F2"/>
              </a:solidFill>
            </a:endParaRPr>
          </a:p>
        </p:txBody>
      </p:sp>
      <p:sp>
        <p:nvSpPr>
          <p:cNvPr id="600" name="Google Shape;600;p64"/>
          <p:cNvSpPr txBox="1">
            <a:spLocks noGrp="1"/>
          </p:cNvSpPr>
          <p:nvPr>
            <p:ph type="title" idx="4294967295"/>
          </p:nvPr>
        </p:nvSpPr>
        <p:spPr>
          <a:xfrm>
            <a:off x="0" y="2077350"/>
            <a:ext cx="2288100" cy="98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1F1F38"/>
                </a:solidFill>
                <a:latin typeface="Spartan"/>
                <a:ea typeface="Spartan"/>
                <a:cs typeface="Spartan"/>
                <a:sym typeface="Spartan"/>
              </a:rPr>
              <a:t>Employment Statistics</a:t>
            </a:r>
            <a:endParaRPr sz="3000" b="1">
              <a:solidFill>
                <a:srgbClr val="1F1F38"/>
              </a:solidFill>
              <a:latin typeface="Spartan"/>
              <a:ea typeface="Spartan"/>
              <a:cs typeface="Spartan"/>
              <a:sym typeface="Spartan"/>
            </a:endParaRPr>
          </a:p>
        </p:txBody>
      </p:sp>
      <p:pic>
        <p:nvPicPr>
          <p:cNvPr id="601" name="Google Shape;601;p64"/>
          <p:cNvPicPr preferRelativeResize="0"/>
          <p:nvPr/>
        </p:nvPicPr>
        <p:blipFill>
          <a:blip r:embed="rId3">
            <a:alphaModFix/>
          </a:blip>
          <a:stretch>
            <a:fillRect/>
          </a:stretch>
        </p:blipFill>
        <p:spPr>
          <a:xfrm>
            <a:off x="7998625" y="4834200"/>
            <a:ext cx="1078149" cy="260050"/>
          </a:xfrm>
          <a:prstGeom prst="rect">
            <a:avLst/>
          </a:prstGeom>
          <a:noFill/>
          <a:ln>
            <a:noFill/>
          </a:ln>
        </p:spPr>
      </p:pic>
      <p:sp>
        <p:nvSpPr>
          <p:cNvPr id="602" name="Google Shape;602;p64"/>
          <p:cNvSpPr txBox="1"/>
          <p:nvPr/>
        </p:nvSpPr>
        <p:spPr>
          <a:xfrm>
            <a:off x="2438525" y="223675"/>
            <a:ext cx="6377700" cy="138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dirty="0">
                <a:solidFill>
                  <a:srgbClr val="F8CDCA"/>
                </a:solidFill>
              </a:rPr>
              <a:t>Mauritius:</a:t>
            </a:r>
            <a:endParaRPr sz="1300" b="1" dirty="0">
              <a:solidFill>
                <a:srgbClr val="F8CDCA"/>
              </a:solidFill>
            </a:endParaRPr>
          </a:p>
          <a:p>
            <a:pPr marL="0" lvl="0" indent="0" algn="just" rtl="0">
              <a:spcBef>
                <a:spcPts val="1000"/>
              </a:spcBef>
              <a:spcAft>
                <a:spcPts val="0"/>
              </a:spcAft>
              <a:buNone/>
            </a:pPr>
            <a:r>
              <a:rPr lang="en" sz="1200" dirty="0">
                <a:solidFill>
                  <a:srgbClr val="F2F2F2"/>
                </a:solidFill>
              </a:rPr>
              <a:t>According to the 2011 </a:t>
            </a:r>
            <a:r>
              <a:rPr lang="en" sz="1200" u="sng" dirty="0">
                <a:solidFill>
                  <a:schemeClr val="hlink"/>
                </a:solidFill>
                <a:hlinkClick r:id="rId4"/>
              </a:rPr>
              <a:t>Housing and Population Census</a:t>
            </a:r>
            <a:r>
              <a:rPr lang="en" sz="1200" dirty="0">
                <a:solidFill>
                  <a:srgbClr val="F2F2F2"/>
                </a:solidFill>
              </a:rPr>
              <a:t> there are </a:t>
            </a:r>
            <a:r>
              <a:rPr lang="en" sz="1200" b="1" dirty="0">
                <a:solidFill>
                  <a:srgbClr val="F5CDCA"/>
                </a:solidFill>
              </a:rPr>
              <a:t>8,435</a:t>
            </a:r>
            <a:r>
              <a:rPr lang="en" sz="1200" dirty="0">
                <a:solidFill>
                  <a:srgbClr val="F2F2F2"/>
                </a:solidFill>
              </a:rPr>
              <a:t> employed disabled persons, meaning </a:t>
            </a:r>
            <a:r>
              <a:rPr lang="en" sz="1200" b="1" dirty="0">
                <a:solidFill>
                  <a:srgbClr val="F8CDCA"/>
                </a:solidFill>
              </a:rPr>
              <a:t>14%</a:t>
            </a:r>
            <a:r>
              <a:rPr lang="en" sz="1200" dirty="0">
                <a:solidFill>
                  <a:srgbClr val="F2F2F2"/>
                </a:solidFill>
              </a:rPr>
              <a:t> of the overall population of </a:t>
            </a:r>
            <a:r>
              <a:rPr lang="en" sz="1200" dirty="0" err="1">
                <a:solidFill>
                  <a:srgbClr val="F2F2F2"/>
                </a:solidFill>
              </a:rPr>
              <a:t>pdisabled</a:t>
            </a:r>
            <a:r>
              <a:rPr lang="en" sz="1200" dirty="0">
                <a:solidFill>
                  <a:srgbClr val="F2F2F2"/>
                </a:solidFill>
              </a:rPr>
              <a:t> people in Mauritius are in the workplace.</a:t>
            </a:r>
            <a:endParaRPr sz="1200" dirty="0">
              <a:solidFill>
                <a:srgbClr val="F2F2F2"/>
              </a:solidFill>
            </a:endParaRPr>
          </a:p>
          <a:p>
            <a:pPr marL="0" lvl="0" indent="0" algn="l" rtl="0">
              <a:spcBef>
                <a:spcPts val="1000"/>
              </a:spcBef>
              <a:spcAft>
                <a:spcPts val="1000"/>
              </a:spcAft>
              <a:buNone/>
            </a:pPr>
            <a:r>
              <a:rPr lang="en" sz="1200" u="sng" dirty="0">
                <a:solidFill>
                  <a:schemeClr val="hlink"/>
                </a:solidFill>
                <a:hlinkClick r:id="rId5"/>
              </a:rPr>
              <a:t>Disability Employment Guide</a:t>
            </a:r>
            <a:endParaRPr sz="1200" dirty="0">
              <a:solidFill>
                <a:srgbClr val="F2F2F2"/>
              </a:solidFill>
            </a:endParaRPr>
          </a:p>
        </p:txBody>
      </p:sp>
      <p:cxnSp>
        <p:nvCxnSpPr>
          <p:cNvPr id="603" name="Google Shape;603;p64"/>
          <p:cNvCxnSpPr/>
          <p:nvPr/>
        </p:nvCxnSpPr>
        <p:spPr>
          <a:xfrm>
            <a:off x="2260025" y="1695125"/>
            <a:ext cx="6938100" cy="0"/>
          </a:xfrm>
          <a:prstGeom prst="straightConnector1">
            <a:avLst/>
          </a:prstGeom>
          <a:noFill/>
          <a:ln w="9525" cap="flat" cmpd="sng">
            <a:solidFill>
              <a:srgbClr val="F8CDCA"/>
            </a:solidFill>
            <a:prstDash val="solid"/>
            <a:round/>
            <a:headEnd type="none" w="med" len="med"/>
            <a:tailEnd type="none" w="med" len="med"/>
          </a:ln>
        </p:spPr>
      </p:cxnSp>
      <p:cxnSp>
        <p:nvCxnSpPr>
          <p:cNvPr id="604" name="Google Shape;604;p64"/>
          <p:cNvCxnSpPr/>
          <p:nvPr/>
        </p:nvCxnSpPr>
        <p:spPr>
          <a:xfrm rot="10800000" flipH="1">
            <a:off x="2248050" y="3497075"/>
            <a:ext cx="6887100" cy="14700"/>
          </a:xfrm>
          <a:prstGeom prst="straightConnector1">
            <a:avLst/>
          </a:prstGeom>
          <a:noFill/>
          <a:ln w="9525" cap="flat" cmpd="sng">
            <a:solidFill>
              <a:srgbClr val="F8CDCA"/>
            </a:solidFill>
            <a:prstDash val="solid"/>
            <a:round/>
            <a:headEnd type="none" w="med" len="med"/>
            <a:tailEnd type="none" w="med" len="med"/>
          </a:ln>
        </p:spPr>
      </p:cxnSp>
      <p:sp>
        <p:nvSpPr>
          <p:cNvPr id="605" name="Google Shape;605;p64"/>
          <p:cNvSpPr txBox="1"/>
          <p:nvPr/>
        </p:nvSpPr>
        <p:spPr>
          <a:xfrm>
            <a:off x="2438525" y="1818825"/>
            <a:ext cx="6377700" cy="14634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300" b="1" dirty="0">
                <a:solidFill>
                  <a:srgbClr val="F8CDCA"/>
                </a:solidFill>
              </a:rPr>
              <a:t>Namibia:</a:t>
            </a:r>
            <a:endParaRPr sz="100" b="1" dirty="0">
              <a:solidFill>
                <a:srgbClr val="F8CDCA"/>
              </a:solidFill>
            </a:endParaRPr>
          </a:p>
          <a:p>
            <a:pPr marL="0" lvl="0" indent="0" algn="just" rtl="0">
              <a:lnSpc>
                <a:spcPct val="115000"/>
              </a:lnSpc>
              <a:spcBef>
                <a:spcPts val="1000"/>
              </a:spcBef>
              <a:spcAft>
                <a:spcPts val="0"/>
              </a:spcAft>
              <a:buNone/>
            </a:pPr>
            <a:r>
              <a:rPr lang="en" sz="1200" b="1" dirty="0">
                <a:solidFill>
                  <a:srgbClr val="F5CDCA"/>
                </a:solidFill>
              </a:rPr>
              <a:t>44.6%</a:t>
            </a:r>
            <a:r>
              <a:rPr lang="en" sz="1200" dirty="0">
                <a:solidFill>
                  <a:srgbClr val="F2F2F2"/>
                </a:solidFill>
              </a:rPr>
              <a:t> of disabled people aged 15 years and above were economically active, while </a:t>
            </a:r>
            <a:r>
              <a:rPr lang="en" sz="1200" b="1" dirty="0">
                <a:solidFill>
                  <a:srgbClr val="F8CDCA"/>
                </a:solidFill>
              </a:rPr>
              <a:t>46.7% </a:t>
            </a:r>
            <a:r>
              <a:rPr lang="en" sz="1200" dirty="0">
                <a:solidFill>
                  <a:srgbClr val="F2F2F2"/>
                </a:solidFill>
              </a:rPr>
              <a:t>were economically inactive. The unemployment rate for disabled people aged 15 years + for the 2011 period was </a:t>
            </a:r>
            <a:r>
              <a:rPr lang="en" sz="1200" b="1" dirty="0">
                <a:solidFill>
                  <a:srgbClr val="F8CDCA"/>
                </a:solidFill>
              </a:rPr>
              <a:t>39%.</a:t>
            </a:r>
            <a:endParaRPr sz="1200" b="1" dirty="0">
              <a:solidFill>
                <a:srgbClr val="F8CDCA"/>
              </a:solidFill>
            </a:endParaRPr>
          </a:p>
          <a:p>
            <a:pPr marL="0" lvl="0" indent="0" algn="l" rtl="0">
              <a:spcBef>
                <a:spcPts val="1000"/>
              </a:spcBef>
              <a:spcAft>
                <a:spcPts val="1000"/>
              </a:spcAft>
              <a:buNone/>
            </a:pPr>
            <a:r>
              <a:rPr lang="en" sz="1200" u="sng" dirty="0">
                <a:solidFill>
                  <a:schemeClr val="hlink"/>
                </a:solidFill>
                <a:hlinkClick r:id="rId6"/>
              </a:rPr>
              <a:t>Namibia 2011 Census Disability Report</a:t>
            </a:r>
            <a:endParaRPr sz="1200" dirty="0">
              <a:solidFill>
                <a:srgbClr val="F8CDCA"/>
              </a:solidFill>
            </a:endParaRPr>
          </a:p>
        </p:txBody>
      </p:sp>
      <p:sp>
        <p:nvSpPr>
          <p:cNvPr id="606" name="Google Shape;606;p64"/>
          <p:cNvSpPr txBox="1"/>
          <p:nvPr/>
        </p:nvSpPr>
        <p:spPr>
          <a:xfrm>
            <a:off x="2438525" y="3375048"/>
            <a:ext cx="6377700" cy="16932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300" b="1" dirty="0">
                <a:solidFill>
                  <a:srgbClr val="F8CDCA"/>
                </a:solidFill>
              </a:rPr>
              <a:t>Seychelles: </a:t>
            </a:r>
            <a:endParaRPr sz="1300" b="1" dirty="0">
              <a:solidFill>
                <a:srgbClr val="F8CDCA"/>
              </a:solidFill>
            </a:endParaRPr>
          </a:p>
          <a:p>
            <a:pPr marL="0" lvl="0" indent="0" algn="l" rtl="0">
              <a:spcBef>
                <a:spcPts val="1000"/>
              </a:spcBef>
              <a:spcAft>
                <a:spcPts val="0"/>
              </a:spcAft>
              <a:buNone/>
            </a:pPr>
            <a:r>
              <a:rPr lang="en" sz="1200" dirty="0">
                <a:solidFill>
                  <a:srgbClr val="F2F2F2"/>
                </a:solidFill>
              </a:rPr>
              <a:t>Breakdown of the disabled people reported as economically inactive:</a:t>
            </a:r>
            <a:endParaRPr sz="1200" dirty="0">
              <a:solidFill>
                <a:srgbClr val="F2F2F2"/>
              </a:solidFill>
            </a:endParaRPr>
          </a:p>
          <a:p>
            <a:pPr marL="457200" lvl="0" indent="-304800" algn="l" rtl="0">
              <a:spcBef>
                <a:spcPts val="1000"/>
              </a:spcBef>
              <a:spcAft>
                <a:spcPts val="0"/>
              </a:spcAft>
              <a:buClr>
                <a:srgbClr val="F2F2F2"/>
              </a:buClr>
              <a:buSzPts val="1200"/>
              <a:buChar char="●"/>
            </a:pPr>
            <a:r>
              <a:rPr lang="en" sz="1200" dirty="0">
                <a:solidFill>
                  <a:srgbClr val="F2F2F2"/>
                </a:solidFill>
              </a:rPr>
              <a:t>40% are elderly persons </a:t>
            </a:r>
            <a:endParaRPr sz="1200" dirty="0">
              <a:solidFill>
                <a:srgbClr val="F2F2F2"/>
              </a:solidFill>
            </a:endParaRPr>
          </a:p>
          <a:p>
            <a:pPr marL="457200" lvl="0" indent="-304800" algn="l" rtl="0">
              <a:spcBef>
                <a:spcPts val="0"/>
              </a:spcBef>
              <a:spcAft>
                <a:spcPts val="0"/>
              </a:spcAft>
              <a:buClr>
                <a:srgbClr val="F2F2F2"/>
              </a:buClr>
              <a:buSzPts val="1200"/>
              <a:buChar char="●"/>
            </a:pPr>
            <a:r>
              <a:rPr lang="en" sz="1200" dirty="0">
                <a:solidFill>
                  <a:srgbClr val="F2F2F2"/>
                </a:solidFill>
              </a:rPr>
              <a:t>32% are youths aged between 15 and 24 years </a:t>
            </a:r>
            <a:endParaRPr sz="1200" dirty="0">
              <a:solidFill>
                <a:srgbClr val="F2F2F2"/>
              </a:solidFill>
            </a:endParaRPr>
          </a:p>
          <a:p>
            <a:pPr marL="457200" lvl="0" indent="-304800" algn="l" rtl="0">
              <a:spcBef>
                <a:spcPts val="0"/>
              </a:spcBef>
              <a:spcAft>
                <a:spcPts val="0"/>
              </a:spcAft>
              <a:buClr>
                <a:srgbClr val="F2F2F2"/>
              </a:buClr>
              <a:buSzPts val="1200"/>
              <a:buChar char="●"/>
            </a:pPr>
            <a:r>
              <a:rPr lang="en" sz="1200" dirty="0">
                <a:solidFill>
                  <a:srgbClr val="F2F2F2"/>
                </a:solidFill>
              </a:rPr>
              <a:t>14% are in the prime working ages (25 to 44 years)</a:t>
            </a:r>
            <a:endParaRPr sz="1200" dirty="0">
              <a:solidFill>
                <a:srgbClr val="F2F2F2"/>
              </a:solidFill>
            </a:endParaRPr>
          </a:p>
          <a:p>
            <a:pPr marL="0" lvl="0" indent="0" algn="l" rtl="0">
              <a:spcBef>
                <a:spcPts val="1000"/>
              </a:spcBef>
              <a:spcAft>
                <a:spcPts val="1000"/>
              </a:spcAft>
              <a:buNone/>
            </a:pPr>
            <a:r>
              <a:rPr lang="en" sz="1200" u="sng" dirty="0">
                <a:solidFill>
                  <a:schemeClr val="hlink"/>
                </a:solidFill>
                <a:hlinkClick r:id="rId7"/>
              </a:rPr>
              <a:t>(Population &amp; Housing Census 2010)</a:t>
            </a:r>
            <a:endParaRPr sz="1200" dirty="0">
              <a:solidFill>
                <a:srgbClr val="F2F2F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CDCA"/>
        </a:solidFill>
        <a:effectLst/>
      </p:bgPr>
    </p:bg>
    <p:spTree>
      <p:nvGrpSpPr>
        <p:cNvPr id="1" name="Shape 166"/>
        <p:cNvGrpSpPr/>
        <p:nvPr/>
      </p:nvGrpSpPr>
      <p:grpSpPr>
        <a:xfrm>
          <a:off x="0" y="0"/>
          <a:ext cx="0" cy="0"/>
          <a:chOff x="0" y="0"/>
          <a:chExt cx="0" cy="0"/>
        </a:xfrm>
      </p:grpSpPr>
      <p:pic>
        <p:nvPicPr>
          <p:cNvPr id="167" name="Google Shape;167;p29" descr="political and legal heading" title="political and legal heading"/>
          <p:cNvPicPr preferRelativeResize="0"/>
          <p:nvPr/>
        </p:nvPicPr>
        <p:blipFill>
          <a:blip r:embed="rId3">
            <a:alphaModFix/>
          </a:blip>
          <a:stretch>
            <a:fillRect/>
          </a:stretch>
        </p:blipFill>
        <p:spPr>
          <a:xfrm>
            <a:off x="2087950" y="380925"/>
            <a:ext cx="4968101" cy="4381650"/>
          </a:xfrm>
          <a:prstGeom prst="rect">
            <a:avLst/>
          </a:prstGeom>
          <a:noFill/>
          <a:ln>
            <a:noFill/>
          </a:ln>
        </p:spPr>
      </p:pic>
      <p:pic>
        <p:nvPicPr>
          <p:cNvPr id="168" name="Google Shape;168;p29"/>
          <p:cNvPicPr preferRelativeResize="0"/>
          <p:nvPr/>
        </p:nvPicPr>
        <p:blipFill>
          <a:blip r:embed="rId4">
            <a:alphaModFix/>
          </a:blip>
          <a:stretch>
            <a:fillRect/>
          </a:stretch>
        </p:blipFill>
        <p:spPr>
          <a:xfrm>
            <a:off x="7761900" y="4777101"/>
            <a:ext cx="1314877" cy="3171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610"/>
        <p:cNvGrpSpPr/>
        <p:nvPr/>
      </p:nvGrpSpPr>
      <p:grpSpPr>
        <a:xfrm>
          <a:off x="0" y="0"/>
          <a:ext cx="0" cy="0"/>
          <a:chOff x="0" y="0"/>
          <a:chExt cx="0" cy="0"/>
        </a:xfrm>
      </p:grpSpPr>
      <p:sp>
        <p:nvSpPr>
          <p:cNvPr id="611" name="Google Shape;611;p65"/>
          <p:cNvSpPr txBox="1">
            <a:spLocks noGrp="1"/>
          </p:cNvSpPr>
          <p:nvPr>
            <p:ph type="title"/>
          </p:nvPr>
        </p:nvSpPr>
        <p:spPr>
          <a:xfrm>
            <a:off x="225050" y="1411050"/>
            <a:ext cx="4045200" cy="232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580">
                <a:solidFill>
                  <a:schemeClr val="lt1"/>
                </a:solidFill>
              </a:rPr>
              <a:t>Barriers to Employment</a:t>
            </a:r>
            <a:endParaRPr sz="3280">
              <a:solidFill>
                <a:schemeClr val="lt1"/>
              </a:solidFill>
            </a:endParaRPr>
          </a:p>
        </p:txBody>
      </p:sp>
      <p:sp>
        <p:nvSpPr>
          <p:cNvPr id="612" name="Google Shape;612;p65"/>
          <p:cNvSpPr txBox="1"/>
          <p:nvPr/>
        </p:nvSpPr>
        <p:spPr>
          <a:xfrm>
            <a:off x="4789775" y="1164525"/>
            <a:ext cx="4158600" cy="31155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rgbClr val="1F1F38"/>
              </a:buClr>
              <a:buSzPts val="1700"/>
              <a:buChar char="●"/>
            </a:pPr>
            <a:r>
              <a:rPr lang="en" sz="1700">
                <a:solidFill>
                  <a:srgbClr val="1F1F38"/>
                </a:solidFill>
              </a:rPr>
              <a:t>Lack of education and skills</a:t>
            </a:r>
            <a:endParaRPr sz="1700">
              <a:solidFill>
                <a:srgbClr val="1F1F38"/>
              </a:solidFill>
            </a:endParaRPr>
          </a:p>
          <a:p>
            <a:pPr marL="457200" lvl="0" indent="-336550" algn="l" rtl="0">
              <a:lnSpc>
                <a:spcPct val="115000"/>
              </a:lnSpc>
              <a:spcBef>
                <a:spcPts val="1000"/>
              </a:spcBef>
              <a:spcAft>
                <a:spcPts val="0"/>
              </a:spcAft>
              <a:buClr>
                <a:srgbClr val="1F1F38"/>
              </a:buClr>
              <a:buSzPts val="1700"/>
              <a:buChar char="●"/>
            </a:pPr>
            <a:r>
              <a:rPr lang="en" sz="1700">
                <a:solidFill>
                  <a:srgbClr val="1F1F38"/>
                </a:solidFill>
              </a:rPr>
              <a:t>Inaccessible and unsupportive work environments</a:t>
            </a:r>
            <a:endParaRPr sz="1700">
              <a:solidFill>
                <a:srgbClr val="1F1F38"/>
              </a:solidFill>
            </a:endParaRPr>
          </a:p>
          <a:p>
            <a:pPr marL="457200" lvl="0" indent="-336550" algn="l" rtl="0">
              <a:lnSpc>
                <a:spcPct val="115000"/>
              </a:lnSpc>
              <a:spcBef>
                <a:spcPts val="1000"/>
              </a:spcBef>
              <a:spcAft>
                <a:spcPts val="0"/>
              </a:spcAft>
              <a:buClr>
                <a:srgbClr val="0A0A0A"/>
              </a:buClr>
              <a:buSzPts val="1700"/>
              <a:buChar char="●"/>
            </a:pPr>
            <a:r>
              <a:rPr lang="en" sz="1700">
                <a:solidFill>
                  <a:srgbClr val="0A0A0A"/>
                </a:solidFill>
              </a:rPr>
              <a:t>Inadequate access to information</a:t>
            </a:r>
            <a:endParaRPr sz="1700">
              <a:solidFill>
                <a:srgbClr val="0A0A0A"/>
              </a:solidFill>
            </a:endParaRPr>
          </a:p>
          <a:p>
            <a:pPr marL="457200" lvl="0" indent="-336550" algn="l" rtl="0">
              <a:lnSpc>
                <a:spcPct val="115000"/>
              </a:lnSpc>
              <a:spcBef>
                <a:spcPts val="1000"/>
              </a:spcBef>
              <a:spcAft>
                <a:spcPts val="0"/>
              </a:spcAft>
              <a:buClr>
                <a:srgbClr val="0A0A0A"/>
              </a:buClr>
              <a:buSzPts val="1700"/>
              <a:buChar char="●"/>
            </a:pPr>
            <a:r>
              <a:rPr lang="en" sz="1700">
                <a:solidFill>
                  <a:srgbClr val="0A0A0A"/>
                </a:solidFill>
              </a:rPr>
              <a:t>Inaccessible public transport</a:t>
            </a:r>
            <a:endParaRPr sz="1700">
              <a:solidFill>
                <a:srgbClr val="0A0A0A"/>
              </a:solidFill>
            </a:endParaRPr>
          </a:p>
          <a:p>
            <a:pPr marL="457200" lvl="0" indent="-336550" algn="l" rtl="0">
              <a:spcBef>
                <a:spcPts val="1000"/>
              </a:spcBef>
              <a:spcAft>
                <a:spcPts val="0"/>
              </a:spcAft>
              <a:buClr>
                <a:srgbClr val="0A0A0A"/>
              </a:buClr>
              <a:buSzPts val="1700"/>
              <a:buChar char="●"/>
            </a:pPr>
            <a:r>
              <a:rPr lang="en" sz="1700">
                <a:solidFill>
                  <a:srgbClr val="0A0A0A"/>
                </a:solidFill>
              </a:rPr>
              <a:t>Prejudice and discrimination by colleagues</a:t>
            </a:r>
            <a:endParaRPr sz="1700">
              <a:solidFill>
                <a:srgbClr val="0A0A0A"/>
              </a:solidFill>
            </a:endParaRPr>
          </a:p>
          <a:p>
            <a:pPr marL="457200" lvl="0" indent="-336550" algn="l" rtl="0">
              <a:spcBef>
                <a:spcPts val="1000"/>
              </a:spcBef>
              <a:spcAft>
                <a:spcPts val="1000"/>
              </a:spcAft>
              <a:buClr>
                <a:srgbClr val="0A0A0A"/>
              </a:buClr>
              <a:buSzPts val="1700"/>
              <a:buChar char="●"/>
            </a:pPr>
            <a:r>
              <a:rPr lang="en" sz="1700">
                <a:solidFill>
                  <a:srgbClr val="0A0A0A"/>
                </a:solidFill>
              </a:rPr>
              <a:t>Unequal pay</a:t>
            </a:r>
            <a:endParaRPr sz="1700">
              <a:solidFill>
                <a:srgbClr val="23005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616"/>
        <p:cNvGrpSpPr/>
        <p:nvPr/>
      </p:nvGrpSpPr>
      <p:grpSpPr>
        <a:xfrm>
          <a:off x="0" y="0"/>
          <a:ext cx="0" cy="0"/>
          <a:chOff x="0" y="0"/>
          <a:chExt cx="0" cy="0"/>
        </a:xfrm>
      </p:grpSpPr>
      <p:pic>
        <p:nvPicPr>
          <p:cNvPr id="617" name="Google Shape;617;p66" descr="socio cultural heading" title="socio cultural heading"/>
          <p:cNvPicPr preferRelativeResize="0"/>
          <p:nvPr/>
        </p:nvPicPr>
        <p:blipFill>
          <a:blip r:embed="rId3">
            <a:alphaModFix/>
          </a:blip>
          <a:stretch>
            <a:fillRect/>
          </a:stretch>
        </p:blipFill>
        <p:spPr>
          <a:xfrm>
            <a:off x="18029" y="28688"/>
            <a:ext cx="9107934" cy="5086125"/>
          </a:xfrm>
          <a:prstGeom prst="rect">
            <a:avLst/>
          </a:prstGeom>
          <a:noFill/>
          <a:ln>
            <a:noFill/>
          </a:ln>
        </p:spPr>
      </p:pic>
      <p:pic>
        <p:nvPicPr>
          <p:cNvPr id="618" name="Google Shape;618;p66"/>
          <p:cNvPicPr preferRelativeResize="0"/>
          <p:nvPr/>
        </p:nvPicPr>
        <p:blipFill>
          <a:blip r:embed="rId4">
            <a:alphaModFix/>
          </a:blip>
          <a:stretch>
            <a:fillRect/>
          </a:stretch>
        </p:blipFill>
        <p:spPr>
          <a:xfrm>
            <a:off x="8089250" y="4853900"/>
            <a:ext cx="978499" cy="236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622"/>
        <p:cNvGrpSpPr/>
        <p:nvPr/>
      </p:nvGrpSpPr>
      <p:grpSpPr>
        <a:xfrm>
          <a:off x="0" y="0"/>
          <a:ext cx="0" cy="0"/>
          <a:chOff x="0" y="0"/>
          <a:chExt cx="0" cy="0"/>
        </a:xfrm>
      </p:grpSpPr>
      <p:sp>
        <p:nvSpPr>
          <p:cNvPr id="623" name="Google Shape;623;p67"/>
          <p:cNvSpPr txBox="1"/>
          <p:nvPr/>
        </p:nvSpPr>
        <p:spPr>
          <a:xfrm>
            <a:off x="2054250" y="1574400"/>
            <a:ext cx="5035500" cy="1994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100">
                <a:solidFill>
                  <a:srgbClr val="F2F2F2"/>
                </a:solidFill>
              </a:rPr>
              <a:t>Disabled people are </a:t>
            </a:r>
            <a:r>
              <a:rPr lang="en" sz="2100">
                <a:solidFill>
                  <a:srgbClr val="F8CDCA"/>
                </a:solidFill>
              </a:rPr>
              <a:t>more likely</a:t>
            </a:r>
            <a:r>
              <a:rPr lang="en" sz="2100">
                <a:solidFill>
                  <a:srgbClr val="F2F2F2"/>
                </a:solidFill>
              </a:rPr>
              <a:t> to experience adverse socioeconomic outcomes such as less education, poorer health outcomes, lower levels of employment, and higher poverty rates.</a:t>
            </a:r>
            <a:endParaRPr sz="2100">
              <a:solidFill>
                <a:srgbClr val="F2F2F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627"/>
        <p:cNvGrpSpPr/>
        <p:nvPr/>
      </p:nvGrpSpPr>
      <p:grpSpPr>
        <a:xfrm>
          <a:off x="0" y="0"/>
          <a:ext cx="0" cy="0"/>
          <a:chOff x="0" y="0"/>
          <a:chExt cx="0" cy="0"/>
        </a:xfrm>
      </p:grpSpPr>
      <p:sp>
        <p:nvSpPr>
          <p:cNvPr id="628" name="Google Shape;628;p68"/>
          <p:cNvSpPr txBox="1"/>
          <p:nvPr/>
        </p:nvSpPr>
        <p:spPr>
          <a:xfrm>
            <a:off x="5057950" y="822150"/>
            <a:ext cx="3554400" cy="3499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300">
                <a:solidFill>
                  <a:srgbClr val="FF5240"/>
                </a:solidFill>
              </a:rPr>
              <a:t>Social exclusion </a:t>
            </a:r>
            <a:r>
              <a:rPr lang="en" sz="2300">
                <a:solidFill>
                  <a:srgbClr val="1F1F38"/>
                </a:solidFill>
              </a:rPr>
              <a:t>is often the hardest </a:t>
            </a:r>
            <a:r>
              <a:rPr lang="en" sz="2300">
                <a:solidFill>
                  <a:srgbClr val="FF5240"/>
                </a:solidFill>
              </a:rPr>
              <a:t>barrier </a:t>
            </a:r>
            <a:r>
              <a:rPr lang="en" sz="2300">
                <a:solidFill>
                  <a:srgbClr val="1F1F38"/>
                </a:solidFill>
              </a:rPr>
              <a:t>to overcome, and is usually associated with feelings of shame, fear and rejection. </a:t>
            </a:r>
            <a:endParaRPr sz="2300">
              <a:solidFill>
                <a:srgbClr val="FF5240"/>
              </a:solidFill>
            </a:endParaRPr>
          </a:p>
          <a:p>
            <a:pPr marL="0" lvl="0" indent="0" algn="just" rtl="0">
              <a:spcBef>
                <a:spcPts val="1000"/>
              </a:spcBef>
              <a:spcAft>
                <a:spcPts val="0"/>
              </a:spcAft>
              <a:buNone/>
            </a:pPr>
            <a:r>
              <a:rPr lang="en" sz="2300">
                <a:solidFill>
                  <a:srgbClr val="FF5240"/>
                </a:solidFill>
              </a:rPr>
              <a:t>Negative stereotypes</a:t>
            </a:r>
            <a:r>
              <a:rPr lang="en" sz="2300">
                <a:solidFill>
                  <a:srgbClr val="F2F2F2"/>
                </a:solidFill>
              </a:rPr>
              <a:t> </a:t>
            </a:r>
            <a:r>
              <a:rPr lang="en" sz="2300">
                <a:solidFill>
                  <a:srgbClr val="1F1F38"/>
                </a:solidFill>
              </a:rPr>
              <a:t>are commonly attached to disability. </a:t>
            </a:r>
            <a:endParaRPr sz="2300">
              <a:solidFill>
                <a:srgbClr val="1F1F38"/>
              </a:solidFill>
            </a:endParaRPr>
          </a:p>
        </p:txBody>
      </p:sp>
      <p:sp>
        <p:nvSpPr>
          <p:cNvPr id="629" name="Google Shape;629;p68"/>
          <p:cNvSpPr txBox="1">
            <a:spLocks noGrp="1"/>
          </p:cNvSpPr>
          <p:nvPr>
            <p:ph type="title"/>
          </p:nvPr>
        </p:nvSpPr>
        <p:spPr>
          <a:xfrm>
            <a:off x="174725" y="505950"/>
            <a:ext cx="4034100" cy="19359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rgbClr val="F0F2F6"/>
                </a:solidFill>
              </a:rPr>
              <a:t>Attitudes towards physical and hidden disabilities</a:t>
            </a:r>
            <a:endParaRPr>
              <a:solidFill>
                <a:srgbClr val="F0F2F6"/>
              </a:solidFill>
            </a:endParaRPr>
          </a:p>
        </p:txBody>
      </p:sp>
      <p:sp>
        <p:nvSpPr>
          <p:cNvPr id="630" name="Google Shape;630;p68"/>
          <p:cNvSpPr txBox="1"/>
          <p:nvPr/>
        </p:nvSpPr>
        <p:spPr>
          <a:xfrm>
            <a:off x="174725" y="2724150"/>
            <a:ext cx="3837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5CDCA"/>
                </a:solidFill>
              </a:rPr>
              <a:t>Understanding and awareness of different disabilities is a major factor in contributing to general attitudes around disability. </a:t>
            </a:r>
            <a:endParaRPr>
              <a:solidFill>
                <a:srgbClr val="F5CDCA"/>
              </a:solidFill>
            </a:endParaRPr>
          </a:p>
          <a:p>
            <a:pPr marL="0" lvl="0" indent="0" algn="l" rtl="0">
              <a:spcBef>
                <a:spcPts val="0"/>
              </a:spcBef>
              <a:spcAft>
                <a:spcPts val="0"/>
              </a:spcAft>
              <a:buNone/>
            </a:pPr>
            <a:endParaRPr>
              <a:solidFill>
                <a:srgbClr val="F5CDCA"/>
              </a:solidFill>
            </a:endParaRPr>
          </a:p>
          <a:p>
            <a:pPr marL="0" lvl="0" indent="0" algn="l" rtl="0">
              <a:spcBef>
                <a:spcPts val="0"/>
              </a:spcBef>
              <a:spcAft>
                <a:spcPts val="0"/>
              </a:spcAft>
              <a:buNone/>
            </a:pPr>
            <a:r>
              <a:rPr lang="en">
                <a:solidFill>
                  <a:srgbClr val="F5CDCA"/>
                </a:solidFill>
              </a:rPr>
              <a:t>This also impacts on service usage and disclosure amongst disabled people.</a:t>
            </a:r>
            <a:endParaRPr>
              <a:solidFill>
                <a:srgbClr val="F5CDCA"/>
              </a:solidFill>
            </a:endParaRPr>
          </a:p>
          <a:p>
            <a:pPr marL="0" lvl="0" indent="0" algn="l" rtl="0">
              <a:spcBef>
                <a:spcPts val="0"/>
              </a:spcBef>
              <a:spcAft>
                <a:spcPts val="0"/>
              </a:spcAft>
              <a:buNone/>
            </a:pPr>
            <a:endParaRPr>
              <a:solidFill>
                <a:srgbClr val="F5CDCA"/>
              </a:solidFill>
            </a:endParaRPr>
          </a:p>
        </p:txBody>
      </p:sp>
      <p:pic>
        <p:nvPicPr>
          <p:cNvPr id="631" name="Google Shape;631;p68"/>
          <p:cNvPicPr preferRelativeResize="0"/>
          <p:nvPr/>
        </p:nvPicPr>
        <p:blipFill>
          <a:blip r:embed="rId3">
            <a:alphaModFix/>
          </a:blip>
          <a:stretch>
            <a:fillRect/>
          </a:stretch>
        </p:blipFill>
        <p:spPr>
          <a:xfrm>
            <a:off x="3526725" y="4859225"/>
            <a:ext cx="978499" cy="236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635"/>
        <p:cNvGrpSpPr/>
        <p:nvPr/>
      </p:nvGrpSpPr>
      <p:grpSpPr>
        <a:xfrm>
          <a:off x="0" y="0"/>
          <a:ext cx="0" cy="0"/>
          <a:chOff x="0" y="0"/>
          <a:chExt cx="0" cy="0"/>
        </a:xfrm>
      </p:grpSpPr>
      <p:sp>
        <p:nvSpPr>
          <p:cNvPr id="636" name="Google Shape;636;p69"/>
          <p:cNvSpPr txBox="1">
            <a:spLocks noGrp="1"/>
          </p:cNvSpPr>
          <p:nvPr>
            <p:ph type="title"/>
          </p:nvPr>
        </p:nvSpPr>
        <p:spPr>
          <a:xfrm>
            <a:off x="7615350" y="4355200"/>
            <a:ext cx="1453200" cy="684900"/>
          </a:xfrm>
          <a:prstGeom prst="rect">
            <a:avLst/>
          </a:prstGeom>
          <a:ln w="9525" cap="flat" cmpd="sng">
            <a:solidFill>
              <a:srgbClr val="F2F2F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1700">
                <a:solidFill>
                  <a:srgbClr val="F5CDCA"/>
                </a:solidFill>
              </a:rPr>
              <a:t>Lack of opportunities</a:t>
            </a:r>
            <a:endParaRPr sz="1700">
              <a:solidFill>
                <a:srgbClr val="F5CDCA"/>
              </a:solidFill>
            </a:endParaRPr>
          </a:p>
        </p:txBody>
      </p:sp>
      <p:sp>
        <p:nvSpPr>
          <p:cNvPr id="637" name="Google Shape;637;p69"/>
          <p:cNvSpPr txBox="1">
            <a:spLocks noGrp="1"/>
          </p:cNvSpPr>
          <p:nvPr>
            <p:ph type="body" idx="1"/>
          </p:nvPr>
        </p:nvSpPr>
        <p:spPr>
          <a:xfrm>
            <a:off x="1528650" y="1413600"/>
            <a:ext cx="6086700" cy="16083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SzPts val="1018"/>
              <a:buNone/>
            </a:pPr>
            <a:r>
              <a:rPr lang="en" sz="2882" b="1">
                <a:solidFill>
                  <a:srgbClr val="F2F2F2"/>
                </a:solidFill>
              </a:rPr>
              <a:t>“The World Bank estimates that </a:t>
            </a:r>
            <a:r>
              <a:rPr lang="en" sz="2882" b="1">
                <a:solidFill>
                  <a:srgbClr val="F8CDCA"/>
                </a:solidFill>
              </a:rPr>
              <a:t>20%</a:t>
            </a:r>
            <a:r>
              <a:rPr lang="en" sz="2882" b="1">
                <a:solidFill>
                  <a:srgbClr val="F2F2F2"/>
                </a:solidFill>
              </a:rPr>
              <a:t> of the world’s poorest people have a disability”</a:t>
            </a:r>
            <a:endParaRPr sz="2975">
              <a:solidFill>
                <a:srgbClr val="F0F2F6"/>
              </a:solidFill>
            </a:endParaRPr>
          </a:p>
        </p:txBody>
      </p:sp>
      <p:pic>
        <p:nvPicPr>
          <p:cNvPr id="638" name="Google Shape;638;p69"/>
          <p:cNvPicPr preferRelativeResize="0"/>
          <p:nvPr/>
        </p:nvPicPr>
        <p:blipFill>
          <a:blip r:embed="rId3">
            <a:alphaModFix/>
          </a:blip>
          <a:stretch>
            <a:fillRect/>
          </a:stretch>
        </p:blipFill>
        <p:spPr>
          <a:xfrm>
            <a:off x="4082762" y="4865525"/>
            <a:ext cx="978499" cy="236000"/>
          </a:xfrm>
          <a:prstGeom prst="rect">
            <a:avLst/>
          </a:prstGeom>
          <a:noFill/>
          <a:ln>
            <a:noFill/>
          </a:ln>
        </p:spPr>
      </p:pic>
      <p:sp>
        <p:nvSpPr>
          <p:cNvPr id="639" name="Google Shape;639;p69"/>
          <p:cNvSpPr txBox="1"/>
          <p:nvPr/>
        </p:nvSpPr>
        <p:spPr>
          <a:xfrm>
            <a:off x="100850" y="121500"/>
            <a:ext cx="1183500" cy="7473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None/>
            </a:pPr>
            <a:r>
              <a:rPr lang="en" sz="1700">
                <a:solidFill>
                  <a:srgbClr val="F8CDCA"/>
                </a:solidFill>
              </a:rPr>
              <a:t>Attitudinal Barriers</a:t>
            </a:r>
            <a:endParaRPr sz="1000">
              <a:solidFill>
                <a:srgbClr val="F8CDCA"/>
              </a:solidFill>
            </a:endParaRPr>
          </a:p>
        </p:txBody>
      </p:sp>
      <p:sp>
        <p:nvSpPr>
          <p:cNvPr id="640" name="Google Shape;640;p69"/>
          <p:cNvSpPr txBox="1"/>
          <p:nvPr/>
        </p:nvSpPr>
        <p:spPr>
          <a:xfrm>
            <a:off x="1566400" y="3021900"/>
            <a:ext cx="4241400" cy="7080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1000"/>
              </a:spcBef>
              <a:spcAft>
                <a:spcPts val="1000"/>
              </a:spcAft>
              <a:buNone/>
            </a:pPr>
            <a:r>
              <a:rPr lang="en" sz="1700">
                <a:solidFill>
                  <a:srgbClr val="F8CDCA"/>
                </a:solidFill>
              </a:rPr>
              <a:t>Many disabled people are marginalised by overlapping intersectional impacts</a:t>
            </a:r>
            <a:endParaRPr sz="1100">
              <a:solidFill>
                <a:srgbClr val="F8CDCA"/>
              </a:solidFill>
            </a:endParaRPr>
          </a:p>
        </p:txBody>
      </p:sp>
      <p:sp>
        <p:nvSpPr>
          <p:cNvPr id="641" name="Google Shape;641;p69"/>
          <p:cNvSpPr txBox="1"/>
          <p:nvPr/>
        </p:nvSpPr>
        <p:spPr>
          <a:xfrm>
            <a:off x="100850" y="4324000"/>
            <a:ext cx="1127100" cy="7473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None/>
            </a:pPr>
            <a:r>
              <a:rPr lang="en" sz="1700">
                <a:solidFill>
                  <a:srgbClr val="F8CDCA"/>
                </a:solidFill>
              </a:rPr>
              <a:t>Physical Barriers</a:t>
            </a:r>
            <a:endParaRPr sz="1000">
              <a:solidFill>
                <a:srgbClr val="F8CDCA"/>
              </a:solidFill>
            </a:endParaRPr>
          </a:p>
        </p:txBody>
      </p:sp>
      <p:sp>
        <p:nvSpPr>
          <p:cNvPr id="642" name="Google Shape;642;p69"/>
          <p:cNvSpPr txBox="1">
            <a:spLocks noGrp="1"/>
          </p:cNvSpPr>
          <p:nvPr>
            <p:ph type="title"/>
          </p:nvPr>
        </p:nvSpPr>
        <p:spPr>
          <a:xfrm>
            <a:off x="7790500" y="89525"/>
            <a:ext cx="1267800" cy="684900"/>
          </a:xfrm>
          <a:prstGeom prst="rect">
            <a:avLst/>
          </a:prstGeom>
          <a:ln w="9525" cap="flat" cmpd="sng">
            <a:solidFill>
              <a:srgbClr val="F2F2F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1700">
                <a:solidFill>
                  <a:srgbClr val="F5CDCA"/>
                </a:solidFill>
              </a:rPr>
              <a:t>Lack of information</a:t>
            </a:r>
            <a:endParaRPr sz="1700">
              <a:solidFill>
                <a:srgbClr val="F5CDCA"/>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0"/>
          <p:cNvSpPr/>
          <p:nvPr/>
        </p:nvSpPr>
        <p:spPr>
          <a:xfrm>
            <a:off x="1958100" y="-57150"/>
            <a:ext cx="7338300" cy="5243650"/>
          </a:xfrm>
          <a:prstGeom prst="rect">
            <a:avLst/>
          </a:prstGeom>
          <a:solidFill>
            <a:schemeClr val="lt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0"/>
          <p:cNvSpPr txBox="1">
            <a:spLocks noGrp="1"/>
          </p:cNvSpPr>
          <p:nvPr>
            <p:ph type="title" idx="4294967295"/>
          </p:nvPr>
        </p:nvSpPr>
        <p:spPr>
          <a:xfrm>
            <a:off x="66300" y="1641600"/>
            <a:ext cx="1891800" cy="1860300"/>
          </a:xfrm>
          <a:prstGeom prst="rect">
            <a:avLst/>
          </a:prstGeom>
        </p:spPr>
        <p:txBody>
          <a:bodyPr spcFirstLastPara="1" wrap="square" lIns="91425" tIns="91425" rIns="91425" bIns="91425" anchor="t" anchorCtr="0">
            <a:noAutofit/>
          </a:bodyPr>
          <a:lstStyle/>
          <a:p>
            <a:pPr marL="0" lvl="0" indent="0" algn="l" rtl="0">
              <a:lnSpc>
                <a:spcPct val="120967"/>
              </a:lnSpc>
              <a:spcBef>
                <a:spcPts val="0"/>
              </a:spcBef>
              <a:spcAft>
                <a:spcPts val="0"/>
              </a:spcAft>
              <a:buSzPts val="990"/>
              <a:buNone/>
            </a:pPr>
            <a:r>
              <a:rPr lang="en" sz="3200">
                <a:solidFill>
                  <a:srgbClr val="1F1F38"/>
                </a:solidFill>
                <a:latin typeface="Roboto"/>
                <a:ea typeface="Roboto"/>
                <a:cs typeface="Roboto"/>
                <a:sym typeface="Roboto"/>
              </a:rPr>
              <a:t>Disability Welfare </a:t>
            </a:r>
            <a:endParaRPr sz="3200">
              <a:solidFill>
                <a:srgbClr val="1F1F38"/>
              </a:solidFill>
              <a:latin typeface="Roboto"/>
              <a:ea typeface="Roboto"/>
              <a:cs typeface="Roboto"/>
              <a:sym typeface="Roboto"/>
            </a:endParaRPr>
          </a:p>
          <a:p>
            <a:pPr marL="0" lvl="0" indent="0" algn="l" rtl="0">
              <a:lnSpc>
                <a:spcPct val="120967"/>
              </a:lnSpc>
              <a:spcBef>
                <a:spcPts val="500"/>
              </a:spcBef>
              <a:spcAft>
                <a:spcPts val="0"/>
              </a:spcAft>
              <a:buSzPts val="990"/>
              <a:buNone/>
            </a:pPr>
            <a:r>
              <a:rPr lang="en" sz="3200">
                <a:solidFill>
                  <a:srgbClr val="1F1F38"/>
                </a:solidFill>
                <a:latin typeface="Roboto"/>
                <a:ea typeface="Roboto"/>
                <a:cs typeface="Roboto"/>
                <a:sym typeface="Roboto"/>
              </a:rPr>
              <a:t>Scheme</a:t>
            </a:r>
            <a:endParaRPr sz="3200">
              <a:solidFill>
                <a:srgbClr val="1F1F38"/>
              </a:solidFill>
              <a:latin typeface="Roboto"/>
              <a:ea typeface="Roboto"/>
              <a:cs typeface="Roboto"/>
              <a:sym typeface="Roboto"/>
            </a:endParaRPr>
          </a:p>
          <a:p>
            <a:pPr marL="0" lvl="0" indent="0" algn="l" rtl="0">
              <a:lnSpc>
                <a:spcPct val="120967"/>
              </a:lnSpc>
              <a:spcBef>
                <a:spcPts val="500"/>
              </a:spcBef>
              <a:spcAft>
                <a:spcPts val="500"/>
              </a:spcAft>
              <a:buClr>
                <a:schemeClr val="dk1"/>
              </a:buClr>
              <a:buSzPts val="990"/>
              <a:buFont typeface="Arial"/>
              <a:buNone/>
            </a:pPr>
            <a:endParaRPr sz="3200" b="1">
              <a:solidFill>
                <a:srgbClr val="1F1F38"/>
              </a:solidFill>
              <a:highlight>
                <a:srgbClr val="FFFFFF"/>
              </a:highlight>
              <a:latin typeface="Roboto"/>
              <a:ea typeface="Roboto"/>
              <a:cs typeface="Roboto"/>
              <a:sym typeface="Roboto"/>
            </a:endParaRPr>
          </a:p>
        </p:txBody>
      </p:sp>
      <p:sp>
        <p:nvSpPr>
          <p:cNvPr id="649" name="Google Shape;649;p70"/>
          <p:cNvSpPr txBox="1">
            <a:spLocks noGrp="1"/>
          </p:cNvSpPr>
          <p:nvPr>
            <p:ph type="body" idx="4294967295"/>
          </p:nvPr>
        </p:nvSpPr>
        <p:spPr>
          <a:xfrm>
            <a:off x="2144400" y="280650"/>
            <a:ext cx="6965700" cy="458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230050"/>
                </a:solidFill>
              </a:rPr>
              <a:t>Botswana Disability Allowance: </a:t>
            </a:r>
            <a:endParaRPr sz="1200" b="1">
              <a:solidFill>
                <a:srgbClr val="230050"/>
              </a:solidFill>
            </a:endParaRPr>
          </a:p>
          <a:p>
            <a:pPr marL="457200" lvl="0" indent="-304800" algn="l" rtl="0">
              <a:spcBef>
                <a:spcPts val="1200"/>
              </a:spcBef>
              <a:spcAft>
                <a:spcPts val="0"/>
              </a:spcAft>
              <a:buClr>
                <a:srgbClr val="1F1F38"/>
              </a:buClr>
              <a:buSzPts val="1200"/>
              <a:buChar char="●"/>
            </a:pPr>
            <a:r>
              <a:rPr lang="en" sz="1200">
                <a:solidFill>
                  <a:srgbClr val="1F1F38"/>
                </a:solidFill>
              </a:rPr>
              <a:t>300 pula per month </a:t>
            </a:r>
            <a:endParaRPr sz="1200">
              <a:solidFill>
                <a:srgbClr val="1F1F38"/>
              </a:solidFill>
            </a:endParaRPr>
          </a:p>
          <a:p>
            <a:pPr marL="457200" lvl="0" indent="-304800" algn="l" rtl="0">
              <a:spcBef>
                <a:spcPts val="0"/>
              </a:spcBef>
              <a:spcAft>
                <a:spcPts val="0"/>
              </a:spcAft>
              <a:buClr>
                <a:srgbClr val="1F1F38"/>
              </a:buClr>
              <a:buSzPts val="1200"/>
              <a:buChar char="●"/>
            </a:pPr>
            <a:r>
              <a:rPr lang="en" sz="1200">
                <a:solidFill>
                  <a:srgbClr val="1F1F38"/>
                </a:solidFill>
              </a:rPr>
              <a:t>A monthly electronic food voucher worth 600 - 800 is paid depending upon the local authority</a:t>
            </a:r>
            <a:endParaRPr sz="1200">
              <a:solidFill>
                <a:srgbClr val="1F1F38"/>
              </a:solidFill>
            </a:endParaRPr>
          </a:p>
          <a:p>
            <a:pPr marL="0" lvl="0" indent="0" algn="l" rtl="0">
              <a:spcBef>
                <a:spcPts val="1200"/>
              </a:spcBef>
              <a:spcAft>
                <a:spcPts val="0"/>
              </a:spcAft>
              <a:buNone/>
            </a:pPr>
            <a:r>
              <a:rPr lang="en" sz="1200" b="1">
                <a:solidFill>
                  <a:srgbClr val="2B2B73"/>
                </a:solidFill>
              </a:rPr>
              <a:t>Eswatini Public Assistance Grant (PAG):</a:t>
            </a:r>
            <a:endParaRPr sz="1200" b="1">
              <a:solidFill>
                <a:srgbClr val="2B2B73"/>
              </a:solidFill>
            </a:endParaRPr>
          </a:p>
          <a:p>
            <a:pPr marL="0" lvl="0" indent="0" algn="l" rtl="0">
              <a:spcBef>
                <a:spcPts val="1200"/>
              </a:spcBef>
              <a:spcAft>
                <a:spcPts val="0"/>
              </a:spcAft>
              <a:buNone/>
            </a:pPr>
            <a:r>
              <a:rPr lang="en" sz="1200">
                <a:solidFill>
                  <a:srgbClr val="1F1F38"/>
                </a:solidFill>
              </a:rPr>
              <a:t>The </a:t>
            </a:r>
            <a:r>
              <a:rPr lang="en" sz="1200" u="sng">
                <a:solidFill>
                  <a:schemeClr val="hlink"/>
                </a:solidFill>
                <a:hlinkClick r:id="rId3"/>
              </a:rPr>
              <a:t>UN National Disability Plan of Action</a:t>
            </a:r>
            <a:r>
              <a:rPr lang="en" sz="1200">
                <a:solidFill>
                  <a:srgbClr val="1F1F38"/>
                </a:solidFill>
              </a:rPr>
              <a:t> states an urgent need for the provision of a regular allowance (grant) for disabled people who are not working. </a:t>
            </a:r>
            <a:endParaRPr sz="1200">
              <a:solidFill>
                <a:srgbClr val="1F1F38"/>
              </a:solidFill>
            </a:endParaRPr>
          </a:p>
          <a:p>
            <a:pPr marL="0" lvl="0" indent="0" algn="l" rtl="0">
              <a:spcBef>
                <a:spcPts val="1200"/>
              </a:spcBef>
              <a:spcAft>
                <a:spcPts val="0"/>
              </a:spcAft>
              <a:buNone/>
            </a:pPr>
            <a:r>
              <a:rPr lang="en" sz="1200">
                <a:solidFill>
                  <a:srgbClr val="1F1F38"/>
                </a:solidFill>
              </a:rPr>
              <a:t>The Social welfare department currently provide a PAG for vulnerable people including disabled people in Eswatini.  </a:t>
            </a:r>
            <a:endParaRPr sz="1200">
              <a:solidFill>
                <a:srgbClr val="1F1F38"/>
              </a:solidFill>
            </a:endParaRPr>
          </a:p>
          <a:p>
            <a:pPr marL="457200" lvl="0" indent="-304800" algn="l" rtl="0">
              <a:spcBef>
                <a:spcPts val="1200"/>
              </a:spcBef>
              <a:spcAft>
                <a:spcPts val="0"/>
              </a:spcAft>
              <a:buClr>
                <a:srgbClr val="1F1F38"/>
              </a:buClr>
              <a:buSzPts val="1200"/>
              <a:buChar char="●"/>
            </a:pPr>
            <a:r>
              <a:rPr lang="en" sz="1200">
                <a:solidFill>
                  <a:srgbClr val="1F1F38"/>
                </a:solidFill>
              </a:rPr>
              <a:t>The disability grant component of the social assistance programme in Eswatini was only accessed by 4,744 out of 13,196 people living with disabilities in 2018. </a:t>
            </a:r>
            <a:endParaRPr sz="1200">
              <a:solidFill>
                <a:srgbClr val="1F1F38"/>
              </a:solidFill>
            </a:endParaRPr>
          </a:p>
          <a:p>
            <a:pPr marL="457200" lvl="0" indent="-304800" algn="l" rtl="0">
              <a:spcBef>
                <a:spcPts val="1000"/>
              </a:spcBef>
              <a:spcAft>
                <a:spcPts val="0"/>
              </a:spcAft>
              <a:buClr>
                <a:srgbClr val="1F1F38"/>
              </a:buClr>
              <a:buSzPts val="1200"/>
              <a:buChar char="●"/>
            </a:pPr>
            <a:r>
              <a:rPr lang="en" sz="1200">
                <a:solidFill>
                  <a:srgbClr val="1F1F38"/>
                </a:solidFill>
              </a:rPr>
              <a:t>The monthly allowance for the disability grant was revised from SZL 180 to SZL 280 from January 2020 			</a:t>
            </a:r>
            <a:endParaRPr sz="1200">
              <a:solidFill>
                <a:srgbClr val="1F1F38"/>
              </a:solidFill>
            </a:endParaRPr>
          </a:p>
          <a:p>
            <a:pPr marL="0" lvl="0" indent="0" algn="l" rtl="0">
              <a:spcBef>
                <a:spcPts val="1200"/>
              </a:spcBef>
              <a:spcAft>
                <a:spcPts val="0"/>
              </a:spcAft>
              <a:buNone/>
            </a:pPr>
            <a:r>
              <a:rPr lang="en" sz="1200" b="1">
                <a:solidFill>
                  <a:srgbClr val="230050"/>
                </a:solidFill>
              </a:rPr>
              <a:t>Gambia:</a:t>
            </a:r>
            <a:endParaRPr sz="1200" b="1">
              <a:solidFill>
                <a:srgbClr val="230050"/>
              </a:solidFill>
            </a:endParaRPr>
          </a:p>
          <a:p>
            <a:pPr marL="0" lvl="0" indent="0" algn="l" rtl="0">
              <a:spcBef>
                <a:spcPts val="1200"/>
              </a:spcBef>
              <a:spcAft>
                <a:spcPts val="1200"/>
              </a:spcAft>
              <a:buNone/>
            </a:pPr>
            <a:r>
              <a:rPr lang="en" sz="1200">
                <a:solidFill>
                  <a:srgbClr val="1F1F38"/>
                </a:solidFill>
              </a:rPr>
              <a:t>The </a:t>
            </a:r>
            <a:r>
              <a:rPr lang="en" sz="1200" u="sng">
                <a:solidFill>
                  <a:schemeClr val="hlink"/>
                </a:solidFill>
                <a:hlinkClick r:id="rId4"/>
              </a:rPr>
              <a:t>2015 - 2025 Gambia National Social Protection Policy</a:t>
            </a:r>
            <a:r>
              <a:rPr lang="en" sz="1200">
                <a:solidFill>
                  <a:srgbClr val="1F1F38"/>
                </a:solidFill>
              </a:rPr>
              <a:t> aimed by 2019 to undertake a study to assess the feasibility of introducing a disability grant with hope to implement from 2020 onwards.</a:t>
            </a:r>
            <a:endParaRPr sz="1200" b="1">
              <a:solidFill>
                <a:srgbClr val="23005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1"/>
          <p:cNvSpPr/>
          <p:nvPr/>
        </p:nvSpPr>
        <p:spPr>
          <a:xfrm>
            <a:off x="1958100" y="-106136"/>
            <a:ext cx="7338300" cy="5292636"/>
          </a:xfrm>
          <a:prstGeom prst="rect">
            <a:avLst/>
          </a:prstGeom>
          <a:solidFill>
            <a:schemeClr val="lt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1"/>
          <p:cNvSpPr txBox="1">
            <a:spLocks noGrp="1"/>
          </p:cNvSpPr>
          <p:nvPr>
            <p:ph type="title" idx="4294967295"/>
          </p:nvPr>
        </p:nvSpPr>
        <p:spPr>
          <a:xfrm>
            <a:off x="84650" y="1683000"/>
            <a:ext cx="1891800" cy="1860300"/>
          </a:xfrm>
          <a:prstGeom prst="rect">
            <a:avLst/>
          </a:prstGeom>
        </p:spPr>
        <p:txBody>
          <a:bodyPr spcFirstLastPara="1" wrap="square" lIns="91425" tIns="91425" rIns="91425" bIns="91425" anchor="t" anchorCtr="0">
            <a:noAutofit/>
          </a:bodyPr>
          <a:lstStyle/>
          <a:p>
            <a:pPr marL="0" lvl="0" indent="0" algn="l" rtl="0">
              <a:lnSpc>
                <a:spcPct val="120967"/>
              </a:lnSpc>
              <a:spcBef>
                <a:spcPts val="0"/>
              </a:spcBef>
              <a:spcAft>
                <a:spcPts val="0"/>
              </a:spcAft>
              <a:buSzPts val="990"/>
              <a:buNone/>
            </a:pPr>
            <a:r>
              <a:rPr lang="en" sz="3200">
                <a:solidFill>
                  <a:srgbClr val="1F1F38"/>
                </a:solidFill>
                <a:latin typeface="Roboto"/>
                <a:ea typeface="Roboto"/>
                <a:cs typeface="Roboto"/>
                <a:sym typeface="Roboto"/>
              </a:rPr>
              <a:t>Disability Welfare </a:t>
            </a:r>
            <a:endParaRPr sz="3200">
              <a:solidFill>
                <a:srgbClr val="1F1F38"/>
              </a:solidFill>
              <a:latin typeface="Roboto"/>
              <a:ea typeface="Roboto"/>
              <a:cs typeface="Roboto"/>
              <a:sym typeface="Roboto"/>
            </a:endParaRPr>
          </a:p>
          <a:p>
            <a:pPr marL="0" lvl="0" indent="0" algn="l" rtl="0">
              <a:lnSpc>
                <a:spcPct val="120967"/>
              </a:lnSpc>
              <a:spcBef>
                <a:spcPts val="500"/>
              </a:spcBef>
              <a:spcAft>
                <a:spcPts val="0"/>
              </a:spcAft>
              <a:buSzPts val="990"/>
              <a:buNone/>
            </a:pPr>
            <a:r>
              <a:rPr lang="en" sz="3200">
                <a:solidFill>
                  <a:srgbClr val="1F1F38"/>
                </a:solidFill>
                <a:latin typeface="Roboto"/>
                <a:ea typeface="Roboto"/>
                <a:cs typeface="Roboto"/>
                <a:sym typeface="Roboto"/>
              </a:rPr>
              <a:t>Scheme</a:t>
            </a:r>
            <a:endParaRPr sz="3200">
              <a:solidFill>
                <a:srgbClr val="1F1F38"/>
              </a:solidFill>
              <a:latin typeface="Roboto"/>
              <a:ea typeface="Roboto"/>
              <a:cs typeface="Roboto"/>
              <a:sym typeface="Roboto"/>
            </a:endParaRPr>
          </a:p>
          <a:p>
            <a:pPr marL="0" lvl="0" indent="0" algn="l" rtl="0">
              <a:lnSpc>
                <a:spcPct val="120967"/>
              </a:lnSpc>
              <a:spcBef>
                <a:spcPts val="500"/>
              </a:spcBef>
              <a:spcAft>
                <a:spcPts val="500"/>
              </a:spcAft>
              <a:buClr>
                <a:schemeClr val="dk1"/>
              </a:buClr>
              <a:buSzPts val="990"/>
              <a:buFont typeface="Arial"/>
              <a:buNone/>
            </a:pPr>
            <a:endParaRPr sz="3200" b="1">
              <a:solidFill>
                <a:srgbClr val="1F1F38"/>
              </a:solidFill>
              <a:highlight>
                <a:srgbClr val="FFFFFF"/>
              </a:highlight>
              <a:latin typeface="Roboto"/>
              <a:ea typeface="Roboto"/>
              <a:cs typeface="Roboto"/>
              <a:sym typeface="Roboto"/>
            </a:endParaRPr>
          </a:p>
        </p:txBody>
      </p:sp>
      <p:sp>
        <p:nvSpPr>
          <p:cNvPr id="656" name="Google Shape;656;p71"/>
          <p:cNvSpPr txBox="1">
            <a:spLocks noGrp="1"/>
          </p:cNvSpPr>
          <p:nvPr>
            <p:ph type="body" idx="4294967295"/>
          </p:nvPr>
        </p:nvSpPr>
        <p:spPr>
          <a:xfrm>
            <a:off x="2087100" y="82800"/>
            <a:ext cx="7080300" cy="5060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200" b="1">
                <a:solidFill>
                  <a:srgbClr val="230050"/>
                </a:solidFill>
              </a:rPr>
              <a:t>Lesotho:</a:t>
            </a:r>
            <a:endParaRPr sz="1200" b="1">
              <a:solidFill>
                <a:srgbClr val="230050"/>
              </a:solidFill>
            </a:endParaRPr>
          </a:p>
          <a:p>
            <a:pPr marL="0" lvl="0" indent="0" algn="just" rtl="0">
              <a:spcBef>
                <a:spcPts val="0"/>
              </a:spcBef>
              <a:spcAft>
                <a:spcPts val="0"/>
              </a:spcAft>
              <a:buNone/>
            </a:pPr>
            <a:r>
              <a:rPr lang="en" sz="1200">
                <a:solidFill>
                  <a:srgbClr val="1F1F38"/>
                </a:solidFill>
              </a:rPr>
              <a:t>The </a:t>
            </a:r>
            <a:r>
              <a:rPr lang="en" sz="1200" u="sng">
                <a:solidFill>
                  <a:schemeClr val="hlink"/>
                </a:solidFill>
                <a:hlinkClick r:id="rId3"/>
              </a:rPr>
              <a:t>UNICEF Lesotho 2020/21 Social Protection Budget Brief</a:t>
            </a:r>
            <a:r>
              <a:rPr lang="en" sz="1200">
                <a:solidFill>
                  <a:srgbClr val="1F1F38"/>
                </a:solidFill>
              </a:rPr>
              <a:t> states that disability grants have </a:t>
            </a:r>
            <a:r>
              <a:rPr lang="en" sz="1200" b="1">
                <a:solidFill>
                  <a:srgbClr val="1F1F38"/>
                </a:solidFill>
              </a:rPr>
              <a:t>been approved but are yet to be implemented. </a:t>
            </a:r>
            <a:endParaRPr sz="1200" b="1">
              <a:solidFill>
                <a:srgbClr val="1F1F38"/>
              </a:solidFill>
            </a:endParaRPr>
          </a:p>
          <a:p>
            <a:pPr marL="0" lvl="0" indent="0" algn="just" rtl="0">
              <a:spcBef>
                <a:spcPts val="1200"/>
              </a:spcBef>
              <a:spcAft>
                <a:spcPts val="0"/>
              </a:spcAft>
              <a:buNone/>
            </a:pPr>
            <a:r>
              <a:rPr lang="en" sz="1200">
                <a:solidFill>
                  <a:srgbClr val="1F1F38"/>
                </a:solidFill>
              </a:rPr>
              <a:t>However in 2020, the public assistance programme supported disabled people providing monthly cash transfer of roughly M250, food packages, medical fee exemptions etc </a:t>
            </a:r>
            <a:endParaRPr sz="1200">
              <a:solidFill>
                <a:srgbClr val="1F1F38"/>
              </a:solidFill>
            </a:endParaRPr>
          </a:p>
          <a:p>
            <a:pPr marL="0" lvl="0" indent="0" algn="just" rtl="0">
              <a:spcBef>
                <a:spcPts val="1200"/>
              </a:spcBef>
              <a:spcAft>
                <a:spcPts val="0"/>
              </a:spcAft>
              <a:buNone/>
            </a:pPr>
            <a:endParaRPr sz="200">
              <a:solidFill>
                <a:srgbClr val="1F1F38"/>
              </a:solidFill>
            </a:endParaRPr>
          </a:p>
          <a:p>
            <a:pPr marL="0" lvl="0" indent="0" algn="just" rtl="0">
              <a:spcBef>
                <a:spcPts val="0"/>
              </a:spcBef>
              <a:spcAft>
                <a:spcPts val="0"/>
              </a:spcAft>
              <a:buNone/>
            </a:pPr>
            <a:r>
              <a:rPr lang="en" sz="1200" b="1">
                <a:solidFill>
                  <a:srgbClr val="230050"/>
                </a:solidFill>
              </a:rPr>
              <a:t>Mauritius </a:t>
            </a:r>
            <a:r>
              <a:rPr lang="en" sz="1200" b="1" u="sng">
                <a:solidFill>
                  <a:schemeClr val="hlink"/>
                </a:solidFill>
                <a:hlinkClick r:id="rId4"/>
              </a:rPr>
              <a:t>Basica Invalid Pension</a:t>
            </a:r>
            <a:r>
              <a:rPr lang="en" sz="1200" b="1">
                <a:solidFill>
                  <a:srgbClr val="230050"/>
                </a:solidFill>
              </a:rPr>
              <a:t>:</a:t>
            </a:r>
            <a:endParaRPr sz="1200" b="1">
              <a:solidFill>
                <a:srgbClr val="230050"/>
              </a:solidFill>
            </a:endParaRPr>
          </a:p>
          <a:p>
            <a:pPr marL="0" lvl="0" indent="0" algn="just" rtl="0">
              <a:spcBef>
                <a:spcPts val="0"/>
              </a:spcBef>
              <a:spcAft>
                <a:spcPts val="0"/>
              </a:spcAft>
              <a:buNone/>
            </a:pPr>
            <a:r>
              <a:rPr lang="en" sz="1200">
                <a:solidFill>
                  <a:srgbClr val="1F1F38"/>
                </a:solidFill>
              </a:rPr>
              <a:t>The amount payable as from December 2019 is Rs 9,000 per month to disabled people between the ages of 15 – 60.</a:t>
            </a:r>
            <a:endParaRPr sz="1200">
              <a:solidFill>
                <a:srgbClr val="1F1F38"/>
              </a:solidFill>
            </a:endParaRPr>
          </a:p>
          <a:p>
            <a:pPr marL="0" lvl="0" indent="0" algn="just" rtl="0">
              <a:spcBef>
                <a:spcPts val="1200"/>
              </a:spcBef>
              <a:spcAft>
                <a:spcPts val="0"/>
              </a:spcAft>
              <a:buNone/>
            </a:pPr>
            <a:endParaRPr sz="200">
              <a:solidFill>
                <a:srgbClr val="1F1F38"/>
              </a:solidFill>
            </a:endParaRPr>
          </a:p>
          <a:p>
            <a:pPr marL="0" lvl="0" indent="0" algn="just" rtl="0">
              <a:spcBef>
                <a:spcPts val="0"/>
              </a:spcBef>
              <a:spcAft>
                <a:spcPts val="0"/>
              </a:spcAft>
              <a:buNone/>
            </a:pPr>
            <a:r>
              <a:rPr lang="en" sz="1200" b="1">
                <a:solidFill>
                  <a:srgbClr val="230050"/>
                </a:solidFill>
              </a:rPr>
              <a:t>Namibia </a:t>
            </a:r>
            <a:r>
              <a:rPr lang="en" sz="1200" b="1" u="sng">
                <a:solidFill>
                  <a:schemeClr val="hlink"/>
                </a:solidFill>
                <a:hlinkClick r:id="rId5"/>
              </a:rPr>
              <a:t>Disability Grant</a:t>
            </a:r>
            <a:r>
              <a:rPr lang="en" sz="1200" b="1">
                <a:solidFill>
                  <a:srgbClr val="230050"/>
                </a:solidFill>
              </a:rPr>
              <a:t>:</a:t>
            </a:r>
            <a:endParaRPr sz="1200" b="1">
              <a:solidFill>
                <a:srgbClr val="230050"/>
              </a:solidFill>
            </a:endParaRPr>
          </a:p>
          <a:p>
            <a:pPr marL="0" lvl="0" indent="0" algn="just" rtl="0">
              <a:spcBef>
                <a:spcPts val="0"/>
              </a:spcBef>
              <a:spcAft>
                <a:spcPts val="0"/>
              </a:spcAft>
              <a:buNone/>
            </a:pPr>
            <a:r>
              <a:rPr lang="en" sz="1200">
                <a:solidFill>
                  <a:srgbClr val="1F1F38"/>
                </a:solidFill>
              </a:rPr>
              <a:t>People aged 16 + receive N$1 100 per month. In 2015, 31,663 people benefited from the grant.</a:t>
            </a:r>
            <a:endParaRPr sz="1200">
              <a:solidFill>
                <a:srgbClr val="1F1F38"/>
              </a:solidFill>
            </a:endParaRPr>
          </a:p>
          <a:p>
            <a:pPr marL="0" lvl="0" indent="0" algn="just" rtl="0">
              <a:spcBef>
                <a:spcPts val="1200"/>
              </a:spcBef>
              <a:spcAft>
                <a:spcPts val="0"/>
              </a:spcAft>
              <a:buNone/>
            </a:pPr>
            <a:endParaRPr sz="200">
              <a:solidFill>
                <a:srgbClr val="1F1F38"/>
              </a:solidFill>
            </a:endParaRPr>
          </a:p>
          <a:p>
            <a:pPr marL="0" lvl="0" indent="0" algn="just" rtl="0">
              <a:spcBef>
                <a:spcPts val="0"/>
              </a:spcBef>
              <a:spcAft>
                <a:spcPts val="0"/>
              </a:spcAft>
              <a:buClr>
                <a:schemeClr val="dk1"/>
              </a:buClr>
              <a:buSzPts val="1100"/>
              <a:buFont typeface="Arial"/>
              <a:buNone/>
            </a:pPr>
            <a:r>
              <a:rPr lang="en" sz="1200" b="1">
                <a:solidFill>
                  <a:srgbClr val="230050"/>
                </a:solidFill>
              </a:rPr>
              <a:t>Seychelles:</a:t>
            </a:r>
            <a:endParaRPr sz="1200" b="1">
              <a:solidFill>
                <a:srgbClr val="230050"/>
              </a:solidFill>
            </a:endParaRPr>
          </a:p>
          <a:p>
            <a:pPr marL="0" lvl="0" indent="0" algn="just" rtl="0">
              <a:spcBef>
                <a:spcPts val="1200"/>
              </a:spcBef>
              <a:spcAft>
                <a:spcPts val="0"/>
              </a:spcAft>
              <a:buNone/>
            </a:pPr>
            <a:r>
              <a:rPr lang="en" sz="1200">
                <a:solidFill>
                  <a:srgbClr val="1F1F38"/>
                </a:solidFill>
              </a:rPr>
              <a:t>The </a:t>
            </a:r>
            <a:r>
              <a:rPr lang="en" sz="1200" u="sng">
                <a:solidFill>
                  <a:schemeClr val="hlink"/>
                </a:solidFill>
                <a:hlinkClick r:id="rId6"/>
              </a:rPr>
              <a:t>2010 Social Security Act</a:t>
            </a:r>
            <a:r>
              <a:rPr lang="en" sz="1200">
                <a:solidFill>
                  <a:srgbClr val="1F1F38"/>
                </a:solidFill>
              </a:rPr>
              <a:t> has an “Invalidity Benefit” and “Disablement Benefit” (workplace accidents) Scheme. Based off a medical assesment if the person is “incapacitated for work at 75% or more” and have no earning capacity and no income, the person is entitled to receive the full rate of the “invalidity benefit” (R.2440). </a:t>
            </a:r>
            <a:endParaRPr sz="1200">
              <a:solidFill>
                <a:srgbClr val="1F1F38"/>
              </a:solidFill>
            </a:endParaRPr>
          </a:p>
          <a:p>
            <a:pPr marL="0" lvl="0" indent="0" algn="just" rtl="0">
              <a:spcBef>
                <a:spcPts val="1200"/>
              </a:spcBef>
              <a:spcAft>
                <a:spcPts val="0"/>
              </a:spcAft>
              <a:buClr>
                <a:schemeClr val="dk1"/>
              </a:buClr>
              <a:buSzPts val="1100"/>
              <a:buFont typeface="Arial"/>
              <a:buNone/>
            </a:pPr>
            <a:r>
              <a:rPr lang="en" sz="1200">
                <a:solidFill>
                  <a:srgbClr val="1F1F38"/>
                </a:solidFill>
              </a:rPr>
              <a:t>50% or more and that person is able to earn or has income, the person shall be entitled to “invalidity benefit” at a reduced rate if the person’s family income is less than subsistence level; and the person continues actively to seek employment </a:t>
            </a:r>
            <a:endParaRPr sz="1200">
              <a:solidFill>
                <a:srgbClr val="1F1F38"/>
              </a:solidFill>
            </a:endParaRPr>
          </a:p>
          <a:p>
            <a:pPr marL="0" lvl="0" indent="0" algn="just" rtl="0">
              <a:spcBef>
                <a:spcPts val="1200"/>
              </a:spcBef>
              <a:spcAft>
                <a:spcPts val="1200"/>
              </a:spcAft>
              <a:buNone/>
            </a:pPr>
            <a:endParaRPr sz="1200">
              <a:solidFill>
                <a:srgbClr val="23005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9EFF6"/>
        </a:solidFill>
        <a:effectLst/>
      </p:bgPr>
    </p:bg>
    <p:spTree>
      <p:nvGrpSpPr>
        <p:cNvPr id="1" name="Shape 660"/>
        <p:cNvGrpSpPr/>
        <p:nvPr/>
      </p:nvGrpSpPr>
      <p:grpSpPr>
        <a:xfrm>
          <a:off x="0" y="0"/>
          <a:ext cx="0" cy="0"/>
          <a:chOff x="0" y="0"/>
          <a:chExt cx="0" cy="0"/>
        </a:xfrm>
      </p:grpSpPr>
      <p:pic>
        <p:nvPicPr>
          <p:cNvPr id="661" name="Google Shape;661;p72" descr="technological heading" title="Technological heading"/>
          <p:cNvPicPr preferRelativeResize="0"/>
          <p:nvPr/>
        </p:nvPicPr>
        <p:blipFill>
          <a:blip r:embed="rId3">
            <a:alphaModFix/>
          </a:blip>
          <a:stretch>
            <a:fillRect/>
          </a:stretch>
        </p:blipFill>
        <p:spPr>
          <a:xfrm>
            <a:off x="86500" y="76200"/>
            <a:ext cx="8970999" cy="4991100"/>
          </a:xfrm>
          <a:prstGeom prst="rect">
            <a:avLst/>
          </a:prstGeom>
          <a:noFill/>
          <a:ln>
            <a:noFill/>
          </a:ln>
        </p:spPr>
      </p:pic>
      <p:pic>
        <p:nvPicPr>
          <p:cNvPr id="662" name="Google Shape;662;p72"/>
          <p:cNvPicPr preferRelativeResize="0"/>
          <p:nvPr/>
        </p:nvPicPr>
        <p:blipFill>
          <a:blip r:embed="rId4">
            <a:alphaModFix/>
          </a:blip>
          <a:stretch>
            <a:fillRect/>
          </a:stretch>
        </p:blipFill>
        <p:spPr>
          <a:xfrm>
            <a:off x="7761900" y="4777101"/>
            <a:ext cx="1314877" cy="3171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666"/>
        <p:cNvGrpSpPr/>
        <p:nvPr/>
      </p:nvGrpSpPr>
      <p:grpSpPr>
        <a:xfrm>
          <a:off x="0" y="0"/>
          <a:ext cx="0" cy="0"/>
          <a:chOff x="0" y="0"/>
          <a:chExt cx="0" cy="0"/>
        </a:xfrm>
      </p:grpSpPr>
      <p:sp>
        <p:nvSpPr>
          <p:cNvPr id="667" name="Google Shape;667;p73"/>
          <p:cNvSpPr txBox="1"/>
          <p:nvPr/>
        </p:nvSpPr>
        <p:spPr>
          <a:xfrm>
            <a:off x="2337300" y="1571250"/>
            <a:ext cx="4469400" cy="2001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500">
                <a:solidFill>
                  <a:srgbClr val="F2F2F2"/>
                </a:solidFill>
              </a:rPr>
              <a:t>Digital technology is a potent vehicle for social inclusion, but it also can be a channel to deepen exclusion.  </a:t>
            </a:r>
            <a:r>
              <a:rPr lang="en" sz="1800">
                <a:solidFill>
                  <a:schemeClr val="dk1"/>
                </a:solidFill>
              </a:rPr>
              <a:t>	</a:t>
            </a:r>
            <a:endParaRPr sz="1800">
              <a:solidFill>
                <a:schemeClr val="dk1"/>
              </a:solidFill>
            </a:endParaRPr>
          </a:p>
          <a:p>
            <a:pPr marL="0" lvl="0" indent="0" algn="l" rtl="0">
              <a:spcBef>
                <a:spcPts val="0"/>
              </a:spcBef>
              <a:spcAft>
                <a:spcPts val="0"/>
              </a:spcAft>
              <a:buNone/>
            </a:pPr>
            <a:r>
              <a:rPr lang="en" sz="1800">
                <a:solidFill>
                  <a:schemeClr val="dk1"/>
                </a:solidFill>
              </a:rPr>
              <a:t>		</a:t>
            </a:r>
            <a:endParaRPr sz="1800">
              <a:solidFill>
                <a:schemeClr val="dk1"/>
              </a:solidFill>
            </a:endParaRPr>
          </a:p>
        </p:txBody>
      </p:sp>
      <p:sp>
        <p:nvSpPr>
          <p:cNvPr id="668" name="Google Shape;668;p73"/>
          <p:cNvSpPr txBox="1"/>
          <p:nvPr/>
        </p:nvSpPr>
        <p:spPr>
          <a:xfrm>
            <a:off x="0" y="45279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8CDCA"/>
                </a:solidFill>
              </a:rPr>
              <a:t>Source: </a:t>
            </a:r>
            <a:r>
              <a:rPr lang="en" u="sng">
                <a:solidFill>
                  <a:srgbClr val="F8CDCA"/>
                </a:solidFill>
                <a:hlinkClick r:id="rId3">
                  <a:extLst>
                    <a:ext uri="{A12FA001-AC4F-418D-AE19-62706E023703}">
                      <ahyp:hlinkClr xmlns:ahyp="http://schemas.microsoft.com/office/drawing/2018/hyperlinkcolor" val="tx"/>
                    </a:ext>
                  </a:extLst>
                </a:hlinkClick>
              </a:rPr>
              <a:t>Inclusion Matters in Africa Report</a:t>
            </a:r>
            <a:endParaRPr>
              <a:solidFill>
                <a:srgbClr val="F8CDCA"/>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672"/>
        <p:cNvGrpSpPr/>
        <p:nvPr/>
      </p:nvGrpSpPr>
      <p:grpSpPr>
        <a:xfrm>
          <a:off x="0" y="0"/>
          <a:ext cx="0" cy="0"/>
          <a:chOff x="0" y="0"/>
          <a:chExt cx="0" cy="0"/>
        </a:xfrm>
      </p:grpSpPr>
      <p:sp>
        <p:nvSpPr>
          <p:cNvPr id="673" name="Google Shape;673;p74"/>
          <p:cNvSpPr/>
          <p:nvPr/>
        </p:nvSpPr>
        <p:spPr>
          <a:xfrm>
            <a:off x="1763575" y="403475"/>
            <a:ext cx="5616900" cy="310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 name="Google Shape;674;p74"/>
          <p:cNvGrpSpPr/>
          <p:nvPr/>
        </p:nvGrpSpPr>
        <p:grpSpPr>
          <a:xfrm>
            <a:off x="1930363" y="575675"/>
            <a:ext cx="5283300" cy="2761800"/>
            <a:chOff x="2017700" y="575675"/>
            <a:chExt cx="5283300" cy="2761800"/>
          </a:xfrm>
        </p:grpSpPr>
        <p:sp>
          <p:nvSpPr>
            <p:cNvPr id="675" name="Google Shape;675;p74"/>
            <p:cNvSpPr/>
            <p:nvPr/>
          </p:nvSpPr>
          <p:spPr>
            <a:xfrm>
              <a:off x="2017700" y="575675"/>
              <a:ext cx="5283300" cy="2761800"/>
            </a:xfrm>
            <a:prstGeom prst="rect">
              <a:avLst/>
            </a:prstGeom>
            <a:solidFill>
              <a:srgbClr val="F8CDCA"/>
            </a:solidFill>
            <a:ln w="9525" cap="flat" cmpd="sng">
              <a:solidFill>
                <a:srgbClr val="1F1F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4"/>
            <p:cNvSpPr txBox="1"/>
            <p:nvPr/>
          </p:nvSpPr>
          <p:spPr>
            <a:xfrm>
              <a:off x="2848100" y="587963"/>
              <a:ext cx="3622500" cy="1477500"/>
            </a:xfrm>
            <a:prstGeom prst="rect">
              <a:avLst/>
            </a:prstGeom>
            <a:solidFill>
              <a:srgbClr val="F8CDCA"/>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solidFill>
                    <a:srgbClr val="230050"/>
                  </a:solidFill>
                </a:rPr>
                <a:t>UNESCO:  </a:t>
              </a:r>
              <a:endParaRPr sz="2100">
                <a:solidFill>
                  <a:srgbClr val="230050"/>
                </a:solidFill>
              </a:endParaRPr>
            </a:p>
            <a:p>
              <a:pPr marL="0" lvl="0" indent="0" algn="ctr" rtl="0">
                <a:spcBef>
                  <a:spcPts val="0"/>
                </a:spcBef>
                <a:spcAft>
                  <a:spcPts val="0"/>
                </a:spcAft>
                <a:buNone/>
              </a:pPr>
              <a:endParaRPr sz="2100">
                <a:solidFill>
                  <a:srgbClr val="230050"/>
                </a:solidFill>
              </a:endParaRPr>
            </a:p>
            <a:p>
              <a:pPr marL="0" lvl="0" indent="0" algn="ctr" rtl="0">
                <a:spcBef>
                  <a:spcPts val="0"/>
                </a:spcBef>
                <a:spcAft>
                  <a:spcPts val="0"/>
                </a:spcAft>
                <a:buNone/>
              </a:pPr>
              <a:r>
                <a:rPr lang="en" sz="2100">
                  <a:solidFill>
                    <a:srgbClr val="230050"/>
                  </a:solidFill>
                </a:rPr>
                <a:t>ICT Transforming Education in Africa project, 2015</a:t>
              </a:r>
              <a:endParaRPr sz="2100">
                <a:solidFill>
                  <a:srgbClr val="230050"/>
                </a:solidFill>
              </a:endParaRPr>
            </a:p>
          </p:txBody>
        </p:sp>
      </p:grpSp>
      <p:sp>
        <p:nvSpPr>
          <p:cNvPr id="677" name="Google Shape;677;p74"/>
          <p:cNvSpPr txBox="1"/>
          <p:nvPr/>
        </p:nvSpPr>
        <p:spPr>
          <a:xfrm>
            <a:off x="2098400" y="2065475"/>
            <a:ext cx="5121900" cy="1272000"/>
          </a:xfrm>
          <a:prstGeom prst="rect">
            <a:avLst/>
          </a:prstGeom>
          <a:noFill/>
          <a:ln>
            <a:noFill/>
          </a:ln>
        </p:spPr>
        <p:txBody>
          <a:bodyPr spcFirstLastPara="1" wrap="square" lIns="91425" tIns="91425" rIns="91425" bIns="91425" anchor="t" anchorCtr="0">
            <a:spAutoFit/>
          </a:bodyPr>
          <a:lstStyle/>
          <a:p>
            <a:pPr marL="457200" lvl="0" indent="-317500" algn="just" rtl="0">
              <a:lnSpc>
                <a:spcPct val="115000"/>
              </a:lnSpc>
              <a:spcBef>
                <a:spcPts val="0"/>
              </a:spcBef>
              <a:spcAft>
                <a:spcPts val="0"/>
              </a:spcAft>
              <a:buClr>
                <a:srgbClr val="1F1F38"/>
              </a:buClr>
              <a:buSzPts val="1400"/>
              <a:buChar char="●"/>
            </a:pPr>
            <a:r>
              <a:rPr lang="en">
                <a:solidFill>
                  <a:srgbClr val="1F1F38"/>
                </a:solidFill>
              </a:rPr>
              <a:t>Promote and achieve digital transformation within schools</a:t>
            </a:r>
            <a:endParaRPr>
              <a:solidFill>
                <a:srgbClr val="1F1F38"/>
              </a:solidFill>
            </a:endParaRPr>
          </a:p>
          <a:p>
            <a:pPr marL="457200" lvl="0" indent="-317500" algn="just" rtl="0">
              <a:lnSpc>
                <a:spcPct val="115000"/>
              </a:lnSpc>
              <a:spcBef>
                <a:spcPts val="1000"/>
              </a:spcBef>
              <a:spcAft>
                <a:spcPts val="1000"/>
              </a:spcAft>
              <a:buClr>
                <a:srgbClr val="1F1F38"/>
              </a:buClr>
              <a:buSzPts val="1400"/>
              <a:buChar char="●"/>
            </a:pPr>
            <a:r>
              <a:rPr lang="en">
                <a:solidFill>
                  <a:srgbClr val="1F1F38"/>
                </a:solidFill>
              </a:rPr>
              <a:t>Facilitate the development of national ICT in education policies</a:t>
            </a:r>
            <a:endParaRPr>
              <a:solidFill>
                <a:srgbClr val="1F1F38"/>
              </a:solidFill>
            </a:endParaRPr>
          </a:p>
        </p:txBody>
      </p:sp>
      <p:pic>
        <p:nvPicPr>
          <p:cNvPr id="678" name="Google Shape;678;p74" descr="A Computer Screen with the UNESCO ICT transforming education on Africa webpage" title="Decorative: Computer Screen"/>
          <p:cNvPicPr preferRelativeResize="0"/>
          <p:nvPr/>
        </p:nvPicPr>
        <p:blipFill rotWithShape="1">
          <a:blip r:embed="rId3">
            <a:alphaModFix/>
          </a:blip>
          <a:srcRect l="7508" t="17510" r="51773" b="25173"/>
          <a:stretch/>
        </p:blipFill>
        <p:spPr>
          <a:xfrm>
            <a:off x="3234538" y="3075720"/>
            <a:ext cx="2674925" cy="21180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FF6"/>
        </a:solidFill>
        <a:effectLst/>
      </p:bgPr>
    </p:bg>
    <p:spTree>
      <p:nvGrpSpPr>
        <p:cNvPr id="1" name="Shape 172"/>
        <p:cNvGrpSpPr/>
        <p:nvPr/>
      </p:nvGrpSpPr>
      <p:grpSpPr>
        <a:xfrm>
          <a:off x="0" y="0"/>
          <a:ext cx="0" cy="0"/>
          <a:chOff x="0" y="0"/>
          <a:chExt cx="0" cy="0"/>
        </a:xfrm>
      </p:grpSpPr>
      <p:sp>
        <p:nvSpPr>
          <p:cNvPr id="173" name="Google Shape;173;p30"/>
          <p:cNvSpPr txBox="1"/>
          <p:nvPr/>
        </p:nvSpPr>
        <p:spPr>
          <a:xfrm>
            <a:off x="118025" y="115125"/>
            <a:ext cx="836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rgbClr val="28256E"/>
                </a:solidFill>
                <a:latin typeface="Spartan ExtraBold"/>
                <a:ea typeface="Spartan ExtraBold"/>
                <a:cs typeface="Spartan ExtraBold"/>
                <a:sym typeface="Spartan ExtraBold"/>
              </a:rPr>
              <a:t>National Laws &amp; Policies: Botswana</a:t>
            </a:r>
            <a:endParaRPr sz="3100">
              <a:solidFill>
                <a:srgbClr val="28256E"/>
              </a:solidFill>
              <a:latin typeface="Spartan ExtraBold"/>
              <a:ea typeface="Spartan ExtraBold"/>
              <a:cs typeface="Spartan ExtraBold"/>
              <a:sym typeface="Spartan ExtraBold"/>
            </a:endParaRPr>
          </a:p>
        </p:txBody>
      </p:sp>
      <p:grpSp>
        <p:nvGrpSpPr>
          <p:cNvPr id="174" name="Google Shape;174;p30"/>
          <p:cNvGrpSpPr/>
          <p:nvPr/>
        </p:nvGrpSpPr>
        <p:grpSpPr>
          <a:xfrm>
            <a:off x="597000" y="2461413"/>
            <a:ext cx="7517225" cy="2558038"/>
            <a:chOff x="597000" y="2232813"/>
            <a:chExt cx="7517225" cy="2558038"/>
          </a:xfrm>
        </p:grpSpPr>
        <p:sp>
          <p:nvSpPr>
            <p:cNvPr id="175" name="Google Shape;175;p30" descr="decorative" title="decorative"/>
            <p:cNvSpPr/>
            <p:nvPr/>
          </p:nvSpPr>
          <p:spPr>
            <a:xfrm>
              <a:off x="597000" y="2232813"/>
              <a:ext cx="497400" cy="489900"/>
            </a:xfrm>
            <a:prstGeom prst="ellipse">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0"/>
            <p:cNvSpPr txBox="1"/>
            <p:nvPr/>
          </p:nvSpPr>
          <p:spPr>
            <a:xfrm>
              <a:off x="1290725" y="2270025"/>
              <a:ext cx="6344700" cy="415500"/>
            </a:xfrm>
            <a:prstGeom prst="rect">
              <a:avLst/>
            </a:prstGeom>
            <a:solidFill>
              <a:srgbClr val="1F1F3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E9EFF6"/>
                  </a:solidFill>
                </a:rPr>
                <a:t>United Nations Development Programme “Disability Project’ in Botswana</a:t>
              </a:r>
              <a:endParaRPr sz="1500">
                <a:solidFill>
                  <a:srgbClr val="E9EFF6"/>
                </a:solidFill>
              </a:endParaRPr>
            </a:p>
          </p:txBody>
        </p:sp>
        <p:pic>
          <p:nvPicPr>
            <p:cNvPr id="177" name="Google Shape;177;p30"/>
            <p:cNvPicPr preferRelativeResize="0"/>
            <p:nvPr/>
          </p:nvPicPr>
          <p:blipFill>
            <a:blip r:embed="rId3">
              <a:alphaModFix/>
            </a:blip>
            <a:stretch>
              <a:fillRect/>
            </a:stretch>
          </p:blipFill>
          <p:spPr>
            <a:xfrm>
              <a:off x="664850" y="2296925"/>
              <a:ext cx="361699" cy="361699"/>
            </a:xfrm>
            <a:prstGeom prst="rect">
              <a:avLst/>
            </a:prstGeom>
            <a:noFill/>
            <a:ln>
              <a:noFill/>
            </a:ln>
          </p:spPr>
        </p:pic>
        <p:sp>
          <p:nvSpPr>
            <p:cNvPr id="178" name="Google Shape;178;p30"/>
            <p:cNvSpPr txBox="1"/>
            <p:nvPr/>
          </p:nvSpPr>
          <p:spPr>
            <a:xfrm>
              <a:off x="1290725" y="2735850"/>
              <a:ext cx="6823500" cy="2055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50">
                  <a:solidFill>
                    <a:srgbClr val="0A0A0A"/>
                  </a:solidFill>
                </a:rPr>
                <a:t>The first phase of the Disability Project (2018 – 2019) is to provide technical support to the Government of Botswana (Coordination Office for Persons with Disabilities) to develop:</a:t>
              </a:r>
              <a:endParaRPr sz="1350">
                <a:solidFill>
                  <a:srgbClr val="0A0A0A"/>
                </a:solidFill>
              </a:endParaRPr>
            </a:p>
            <a:p>
              <a:pPr marL="0" lvl="0" indent="0" algn="just" rtl="0">
                <a:spcBef>
                  <a:spcPts val="0"/>
                </a:spcBef>
                <a:spcAft>
                  <a:spcPts val="0"/>
                </a:spcAft>
                <a:buNone/>
              </a:pPr>
              <a:endParaRPr sz="1350">
                <a:solidFill>
                  <a:srgbClr val="0A0A0A"/>
                </a:solidFill>
              </a:endParaRPr>
            </a:p>
            <a:p>
              <a:pPr marL="457200" lvl="0" indent="-314325" algn="just" rtl="0">
                <a:spcBef>
                  <a:spcPts val="0"/>
                </a:spcBef>
                <a:spcAft>
                  <a:spcPts val="0"/>
                </a:spcAft>
                <a:buClr>
                  <a:srgbClr val="0A0A0A"/>
                </a:buClr>
                <a:buSzPts val="1350"/>
                <a:buChar char="●"/>
              </a:pPr>
              <a:r>
                <a:rPr lang="en" sz="1350">
                  <a:solidFill>
                    <a:srgbClr val="0A0A0A"/>
                  </a:solidFill>
                </a:rPr>
                <a:t>A National Disability Policy </a:t>
              </a:r>
              <a:endParaRPr sz="1350">
                <a:solidFill>
                  <a:srgbClr val="0A0A0A"/>
                </a:solidFill>
              </a:endParaRPr>
            </a:p>
            <a:p>
              <a:pPr marL="457200" lvl="0" indent="-314325" algn="just" rtl="0">
                <a:spcBef>
                  <a:spcPts val="0"/>
                </a:spcBef>
                <a:spcAft>
                  <a:spcPts val="0"/>
                </a:spcAft>
                <a:buClr>
                  <a:srgbClr val="0A0A0A"/>
                </a:buClr>
                <a:buSzPts val="1350"/>
                <a:buChar char="●"/>
              </a:pPr>
              <a:r>
                <a:rPr lang="en" sz="1350">
                  <a:solidFill>
                    <a:srgbClr val="0A0A0A"/>
                  </a:solidFill>
                </a:rPr>
                <a:t>A National Disability Strategy and Implementation Plan</a:t>
              </a:r>
              <a:endParaRPr sz="1350">
                <a:solidFill>
                  <a:srgbClr val="0A0A0A"/>
                </a:solidFill>
              </a:endParaRPr>
            </a:p>
            <a:p>
              <a:pPr marL="457200" lvl="0" indent="-314325" algn="just" rtl="0">
                <a:spcBef>
                  <a:spcPts val="0"/>
                </a:spcBef>
                <a:spcAft>
                  <a:spcPts val="0"/>
                </a:spcAft>
                <a:buClr>
                  <a:srgbClr val="0A0A0A"/>
                </a:buClr>
                <a:buSzPts val="1350"/>
                <a:buChar char="●"/>
              </a:pPr>
              <a:r>
                <a:rPr lang="en" sz="1350">
                  <a:solidFill>
                    <a:srgbClr val="0A0A0A"/>
                  </a:solidFill>
                </a:rPr>
                <a:t>A draft law to domesticate the CRPD into the laws of Botswana (yet to be published)</a:t>
              </a:r>
              <a:endParaRPr sz="1350">
                <a:solidFill>
                  <a:srgbClr val="0A0A0A"/>
                </a:solidFill>
              </a:endParaRPr>
            </a:p>
            <a:p>
              <a:pPr marL="457200" lvl="0" indent="-314325" algn="just" rtl="0">
                <a:spcBef>
                  <a:spcPts val="0"/>
                </a:spcBef>
                <a:spcAft>
                  <a:spcPts val="0"/>
                </a:spcAft>
                <a:buClr>
                  <a:srgbClr val="0A0A0A"/>
                </a:buClr>
                <a:buSzPts val="1350"/>
                <a:buChar char="●"/>
              </a:pPr>
              <a:r>
                <a:rPr lang="en" sz="1350">
                  <a:solidFill>
                    <a:srgbClr val="0A0A0A"/>
                  </a:solidFill>
                </a:rPr>
                <a:t>Disability into </a:t>
              </a:r>
              <a:r>
                <a:rPr lang="en" sz="1350" u="sng">
                  <a:solidFill>
                    <a:schemeClr val="hlink"/>
                  </a:solidFill>
                  <a:hlinkClick r:id="rId4"/>
                </a:rPr>
                <a:t>Botswana’s National Development Plan</a:t>
              </a:r>
              <a:r>
                <a:rPr lang="en" sz="1350">
                  <a:solidFill>
                    <a:srgbClr val="0A0A0A"/>
                  </a:solidFill>
                </a:rPr>
                <a:t> (2017 – 2023)</a:t>
              </a:r>
              <a:endParaRPr sz="1350">
                <a:solidFill>
                  <a:srgbClr val="0A0A0A"/>
                </a:solidFill>
              </a:endParaRPr>
            </a:p>
          </p:txBody>
        </p:sp>
      </p:grpSp>
      <p:grpSp>
        <p:nvGrpSpPr>
          <p:cNvPr id="179" name="Google Shape;179;p30"/>
          <p:cNvGrpSpPr/>
          <p:nvPr/>
        </p:nvGrpSpPr>
        <p:grpSpPr>
          <a:xfrm>
            <a:off x="553200" y="1003950"/>
            <a:ext cx="7315950" cy="1279550"/>
            <a:chOff x="553200" y="1003950"/>
            <a:chExt cx="7315950" cy="1279550"/>
          </a:xfrm>
        </p:grpSpPr>
        <p:sp>
          <p:nvSpPr>
            <p:cNvPr id="180" name="Google Shape;180;p30"/>
            <p:cNvSpPr/>
            <p:nvPr/>
          </p:nvSpPr>
          <p:spPr>
            <a:xfrm>
              <a:off x="597000" y="1051500"/>
              <a:ext cx="497400" cy="489900"/>
            </a:xfrm>
            <a:prstGeom prst="ellipse">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0"/>
            <p:cNvSpPr txBox="1"/>
            <p:nvPr/>
          </p:nvSpPr>
          <p:spPr>
            <a:xfrm>
              <a:off x="1290725" y="1113500"/>
              <a:ext cx="5362800" cy="415500"/>
            </a:xfrm>
            <a:prstGeom prst="rect">
              <a:avLst/>
            </a:prstGeom>
            <a:solidFill>
              <a:srgbClr val="1F1F3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F2F2F2"/>
                  </a:solidFill>
                </a:rPr>
                <a:t>Botswana National Policy on Care for Disabled People, 1996</a:t>
              </a:r>
              <a:endParaRPr sz="1500">
                <a:solidFill>
                  <a:srgbClr val="F2F2F2"/>
                </a:solidFill>
              </a:endParaRPr>
            </a:p>
          </p:txBody>
        </p:sp>
        <p:pic>
          <p:nvPicPr>
            <p:cNvPr id="182" name="Google Shape;182;p30" descr="decorative" title="decorative"/>
            <p:cNvPicPr preferRelativeResize="0"/>
            <p:nvPr/>
          </p:nvPicPr>
          <p:blipFill>
            <a:blip r:embed="rId5">
              <a:alphaModFix/>
            </a:blip>
            <a:stretch>
              <a:fillRect/>
            </a:stretch>
          </p:blipFill>
          <p:spPr>
            <a:xfrm>
              <a:off x="553200" y="1003950"/>
              <a:ext cx="585000" cy="585000"/>
            </a:xfrm>
            <a:prstGeom prst="rect">
              <a:avLst/>
            </a:prstGeom>
            <a:noFill/>
            <a:ln>
              <a:noFill/>
            </a:ln>
          </p:spPr>
        </p:pic>
        <p:sp>
          <p:nvSpPr>
            <p:cNvPr id="183" name="Google Shape;183;p30"/>
            <p:cNvSpPr txBox="1"/>
            <p:nvPr/>
          </p:nvSpPr>
          <p:spPr>
            <a:xfrm>
              <a:off x="1274850" y="1667900"/>
              <a:ext cx="65943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Ensure disabled people have a right to determine own wellbeing </a:t>
              </a:r>
              <a:endParaRPr/>
            </a:p>
            <a:p>
              <a:pPr marL="457200" lvl="0" indent="-317500" algn="l" rtl="0">
                <a:spcBef>
                  <a:spcPts val="0"/>
                </a:spcBef>
                <a:spcAft>
                  <a:spcPts val="0"/>
                </a:spcAft>
                <a:buSzPts val="1400"/>
                <a:buChar char="●"/>
              </a:pPr>
              <a:r>
                <a:rPr lang="en"/>
                <a:t>Ensure the integration of disabled people in society is actively promoted</a:t>
              </a: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75"/>
          <p:cNvSpPr/>
          <p:nvPr/>
        </p:nvSpPr>
        <p:spPr>
          <a:xfrm>
            <a:off x="-210750" y="-75975"/>
            <a:ext cx="2612700" cy="5307900"/>
          </a:xfrm>
          <a:prstGeom prst="rect">
            <a:avLst/>
          </a:prstGeom>
          <a:solidFill>
            <a:srgbClr val="1F1F38"/>
          </a:solidFill>
          <a:ln w="9525" cap="flat" cmpd="sng">
            <a:solidFill>
              <a:srgbClr val="1F1F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5"/>
          <p:cNvSpPr txBox="1"/>
          <p:nvPr/>
        </p:nvSpPr>
        <p:spPr>
          <a:xfrm>
            <a:off x="252075" y="372650"/>
            <a:ext cx="1605000" cy="1200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3300">
                <a:solidFill>
                  <a:srgbClr val="FCCCC7"/>
                </a:solidFill>
              </a:rPr>
              <a:t>Mobile Phone</a:t>
            </a:r>
            <a:endParaRPr sz="3300">
              <a:solidFill>
                <a:srgbClr val="FCCCC7"/>
              </a:solidFill>
            </a:endParaRPr>
          </a:p>
        </p:txBody>
      </p:sp>
      <p:sp>
        <p:nvSpPr>
          <p:cNvPr id="685" name="Google Shape;685;p75"/>
          <p:cNvSpPr txBox="1"/>
          <p:nvPr/>
        </p:nvSpPr>
        <p:spPr>
          <a:xfrm>
            <a:off x="2914375" y="239850"/>
            <a:ext cx="5823600" cy="4879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a:solidFill>
                  <a:srgbClr val="1F1F38"/>
                </a:solidFill>
              </a:rPr>
              <a:t>Mobile phones have the potential to provide cheap open-source assistive technology. </a:t>
            </a:r>
            <a:endParaRPr>
              <a:solidFill>
                <a:srgbClr val="1F1F38"/>
              </a:solidFill>
            </a:endParaRPr>
          </a:p>
          <a:p>
            <a:pPr marL="0" lvl="0" indent="0" algn="just" rtl="0">
              <a:spcBef>
                <a:spcPts val="0"/>
              </a:spcBef>
              <a:spcAft>
                <a:spcPts val="0"/>
              </a:spcAft>
              <a:buNone/>
            </a:pPr>
            <a:endParaRPr>
              <a:solidFill>
                <a:srgbClr val="230050"/>
              </a:solidFill>
            </a:endParaRPr>
          </a:p>
          <a:p>
            <a:pPr marL="0" lvl="0" indent="0" algn="just" rtl="0">
              <a:spcBef>
                <a:spcPts val="0"/>
              </a:spcBef>
              <a:spcAft>
                <a:spcPts val="0"/>
              </a:spcAft>
              <a:buNone/>
            </a:pPr>
            <a:r>
              <a:rPr lang="en" b="1">
                <a:solidFill>
                  <a:srgbClr val="1F1F38"/>
                </a:solidFill>
              </a:rPr>
              <a:t>The World Bank </a:t>
            </a:r>
            <a:r>
              <a:rPr lang="en" b="1" u="sng">
                <a:solidFill>
                  <a:srgbClr val="1F1F38"/>
                </a:solidFill>
                <a:hlinkClick r:id="rId3">
                  <a:extLst>
                    <a:ext uri="{A12FA001-AC4F-418D-AE19-62706E023703}">
                      <ahyp:hlinkClr xmlns:ahyp="http://schemas.microsoft.com/office/drawing/2018/hyperlinkcolor" val="tx"/>
                    </a:ext>
                  </a:extLst>
                </a:hlinkClick>
              </a:rPr>
              <a:t>Inclusion Matters in Africa Report</a:t>
            </a:r>
            <a:r>
              <a:rPr lang="en" b="1">
                <a:solidFill>
                  <a:srgbClr val="1F1F38"/>
                </a:solidFill>
              </a:rPr>
              <a:t> found:</a:t>
            </a:r>
            <a:endParaRPr b="1">
              <a:solidFill>
                <a:srgbClr val="1F1F38"/>
              </a:solidFill>
            </a:endParaRPr>
          </a:p>
          <a:p>
            <a:pPr marL="0" lvl="0" indent="0" algn="just" rtl="0">
              <a:spcBef>
                <a:spcPts val="0"/>
              </a:spcBef>
              <a:spcAft>
                <a:spcPts val="0"/>
              </a:spcAft>
              <a:buNone/>
            </a:pPr>
            <a:r>
              <a:rPr lang="en">
                <a:solidFill>
                  <a:srgbClr val="1F1F38"/>
                </a:solidFill>
              </a:rPr>
              <a:t> 		</a:t>
            </a:r>
            <a:endParaRPr>
              <a:solidFill>
                <a:srgbClr val="1F1F38"/>
              </a:solidFill>
            </a:endParaRPr>
          </a:p>
          <a:p>
            <a:pPr marL="457200" lvl="0" indent="-317500" algn="just" rtl="0">
              <a:spcBef>
                <a:spcPts val="0"/>
              </a:spcBef>
              <a:spcAft>
                <a:spcPts val="0"/>
              </a:spcAft>
              <a:buClr>
                <a:srgbClr val="1F1F38"/>
              </a:buClr>
              <a:buSzPts val="1400"/>
              <a:buChar char="●"/>
            </a:pPr>
            <a:r>
              <a:rPr lang="en">
                <a:solidFill>
                  <a:srgbClr val="1F1F38"/>
                </a:solidFill>
              </a:rPr>
              <a:t>21 % of adults in Africa now have a mobile money account, with numbers having doubled since 2014 </a:t>
            </a:r>
            <a:endParaRPr>
              <a:solidFill>
                <a:srgbClr val="1F1F38"/>
              </a:solidFill>
            </a:endParaRPr>
          </a:p>
          <a:p>
            <a:pPr marL="457200" lvl="0" indent="-317500" algn="just" rtl="0">
              <a:spcBef>
                <a:spcPts val="1000"/>
              </a:spcBef>
              <a:spcAft>
                <a:spcPts val="0"/>
              </a:spcAft>
              <a:buClr>
                <a:srgbClr val="1F1F38"/>
              </a:buClr>
              <a:buSzPts val="1400"/>
              <a:buChar char="●"/>
            </a:pPr>
            <a:r>
              <a:rPr lang="en">
                <a:solidFill>
                  <a:srgbClr val="1F1F38"/>
                </a:solidFill>
              </a:rPr>
              <a:t>Nonusers of smartphones are left out of many opportunities to access markets, services, and spaces.</a:t>
            </a:r>
            <a:endParaRPr>
              <a:solidFill>
                <a:srgbClr val="1F1F38"/>
              </a:solidFill>
            </a:endParaRPr>
          </a:p>
          <a:p>
            <a:pPr marL="0" lvl="0" indent="0" algn="just" rtl="0">
              <a:spcBef>
                <a:spcPts val="0"/>
              </a:spcBef>
              <a:spcAft>
                <a:spcPts val="0"/>
              </a:spcAft>
              <a:buNone/>
            </a:pPr>
            <a:endParaRPr>
              <a:solidFill>
                <a:srgbClr val="1F1F38"/>
              </a:solidFill>
            </a:endParaRPr>
          </a:p>
          <a:p>
            <a:pPr marL="0" lvl="0" indent="0" algn="just" rtl="0">
              <a:spcBef>
                <a:spcPts val="0"/>
              </a:spcBef>
              <a:spcAft>
                <a:spcPts val="0"/>
              </a:spcAft>
              <a:buNone/>
            </a:pPr>
            <a:r>
              <a:rPr lang="en" b="1">
                <a:solidFill>
                  <a:srgbClr val="1F1F38"/>
                </a:solidFill>
              </a:rPr>
              <a:t>Research conducted in 2018 by </a:t>
            </a:r>
            <a:r>
              <a:rPr lang="en" b="1" u="sng">
                <a:solidFill>
                  <a:schemeClr val="hlink"/>
                </a:solidFill>
                <a:hlinkClick r:id="rId4"/>
              </a:rPr>
              <a:t>GSMA</a:t>
            </a:r>
            <a:r>
              <a:rPr lang="en" b="1">
                <a:solidFill>
                  <a:srgbClr val="1F1F38"/>
                </a:solidFill>
              </a:rPr>
              <a:t> found: </a:t>
            </a:r>
            <a:endParaRPr b="1">
              <a:solidFill>
                <a:srgbClr val="1F1F38"/>
              </a:solidFill>
            </a:endParaRPr>
          </a:p>
          <a:p>
            <a:pPr marL="0" lvl="0" indent="0" algn="just" rtl="0">
              <a:spcBef>
                <a:spcPts val="0"/>
              </a:spcBef>
              <a:spcAft>
                <a:spcPts val="0"/>
              </a:spcAft>
              <a:buNone/>
            </a:pPr>
            <a:endParaRPr b="1">
              <a:solidFill>
                <a:srgbClr val="1F1F38"/>
              </a:solidFill>
            </a:endParaRPr>
          </a:p>
          <a:p>
            <a:pPr marL="457200" lvl="0" indent="-317500" algn="just" rtl="0">
              <a:spcBef>
                <a:spcPts val="0"/>
              </a:spcBef>
              <a:spcAft>
                <a:spcPts val="0"/>
              </a:spcAft>
              <a:buClr>
                <a:srgbClr val="1F1F38"/>
              </a:buClr>
              <a:buSzPts val="1400"/>
              <a:buChar char="●"/>
            </a:pPr>
            <a:r>
              <a:rPr lang="en">
                <a:solidFill>
                  <a:srgbClr val="1F1F38"/>
                </a:solidFill>
              </a:rPr>
              <a:t>Disabled people have lower levels of mobile ownership than non-disabled people</a:t>
            </a:r>
            <a:endParaRPr>
              <a:solidFill>
                <a:srgbClr val="1F1F38"/>
              </a:solidFill>
            </a:endParaRPr>
          </a:p>
          <a:p>
            <a:pPr marL="457200" lvl="0" indent="-317500" algn="just" rtl="0">
              <a:spcBef>
                <a:spcPts val="1000"/>
              </a:spcBef>
              <a:spcAft>
                <a:spcPts val="0"/>
              </a:spcAft>
              <a:buClr>
                <a:srgbClr val="1F1F38"/>
              </a:buClr>
              <a:buSzPts val="1400"/>
              <a:buChar char="●"/>
            </a:pPr>
            <a:r>
              <a:rPr lang="en">
                <a:solidFill>
                  <a:srgbClr val="1F1F38"/>
                </a:solidFill>
              </a:rPr>
              <a:t>Disabled women have lowest levels of mobile ownership and internet awareness</a:t>
            </a:r>
            <a:endParaRPr>
              <a:solidFill>
                <a:srgbClr val="1F1F38"/>
              </a:solidFill>
            </a:endParaRPr>
          </a:p>
          <a:p>
            <a:pPr marL="457200" lvl="0" indent="-317500" algn="just" rtl="0">
              <a:spcBef>
                <a:spcPts val="1000"/>
              </a:spcBef>
              <a:spcAft>
                <a:spcPts val="1000"/>
              </a:spcAft>
              <a:buClr>
                <a:srgbClr val="1F1F38"/>
              </a:buClr>
              <a:buSzPts val="1400"/>
              <a:buChar char="●"/>
            </a:pPr>
            <a:r>
              <a:rPr lang="en">
                <a:solidFill>
                  <a:srgbClr val="1F1F38"/>
                </a:solidFill>
              </a:rPr>
              <a:t>Literacy and digital skills are the primary barriers to ownership of mobile. Affordability and the perceived relevance of mobile were also important barriers to ownership as well as website homepage accessibility.</a:t>
            </a:r>
            <a:endParaRPr>
              <a:solidFill>
                <a:srgbClr val="230050"/>
              </a:solidFill>
            </a:endParaRPr>
          </a:p>
        </p:txBody>
      </p:sp>
      <p:pic>
        <p:nvPicPr>
          <p:cNvPr id="686" name="Google Shape;686;p75" descr="Mobile phone and written on the screen is &quot;Trello&quot;" title="Mobile Phone"/>
          <p:cNvPicPr preferRelativeResize="0"/>
          <p:nvPr/>
        </p:nvPicPr>
        <p:blipFill rotWithShape="1">
          <a:blip r:embed="rId5">
            <a:alphaModFix/>
          </a:blip>
          <a:srcRect l="18186" t="20008" r="62546" b="19469"/>
          <a:stretch/>
        </p:blipFill>
        <p:spPr>
          <a:xfrm>
            <a:off x="95275" y="1633550"/>
            <a:ext cx="1761802" cy="31129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690"/>
        <p:cNvGrpSpPr/>
        <p:nvPr/>
      </p:nvGrpSpPr>
      <p:grpSpPr>
        <a:xfrm>
          <a:off x="0" y="0"/>
          <a:ext cx="0" cy="0"/>
          <a:chOff x="0" y="0"/>
          <a:chExt cx="0" cy="0"/>
        </a:xfrm>
      </p:grpSpPr>
      <p:sp>
        <p:nvSpPr>
          <p:cNvPr id="691" name="Google Shape;691;p76"/>
          <p:cNvSpPr/>
          <p:nvPr/>
        </p:nvSpPr>
        <p:spPr>
          <a:xfrm>
            <a:off x="-41500" y="-17475"/>
            <a:ext cx="9232200" cy="969600"/>
          </a:xfrm>
          <a:prstGeom prst="rect">
            <a:avLst/>
          </a:prstGeom>
          <a:solidFill>
            <a:srgbClr val="F5C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6"/>
          <p:cNvSpPr txBox="1">
            <a:spLocks noGrp="1"/>
          </p:cNvSpPr>
          <p:nvPr>
            <p:ph type="title"/>
          </p:nvPr>
        </p:nvSpPr>
        <p:spPr>
          <a:xfrm>
            <a:off x="311700" y="285125"/>
            <a:ext cx="7958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1F1F38"/>
                </a:solidFill>
              </a:rPr>
              <a:t>Assistive Technology</a:t>
            </a:r>
            <a:endParaRPr>
              <a:solidFill>
                <a:srgbClr val="1F1F38"/>
              </a:solidFill>
            </a:endParaRPr>
          </a:p>
        </p:txBody>
      </p:sp>
      <p:sp>
        <p:nvSpPr>
          <p:cNvPr id="693" name="Google Shape;693;p76"/>
          <p:cNvSpPr txBox="1">
            <a:spLocks noGrp="1"/>
          </p:cNvSpPr>
          <p:nvPr>
            <p:ph type="body" idx="1"/>
          </p:nvPr>
        </p:nvSpPr>
        <p:spPr>
          <a:xfrm>
            <a:off x="311700" y="1289700"/>
            <a:ext cx="6050400" cy="3697800"/>
          </a:xfrm>
          <a:prstGeom prst="rect">
            <a:avLst/>
          </a:prstGeom>
        </p:spPr>
        <p:txBody>
          <a:bodyPr spcFirstLastPara="1" wrap="square" lIns="91425" tIns="91425" rIns="91425" bIns="91425" anchor="t" anchorCtr="0">
            <a:normAutofit lnSpcReduction="20000"/>
          </a:bodyPr>
          <a:lstStyle/>
          <a:p>
            <a:pPr marL="0" lvl="0" indent="0" algn="just" rtl="0">
              <a:spcBef>
                <a:spcPts val="1000"/>
              </a:spcBef>
              <a:spcAft>
                <a:spcPts val="0"/>
              </a:spcAft>
              <a:buNone/>
            </a:pPr>
            <a:r>
              <a:rPr lang="en" dirty="0">
                <a:solidFill>
                  <a:srgbClr val="F2F2F2"/>
                </a:solidFill>
              </a:rPr>
              <a:t>Assistive Technology (AT) can support with lots of different aspects in daily life, work and education.</a:t>
            </a:r>
            <a:endParaRPr dirty="0">
              <a:solidFill>
                <a:srgbClr val="F2F2F2"/>
              </a:solidFill>
            </a:endParaRPr>
          </a:p>
          <a:p>
            <a:pPr marL="0" lvl="0" indent="0" algn="just" rtl="0">
              <a:spcBef>
                <a:spcPts val="1200"/>
              </a:spcBef>
              <a:spcAft>
                <a:spcPts val="0"/>
              </a:spcAft>
              <a:buNone/>
            </a:pPr>
            <a:endParaRPr sz="1200" dirty="0">
              <a:solidFill>
                <a:srgbClr val="F2F2F2"/>
              </a:solidFill>
            </a:endParaRPr>
          </a:p>
          <a:p>
            <a:pPr marL="0" lvl="0" indent="0" algn="just" rtl="0">
              <a:spcBef>
                <a:spcPts val="1200"/>
              </a:spcBef>
              <a:spcAft>
                <a:spcPts val="0"/>
              </a:spcAft>
              <a:buNone/>
            </a:pPr>
            <a:r>
              <a:rPr lang="en" dirty="0">
                <a:solidFill>
                  <a:srgbClr val="F2F2F2"/>
                </a:solidFill>
              </a:rPr>
              <a:t>Globally, more than </a:t>
            </a:r>
            <a:r>
              <a:rPr lang="en" b="1" dirty="0">
                <a:solidFill>
                  <a:srgbClr val="F8CDCA"/>
                </a:solidFill>
              </a:rPr>
              <a:t>1 billion people</a:t>
            </a:r>
            <a:r>
              <a:rPr lang="en" dirty="0">
                <a:solidFill>
                  <a:srgbClr val="F2F2F2"/>
                </a:solidFill>
              </a:rPr>
              <a:t> need </a:t>
            </a:r>
            <a:r>
              <a:rPr lang="en" b="1" dirty="0">
                <a:solidFill>
                  <a:srgbClr val="F8CDCA"/>
                </a:solidFill>
              </a:rPr>
              <a:t>1 or more</a:t>
            </a:r>
            <a:r>
              <a:rPr lang="en" dirty="0">
                <a:solidFill>
                  <a:srgbClr val="F2F2F2"/>
                </a:solidFill>
              </a:rPr>
              <a:t> assistive products </a:t>
            </a:r>
            <a:endParaRPr dirty="0">
              <a:solidFill>
                <a:srgbClr val="F2F2F2"/>
              </a:solidFill>
            </a:endParaRPr>
          </a:p>
          <a:p>
            <a:pPr marL="0" lvl="0" indent="0" algn="just" rtl="0">
              <a:spcBef>
                <a:spcPts val="1200"/>
              </a:spcBef>
              <a:spcAft>
                <a:spcPts val="0"/>
              </a:spcAft>
              <a:buNone/>
            </a:pPr>
            <a:endParaRPr sz="1200" dirty="0">
              <a:solidFill>
                <a:srgbClr val="F2F2F2"/>
              </a:solidFill>
            </a:endParaRPr>
          </a:p>
          <a:p>
            <a:pPr marL="0" lvl="0" indent="0" algn="just" rtl="0">
              <a:spcBef>
                <a:spcPts val="1200"/>
              </a:spcBef>
              <a:spcAft>
                <a:spcPts val="0"/>
              </a:spcAft>
              <a:buNone/>
            </a:pPr>
            <a:r>
              <a:rPr lang="en" dirty="0">
                <a:solidFill>
                  <a:srgbClr val="F2F2F2"/>
                </a:solidFill>
              </a:rPr>
              <a:t>Today, </a:t>
            </a:r>
            <a:r>
              <a:rPr lang="en" b="1" dirty="0">
                <a:solidFill>
                  <a:srgbClr val="F8CDCA"/>
                </a:solidFill>
              </a:rPr>
              <a:t>only 1 in 10 people</a:t>
            </a:r>
            <a:r>
              <a:rPr lang="en" dirty="0">
                <a:solidFill>
                  <a:srgbClr val="F2F2F2"/>
                </a:solidFill>
              </a:rPr>
              <a:t> in need have access to assistive products</a:t>
            </a:r>
            <a:endParaRPr dirty="0">
              <a:solidFill>
                <a:srgbClr val="F2F2F2"/>
              </a:solidFill>
            </a:endParaRPr>
          </a:p>
          <a:p>
            <a:pPr marL="0" lvl="0" indent="0" algn="l" rtl="0">
              <a:spcBef>
                <a:spcPts val="1200"/>
              </a:spcBef>
              <a:spcAft>
                <a:spcPts val="0"/>
              </a:spcAft>
              <a:buNone/>
            </a:pPr>
            <a:endParaRPr dirty="0">
              <a:solidFill>
                <a:srgbClr val="F2F2F2"/>
              </a:solidFill>
            </a:endParaRPr>
          </a:p>
          <a:p>
            <a:pPr marL="0" lvl="0" indent="0" algn="r" rtl="0">
              <a:spcBef>
                <a:spcPts val="1200"/>
              </a:spcBef>
              <a:spcAft>
                <a:spcPts val="1200"/>
              </a:spcAft>
              <a:buNone/>
            </a:pPr>
            <a:r>
              <a:rPr lang="en" sz="1500" dirty="0">
                <a:solidFill>
                  <a:srgbClr val="F2F2F2"/>
                </a:solidFill>
              </a:rPr>
              <a:t>Source: </a:t>
            </a:r>
            <a:r>
              <a:rPr lang="en" sz="1500" u="sng" dirty="0">
                <a:solidFill>
                  <a:schemeClr val="hlink"/>
                </a:solidFill>
                <a:hlinkClick r:id="rId3"/>
              </a:rPr>
              <a:t>World Health Organisation</a:t>
            </a:r>
            <a:endParaRPr sz="1500" dirty="0">
              <a:solidFill>
                <a:srgbClr val="F2F2F2"/>
              </a:solidFill>
            </a:endParaRPr>
          </a:p>
        </p:txBody>
      </p:sp>
      <p:pic>
        <p:nvPicPr>
          <p:cNvPr id="694" name="Google Shape;694;p76"/>
          <p:cNvPicPr preferRelativeResize="0"/>
          <p:nvPr/>
        </p:nvPicPr>
        <p:blipFill>
          <a:blip r:embed="rId4">
            <a:alphaModFix/>
          </a:blip>
          <a:stretch>
            <a:fillRect/>
          </a:stretch>
        </p:blipFill>
        <p:spPr>
          <a:xfrm>
            <a:off x="46200" y="4875200"/>
            <a:ext cx="978499" cy="236000"/>
          </a:xfrm>
          <a:prstGeom prst="rect">
            <a:avLst/>
          </a:prstGeom>
          <a:noFill/>
          <a:ln>
            <a:noFill/>
          </a:ln>
        </p:spPr>
      </p:pic>
      <p:sp>
        <p:nvSpPr>
          <p:cNvPr id="695" name="Google Shape;695;p76"/>
          <p:cNvSpPr/>
          <p:nvPr/>
        </p:nvSpPr>
        <p:spPr>
          <a:xfrm>
            <a:off x="6633650" y="-97971"/>
            <a:ext cx="2586600" cy="5243496"/>
          </a:xfrm>
          <a:prstGeom prst="rect">
            <a:avLst/>
          </a:prstGeom>
          <a:solidFill>
            <a:srgbClr val="230050"/>
          </a:solidFill>
          <a:ln w="9525" cap="flat" cmpd="sng">
            <a:solidFill>
              <a:srgbClr val="230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6" name="Google Shape;696;p76" descr="From top left to bottom right: &#10;&#10;An outline of a head and a phone with a microphone image on the screen in a Pink bubble&#10;&#10;Two hands, each with thumbs and forefingers pressed together, touching where the thumbs and forefingers meet. One is facing up and the other is facing down in a light blue bubble &#10;&#10;A headset surrounded by a purple bubble &#10;&#10;Glasses surrounded by a dark grey bubble &#10;&#10;Clock surrounded by a light blue bubble &#10;&#10;An ear in a red bubble &#10;&#10;Microphone coming out an envelope in a pink bubble&#10;&#10;A desk and chair in a dark grey bubble &#10;&#10;A keyboard in a purple bubble " title="AT Bubbles"/>
          <p:cNvPicPr preferRelativeResize="0"/>
          <p:nvPr/>
        </p:nvPicPr>
        <p:blipFill>
          <a:blip r:embed="rId5">
            <a:alphaModFix/>
          </a:blip>
          <a:stretch>
            <a:fillRect/>
          </a:stretch>
        </p:blipFill>
        <p:spPr>
          <a:xfrm>
            <a:off x="6533275" y="477675"/>
            <a:ext cx="2717174" cy="41922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700"/>
        <p:cNvGrpSpPr/>
        <p:nvPr/>
      </p:nvGrpSpPr>
      <p:grpSpPr>
        <a:xfrm>
          <a:off x="0" y="0"/>
          <a:ext cx="0" cy="0"/>
          <a:chOff x="0" y="0"/>
          <a:chExt cx="0" cy="0"/>
        </a:xfrm>
      </p:grpSpPr>
      <p:sp>
        <p:nvSpPr>
          <p:cNvPr id="701" name="Google Shape;701;p77"/>
          <p:cNvSpPr/>
          <p:nvPr/>
        </p:nvSpPr>
        <p:spPr>
          <a:xfrm>
            <a:off x="-1944050" y="525150"/>
            <a:ext cx="4229400" cy="4093200"/>
          </a:xfrm>
          <a:prstGeom prst="ellipse">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7"/>
          <p:cNvSpPr/>
          <p:nvPr/>
        </p:nvSpPr>
        <p:spPr>
          <a:xfrm>
            <a:off x="-1557350" y="954600"/>
            <a:ext cx="3456000" cy="3234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7"/>
          <p:cNvSpPr txBox="1"/>
          <p:nvPr/>
        </p:nvSpPr>
        <p:spPr>
          <a:xfrm>
            <a:off x="0" y="1709850"/>
            <a:ext cx="22854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t>Barriers</a:t>
            </a:r>
            <a:endParaRPr sz="2500"/>
          </a:p>
          <a:p>
            <a:pPr marL="0" lvl="0" indent="0" algn="l" rtl="0">
              <a:spcBef>
                <a:spcPts val="0"/>
              </a:spcBef>
              <a:spcAft>
                <a:spcPts val="0"/>
              </a:spcAft>
              <a:buNone/>
            </a:pPr>
            <a:r>
              <a:rPr lang="en" sz="2500"/>
              <a:t>to using/</a:t>
            </a:r>
            <a:endParaRPr sz="2500"/>
          </a:p>
          <a:p>
            <a:pPr marL="0" lvl="0" indent="0" algn="l" rtl="0">
              <a:spcBef>
                <a:spcPts val="0"/>
              </a:spcBef>
              <a:spcAft>
                <a:spcPts val="0"/>
              </a:spcAft>
              <a:buNone/>
            </a:pPr>
            <a:r>
              <a:rPr lang="en" sz="2500"/>
              <a:t>accessing </a:t>
            </a:r>
            <a:endParaRPr sz="2500"/>
          </a:p>
          <a:p>
            <a:pPr marL="0" lvl="0" indent="0" algn="l" rtl="0">
              <a:spcBef>
                <a:spcPts val="0"/>
              </a:spcBef>
              <a:spcAft>
                <a:spcPts val="0"/>
              </a:spcAft>
              <a:buNone/>
            </a:pPr>
            <a:r>
              <a:rPr lang="en" sz="2500"/>
              <a:t>AT</a:t>
            </a:r>
            <a:endParaRPr sz="2500"/>
          </a:p>
        </p:txBody>
      </p:sp>
      <p:sp>
        <p:nvSpPr>
          <p:cNvPr id="704" name="Google Shape;704;p77"/>
          <p:cNvSpPr/>
          <p:nvPr/>
        </p:nvSpPr>
        <p:spPr>
          <a:xfrm>
            <a:off x="3172775" y="535725"/>
            <a:ext cx="5382300" cy="1200600"/>
          </a:xfrm>
          <a:prstGeom prst="roundRect">
            <a:avLst>
              <a:gd name="adj" fmla="val 16667"/>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7"/>
          <p:cNvSpPr/>
          <p:nvPr/>
        </p:nvSpPr>
        <p:spPr>
          <a:xfrm>
            <a:off x="3166300" y="1999125"/>
            <a:ext cx="5382300" cy="1200600"/>
          </a:xfrm>
          <a:prstGeom prst="roundRect">
            <a:avLst>
              <a:gd name="adj" fmla="val 16667"/>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7"/>
          <p:cNvSpPr txBox="1"/>
          <p:nvPr/>
        </p:nvSpPr>
        <p:spPr>
          <a:xfrm>
            <a:off x="3235000" y="1995750"/>
            <a:ext cx="5244900" cy="1236600"/>
          </a:xfrm>
          <a:prstGeom prst="rect">
            <a:avLst/>
          </a:prstGeom>
          <a:noFill/>
          <a:ln>
            <a:noFill/>
          </a:ln>
        </p:spPr>
        <p:txBody>
          <a:bodyPr spcFirstLastPara="1" wrap="square" lIns="91425" tIns="91425" rIns="91425" bIns="91425" anchor="t" anchorCtr="0">
            <a:spAutoFit/>
          </a:bodyPr>
          <a:lstStyle/>
          <a:p>
            <a:pPr marL="457200" lvl="0" indent="-323850" algn="just" rtl="0">
              <a:lnSpc>
                <a:spcPct val="100000"/>
              </a:lnSpc>
              <a:spcBef>
                <a:spcPts val="0"/>
              </a:spcBef>
              <a:spcAft>
                <a:spcPts val="0"/>
              </a:spcAft>
              <a:buClr>
                <a:srgbClr val="1F1F38"/>
              </a:buClr>
              <a:buSzPts val="1500"/>
              <a:buChar char="●"/>
            </a:pPr>
            <a:r>
              <a:rPr lang="en" sz="1500">
                <a:solidFill>
                  <a:srgbClr val="1F1F38"/>
                </a:solidFill>
              </a:rPr>
              <a:t>Lack of National Assistive Technology Policy/ programme </a:t>
            </a:r>
            <a:endParaRPr sz="1500">
              <a:solidFill>
                <a:srgbClr val="1F1F38"/>
              </a:solidFill>
            </a:endParaRPr>
          </a:p>
          <a:p>
            <a:pPr marL="457200" lvl="0" indent="-323850" algn="just" rtl="0">
              <a:lnSpc>
                <a:spcPct val="100000"/>
              </a:lnSpc>
              <a:spcBef>
                <a:spcPts val="1000"/>
              </a:spcBef>
              <a:spcAft>
                <a:spcPts val="1000"/>
              </a:spcAft>
              <a:buClr>
                <a:srgbClr val="1F1F38"/>
              </a:buClr>
              <a:buSzPts val="1500"/>
              <a:buChar char="●"/>
            </a:pPr>
            <a:r>
              <a:rPr lang="en" sz="1500">
                <a:solidFill>
                  <a:srgbClr val="1F1F38"/>
                </a:solidFill>
              </a:rPr>
              <a:t>National service delivery and funding for assistive products does not exist.</a:t>
            </a:r>
            <a:endParaRPr sz="1500">
              <a:solidFill>
                <a:srgbClr val="1F1F38"/>
              </a:solidFill>
            </a:endParaRPr>
          </a:p>
        </p:txBody>
      </p:sp>
      <p:sp>
        <p:nvSpPr>
          <p:cNvPr id="707" name="Google Shape;707;p77"/>
          <p:cNvSpPr/>
          <p:nvPr/>
        </p:nvSpPr>
        <p:spPr>
          <a:xfrm>
            <a:off x="3166300" y="3462525"/>
            <a:ext cx="5382300" cy="1200600"/>
          </a:xfrm>
          <a:prstGeom prst="roundRect">
            <a:avLst>
              <a:gd name="adj" fmla="val 16667"/>
            </a:avLst>
          </a:prstGeom>
          <a:solidFill>
            <a:srgbClr val="FCCC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F1F38"/>
              </a:solidFill>
            </a:endParaRPr>
          </a:p>
        </p:txBody>
      </p:sp>
      <p:sp>
        <p:nvSpPr>
          <p:cNvPr id="708" name="Google Shape;708;p77"/>
          <p:cNvSpPr txBox="1"/>
          <p:nvPr/>
        </p:nvSpPr>
        <p:spPr>
          <a:xfrm>
            <a:off x="3235000" y="765075"/>
            <a:ext cx="5244900" cy="800400"/>
          </a:xfrm>
          <a:prstGeom prst="rect">
            <a:avLst/>
          </a:prstGeom>
          <a:noFill/>
          <a:ln>
            <a:noFill/>
          </a:ln>
        </p:spPr>
        <p:txBody>
          <a:bodyPr spcFirstLastPara="1" wrap="square" lIns="91425" tIns="91425" rIns="91425" bIns="91425" anchor="t" anchorCtr="0">
            <a:spAutoFit/>
          </a:bodyPr>
          <a:lstStyle/>
          <a:p>
            <a:pPr marL="457200" lvl="0" indent="-330200" algn="just" rtl="0">
              <a:lnSpc>
                <a:spcPct val="150000"/>
              </a:lnSpc>
              <a:spcBef>
                <a:spcPts val="0"/>
              </a:spcBef>
              <a:spcAft>
                <a:spcPts val="0"/>
              </a:spcAft>
              <a:buClr>
                <a:srgbClr val="1F1F38"/>
              </a:buClr>
              <a:buSzPts val="1600"/>
              <a:buChar char="●"/>
            </a:pPr>
            <a:r>
              <a:rPr lang="en" sz="1600">
                <a:solidFill>
                  <a:srgbClr val="1F1F38"/>
                </a:solidFill>
              </a:rPr>
              <a:t>Affordability of AT</a:t>
            </a:r>
            <a:endParaRPr sz="1600">
              <a:solidFill>
                <a:srgbClr val="1F1F38"/>
              </a:solidFill>
            </a:endParaRPr>
          </a:p>
          <a:p>
            <a:pPr marL="457200" lvl="0" indent="-330200" algn="just" rtl="0">
              <a:lnSpc>
                <a:spcPct val="150000"/>
              </a:lnSpc>
              <a:spcBef>
                <a:spcPts val="0"/>
              </a:spcBef>
              <a:spcAft>
                <a:spcPts val="0"/>
              </a:spcAft>
              <a:buClr>
                <a:srgbClr val="1F1F38"/>
              </a:buClr>
              <a:buSzPts val="1600"/>
              <a:buChar char="●"/>
            </a:pPr>
            <a:r>
              <a:rPr lang="en" sz="1600">
                <a:solidFill>
                  <a:srgbClr val="1F1F38"/>
                </a:solidFill>
              </a:rPr>
              <a:t>Lack of information of Assistive technology</a:t>
            </a:r>
            <a:endParaRPr sz="1600">
              <a:solidFill>
                <a:srgbClr val="1F1F38"/>
              </a:solidFill>
            </a:endParaRPr>
          </a:p>
        </p:txBody>
      </p:sp>
      <p:sp>
        <p:nvSpPr>
          <p:cNvPr id="709" name="Google Shape;709;p77"/>
          <p:cNvSpPr txBox="1"/>
          <p:nvPr/>
        </p:nvSpPr>
        <p:spPr>
          <a:xfrm>
            <a:off x="3166300" y="3662625"/>
            <a:ext cx="5382300" cy="800400"/>
          </a:xfrm>
          <a:prstGeom prst="rect">
            <a:avLst/>
          </a:prstGeom>
          <a:noFill/>
          <a:ln>
            <a:noFill/>
          </a:ln>
        </p:spPr>
        <p:txBody>
          <a:bodyPr spcFirstLastPara="1" wrap="square" lIns="91425" tIns="91425" rIns="91425" bIns="91425" anchor="t" anchorCtr="0">
            <a:spAutoFit/>
          </a:bodyPr>
          <a:lstStyle/>
          <a:p>
            <a:pPr marL="457200" lvl="0" indent="-330200" algn="just" rtl="0">
              <a:lnSpc>
                <a:spcPct val="150000"/>
              </a:lnSpc>
              <a:spcBef>
                <a:spcPts val="0"/>
              </a:spcBef>
              <a:spcAft>
                <a:spcPts val="0"/>
              </a:spcAft>
              <a:buClr>
                <a:srgbClr val="1F1F38"/>
              </a:buClr>
              <a:buSzPts val="1600"/>
              <a:buChar char="●"/>
            </a:pPr>
            <a:r>
              <a:rPr lang="en" sz="1600">
                <a:solidFill>
                  <a:srgbClr val="1F1F38"/>
                </a:solidFill>
              </a:rPr>
              <a:t>Lack of training on AT provided </a:t>
            </a:r>
            <a:endParaRPr sz="1600">
              <a:solidFill>
                <a:srgbClr val="1F1F38"/>
              </a:solidFill>
            </a:endParaRPr>
          </a:p>
          <a:p>
            <a:pPr marL="457200" lvl="0" indent="-330200" algn="just" rtl="0">
              <a:lnSpc>
                <a:spcPct val="150000"/>
              </a:lnSpc>
              <a:spcBef>
                <a:spcPts val="0"/>
              </a:spcBef>
              <a:spcAft>
                <a:spcPts val="0"/>
              </a:spcAft>
              <a:buClr>
                <a:srgbClr val="1F1F38"/>
              </a:buClr>
              <a:buSzPts val="1600"/>
              <a:buChar char="●"/>
            </a:pPr>
            <a:r>
              <a:rPr lang="en" sz="1600">
                <a:solidFill>
                  <a:srgbClr val="1F1F38"/>
                </a:solidFill>
              </a:rPr>
              <a:t>Lack of ongoing sustainable support</a:t>
            </a:r>
            <a:endParaRPr sz="1600">
              <a:solidFill>
                <a:srgbClr val="1F1F38"/>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9EFF6"/>
        </a:solidFill>
        <a:effectLst/>
      </p:bgPr>
    </p:bg>
    <p:spTree>
      <p:nvGrpSpPr>
        <p:cNvPr id="1" name="Shape 713"/>
        <p:cNvGrpSpPr/>
        <p:nvPr/>
      </p:nvGrpSpPr>
      <p:grpSpPr>
        <a:xfrm>
          <a:off x="0" y="0"/>
          <a:ext cx="0" cy="0"/>
          <a:chOff x="0" y="0"/>
          <a:chExt cx="0" cy="0"/>
        </a:xfrm>
      </p:grpSpPr>
      <p:pic>
        <p:nvPicPr>
          <p:cNvPr id="714" name="Google Shape;714;p78" descr="environmental heading" title="environmental heading"/>
          <p:cNvPicPr preferRelativeResize="0"/>
          <p:nvPr/>
        </p:nvPicPr>
        <p:blipFill>
          <a:blip r:embed="rId3">
            <a:alphaModFix/>
          </a:blip>
          <a:stretch>
            <a:fillRect/>
          </a:stretch>
        </p:blipFill>
        <p:spPr>
          <a:xfrm>
            <a:off x="72550" y="55988"/>
            <a:ext cx="8998899" cy="5031525"/>
          </a:xfrm>
          <a:prstGeom prst="rect">
            <a:avLst/>
          </a:prstGeom>
          <a:noFill/>
          <a:ln>
            <a:noFill/>
          </a:ln>
        </p:spPr>
      </p:pic>
      <p:pic>
        <p:nvPicPr>
          <p:cNvPr id="715" name="Google Shape;715;p78"/>
          <p:cNvPicPr preferRelativeResize="0"/>
          <p:nvPr/>
        </p:nvPicPr>
        <p:blipFill>
          <a:blip r:embed="rId4">
            <a:alphaModFix/>
          </a:blip>
          <a:stretch>
            <a:fillRect/>
          </a:stretch>
        </p:blipFill>
        <p:spPr>
          <a:xfrm>
            <a:off x="7761900" y="4777101"/>
            <a:ext cx="1314877" cy="3171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719"/>
        <p:cNvGrpSpPr/>
        <p:nvPr/>
      </p:nvGrpSpPr>
      <p:grpSpPr>
        <a:xfrm>
          <a:off x="0" y="0"/>
          <a:ext cx="0" cy="0"/>
          <a:chOff x="0" y="0"/>
          <a:chExt cx="0" cy="0"/>
        </a:xfrm>
      </p:grpSpPr>
      <p:sp>
        <p:nvSpPr>
          <p:cNvPr id="720" name="Google Shape;720;p79"/>
          <p:cNvSpPr/>
          <p:nvPr/>
        </p:nvSpPr>
        <p:spPr>
          <a:xfrm>
            <a:off x="2258550" y="1290550"/>
            <a:ext cx="4626900" cy="2108700"/>
          </a:xfrm>
          <a:prstGeom prst="rect">
            <a:avLst/>
          </a:prstGeom>
          <a:noFill/>
          <a:ln w="38100" cap="flat" cmpd="sng">
            <a:solidFill>
              <a:srgbClr val="F8CD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9"/>
          <p:cNvSpPr txBox="1"/>
          <p:nvPr/>
        </p:nvSpPr>
        <p:spPr>
          <a:xfrm>
            <a:off x="2300550" y="1290550"/>
            <a:ext cx="4542900" cy="2108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500">
                <a:solidFill>
                  <a:srgbClr val="F2F2F2"/>
                </a:solidFill>
              </a:rPr>
              <a:t>Physical and environmental barriers such as inaccessible public transport and buildings stop disabled people from societal inclusion. 		</a:t>
            </a:r>
            <a:endParaRPr sz="2500">
              <a:solidFill>
                <a:srgbClr val="F2F2F2"/>
              </a:solidFill>
            </a:endParaRPr>
          </a:p>
        </p:txBody>
      </p:sp>
      <p:pic>
        <p:nvPicPr>
          <p:cNvPr id="722" name="Google Shape;722;p79" descr="City landscape outline" title="City landscape outline"/>
          <p:cNvPicPr preferRelativeResize="0"/>
          <p:nvPr/>
        </p:nvPicPr>
        <p:blipFill rotWithShape="1">
          <a:blip r:embed="rId3">
            <a:alphaModFix/>
          </a:blip>
          <a:srcRect l="17426" t="36063" r="18741" b="36594"/>
          <a:stretch/>
        </p:blipFill>
        <p:spPr>
          <a:xfrm>
            <a:off x="3114175" y="4459025"/>
            <a:ext cx="2878248" cy="684474"/>
          </a:xfrm>
          <a:prstGeom prst="rect">
            <a:avLst/>
          </a:prstGeom>
          <a:noFill/>
          <a:ln>
            <a:noFill/>
          </a:ln>
        </p:spPr>
      </p:pic>
      <p:pic>
        <p:nvPicPr>
          <p:cNvPr id="723" name="Google Shape;723;p79" descr="City landscape outline" title="City landscape outline"/>
          <p:cNvPicPr preferRelativeResize="0"/>
          <p:nvPr/>
        </p:nvPicPr>
        <p:blipFill rotWithShape="1">
          <a:blip r:embed="rId3">
            <a:alphaModFix/>
          </a:blip>
          <a:srcRect l="17426" t="36063" r="18741" b="36594"/>
          <a:stretch/>
        </p:blipFill>
        <p:spPr>
          <a:xfrm flipH="1">
            <a:off x="-61252" y="4460700"/>
            <a:ext cx="3212827" cy="684474"/>
          </a:xfrm>
          <a:prstGeom prst="rect">
            <a:avLst/>
          </a:prstGeom>
          <a:noFill/>
          <a:ln>
            <a:noFill/>
          </a:ln>
        </p:spPr>
      </p:pic>
      <p:pic>
        <p:nvPicPr>
          <p:cNvPr id="724" name="Google Shape;724;p79" descr="City landscape outline" title="City landscape outline"/>
          <p:cNvPicPr preferRelativeResize="0"/>
          <p:nvPr/>
        </p:nvPicPr>
        <p:blipFill rotWithShape="1">
          <a:blip r:embed="rId3">
            <a:alphaModFix/>
          </a:blip>
          <a:srcRect l="17426" t="36063" r="18741" b="36594"/>
          <a:stretch/>
        </p:blipFill>
        <p:spPr>
          <a:xfrm flipH="1">
            <a:off x="5946823" y="4460700"/>
            <a:ext cx="3212827" cy="68447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F1F38"/>
        </a:solidFill>
        <a:effectLst/>
      </p:bgPr>
    </p:bg>
    <p:spTree>
      <p:nvGrpSpPr>
        <p:cNvPr id="1" name="Shape 728"/>
        <p:cNvGrpSpPr/>
        <p:nvPr/>
      </p:nvGrpSpPr>
      <p:grpSpPr>
        <a:xfrm>
          <a:off x="0" y="0"/>
          <a:ext cx="0" cy="0"/>
          <a:chOff x="0" y="0"/>
          <a:chExt cx="0" cy="0"/>
        </a:xfrm>
      </p:grpSpPr>
      <p:sp>
        <p:nvSpPr>
          <p:cNvPr id="729" name="Google Shape;729;p80"/>
          <p:cNvSpPr txBox="1"/>
          <p:nvPr/>
        </p:nvSpPr>
        <p:spPr>
          <a:xfrm>
            <a:off x="3133525" y="662150"/>
            <a:ext cx="5607300" cy="38121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F0F2F6"/>
              </a:buClr>
              <a:buSzPts val="1700"/>
              <a:buChar char="●"/>
            </a:pPr>
            <a:r>
              <a:rPr lang="en" sz="1700">
                <a:solidFill>
                  <a:srgbClr val="F0F2F6"/>
                </a:solidFill>
              </a:rPr>
              <a:t>Public transport/ Pavements</a:t>
            </a:r>
            <a:endParaRPr sz="1700">
              <a:solidFill>
                <a:srgbClr val="F0F2F6"/>
              </a:solidFill>
            </a:endParaRPr>
          </a:p>
          <a:p>
            <a:pPr marL="457200" lvl="0" indent="-336550" algn="l" rtl="0">
              <a:lnSpc>
                <a:spcPct val="115000"/>
              </a:lnSpc>
              <a:spcBef>
                <a:spcPts val="1000"/>
              </a:spcBef>
              <a:spcAft>
                <a:spcPts val="0"/>
              </a:spcAft>
              <a:buClr>
                <a:srgbClr val="F5CDCA"/>
              </a:buClr>
              <a:buSzPts val="1700"/>
              <a:buChar char="●"/>
            </a:pPr>
            <a:r>
              <a:rPr lang="en" sz="1700">
                <a:solidFill>
                  <a:srgbClr val="F5CDCA"/>
                </a:solidFill>
              </a:rPr>
              <a:t>Geographic location- Rural/ urban</a:t>
            </a:r>
            <a:endParaRPr sz="1700">
              <a:solidFill>
                <a:srgbClr val="F5CDCA"/>
              </a:solidFill>
            </a:endParaRPr>
          </a:p>
          <a:p>
            <a:pPr marL="914400" lvl="1" indent="-336550" algn="l" rtl="0">
              <a:lnSpc>
                <a:spcPct val="115000"/>
              </a:lnSpc>
              <a:spcBef>
                <a:spcPts val="1000"/>
              </a:spcBef>
              <a:spcAft>
                <a:spcPts val="0"/>
              </a:spcAft>
              <a:buClr>
                <a:srgbClr val="F0F2F6"/>
              </a:buClr>
              <a:buSzPts val="1700"/>
              <a:buChar char="○"/>
            </a:pPr>
            <a:r>
              <a:rPr lang="en" sz="1700">
                <a:solidFill>
                  <a:srgbClr val="F0F2F6"/>
                </a:solidFill>
              </a:rPr>
              <a:t>Services too centralised? Too far away?</a:t>
            </a:r>
            <a:endParaRPr sz="1700">
              <a:solidFill>
                <a:srgbClr val="F0F2F6"/>
              </a:solidFill>
            </a:endParaRPr>
          </a:p>
          <a:p>
            <a:pPr marL="0" lvl="0" indent="0" algn="l" rtl="0">
              <a:lnSpc>
                <a:spcPct val="115000"/>
              </a:lnSpc>
              <a:spcBef>
                <a:spcPts val="1000"/>
              </a:spcBef>
              <a:spcAft>
                <a:spcPts val="0"/>
              </a:spcAft>
              <a:buNone/>
            </a:pPr>
            <a:endParaRPr sz="200">
              <a:solidFill>
                <a:srgbClr val="F0F2F6"/>
              </a:solidFill>
            </a:endParaRPr>
          </a:p>
          <a:p>
            <a:pPr marL="457200" lvl="0" indent="-336550" algn="l" rtl="0">
              <a:lnSpc>
                <a:spcPct val="115000"/>
              </a:lnSpc>
              <a:spcBef>
                <a:spcPts val="1000"/>
              </a:spcBef>
              <a:spcAft>
                <a:spcPts val="0"/>
              </a:spcAft>
              <a:buClr>
                <a:srgbClr val="F5CDCA"/>
              </a:buClr>
              <a:buSzPts val="1700"/>
              <a:buChar char="●"/>
            </a:pPr>
            <a:r>
              <a:rPr lang="en" sz="1700">
                <a:solidFill>
                  <a:srgbClr val="F5CDCA"/>
                </a:solidFill>
              </a:rPr>
              <a:t>School facilities- library, outdoor space, equipped classrooms, resources</a:t>
            </a:r>
            <a:endParaRPr sz="1700">
              <a:solidFill>
                <a:srgbClr val="F5CDCA"/>
              </a:solidFill>
            </a:endParaRPr>
          </a:p>
          <a:p>
            <a:pPr marL="914400" lvl="1" indent="-336550" algn="l" rtl="0">
              <a:lnSpc>
                <a:spcPct val="115000"/>
              </a:lnSpc>
              <a:spcBef>
                <a:spcPts val="1000"/>
              </a:spcBef>
              <a:spcAft>
                <a:spcPts val="0"/>
              </a:spcAft>
              <a:buClr>
                <a:srgbClr val="F0F2F6"/>
              </a:buClr>
              <a:buSzPts val="1700"/>
              <a:buChar char="○"/>
            </a:pPr>
            <a:r>
              <a:rPr lang="en" sz="1700">
                <a:solidFill>
                  <a:srgbClr val="F0F2F6"/>
                </a:solidFill>
              </a:rPr>
              <a:t>Are there any regulations relating to accessibility in the Building Acts/Policies?</a:t>
            </a:r>
            <a:endParaRPr sz="1700">
              <a:solidFill>
                <a:srgbClr val="F0F2F6"/>
              </a:solidFill>
            </a:endParaRPr>
          </a:p>
          <a:p>
            <a:pPr marL="914400" lvl="1" indent="-336550" algn="l" rtl="0">
              <a:lnSpc>
                <a:spcPct val="115000"/>
              </a:lnSpc>
              <a:spcBef>
                <a:spcPts val="1000"/>
              </a:spcBef>
              <a:spcAft>
                <a:spcPts val="0"/>
              </a:spcAft>
              <a:buClr>
                <a:srgbClr val="F0F2F6"/>
              </a:buClr>
              <a:buSzPts val="1700"/>
              <a:buChar char="○"/>
            </a:pPr>
            <a:r>
              <a:rPr lang="en" sz="1700">
                <a:solidFill>
                  <a:srgbClr val="F0F2F6"/>
                </a:solidFill>
              </a:rPr>
              <a:t>If there are, are they imposed by Local Authorities where development and building permits are not issued if not complied with?</a:t>
            </a:r>
            <a:endParaRPr sz="1700">
              <a:solidFill>
                <a:srgbClr val="F0F2F6"/>
              </a:solidFill>
            </a:endParaRPr>
          </a:p>
          <a:p>
            <a:pPr marL="457200" lvl="0" indent="0" algn="l" rtl="0">
              <a:lnSpc>
                <a:spcPct val="115000"/>
              </a:lnSpc>
              <a:spcBef>
                <a:spcPts val="1000"/>
              </a:spcBef>
              <a:spcAft>
                <a:spcPts val="1600"/>
              </a:spcAft>
              <a:buNone/>
            </a:pPr>
            <a:endParaRPr sz="1700">
              <a:solidFill>
                <a:srgbClr val="F0F2F6"/>
              </a:solidFill>
            </a:endParaRPr>
          </a:p>
        </p:txBody>
      </p:sp>
      <p:sp>
        <p:nvSpPr>
          <p:cNvPr id="730" name="Google Shape;730;p80"/>
          <p:cNvSpPr/>
          <p:nvPr/>
        </p:nvSpPr>
        <p:spPr>
          <a:xfrm>
            <a:off x="-12425" y="-3550"/>
            <a:ext cx="2968800" cy="5143500"/>
          </a:xfrm>
          <a:prstGeom prst="rect">
            <a:avLst/>
          </a:prstGeom>
          <a:solidFill>
            <a:srgbClr val="F5CDCA"/>
          </a:solidFill>
          <a:ln w="9525" cap="flat" cmpd="sng">
            <a:solidFill>
              <a:srgbClr val="F5CD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0"/>
          <p:cNvSpPr txBox="1"/>
          <p:nvPr/>
        </p:nvSpPr>
        <p:spPr>
          <a:xfrm>
            <a:off x="19525" y="1979450"/>
            <a:ext cx="2904900" cy="11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000" b="1">
                <a:solidFill>
                  <a:srgbClr val="230050"/>
                </a:solidFill>
                <a:latin typeface="Lato"/>
                <a:ea typeface="Lato"/>
                <a:cs typeface="Lato"/>
                <a:sym typeface="Lato"/>
              </a:rPr>
              <a:t>Core </a:t>
            </a:r>
            <a:endParaRPr sz="3000" b="1">
              <a:solidFill>
                <a:srgbClr val="230050"/>
              </a:solidFill>
              <a:latin typeface="Lato"/>
              <a:ea typeface="Lato"/>
              <a:cs typeface="Lato"/>
              <a:sym typeface="Lato"/>
            </a:endParaRPr>
          </a:p>
          <a:p>
            <a:pPr marL="0" lvl="0" indent="0" algn="l" rtl="0">
              <a:lnSpc>
                <a:spcPct val="115000"/>
              </a:lnSpc>
              <a:spcBef>
                <a:spcPts val="0"/>
              </a:spcBef>
              <a:spcAft>
                <a:spcPts val="0"/>
              </a:spcAft>
              <a:buNone/>
            </a:pPr>
            <a:r>
              <a:rPr lang="en" sz="3000" b="1">
                <a:solidFill>
                  <a:srgbClr val="230050"/>
                </a:solidFill>
                <a:latin typeface="Lato"/>
                <a:ea typeface="Lato"/>
                <a:cs typeface="Lato"/>
                <a:sym typeface="Lato"/>
              </a:rPr>
              <a:t>Considerations:</a:t>
            </a:r>
            <a:endParaRPr sz="2600">
              <a:solidFill>
                <a:srgbClr val="230050"/>
              </a:solidFill>
            </a:endParaRPr>
          </a:p>
        </p:txBody>
      </p:sp>
      <p:pic>
        <p:nvPicPr>
          <p:cNvPr id="732" name="Google Shape;732;p80"/>
          <p:cNvPicPr preferRelativeResize="0"/>
          <p:nvPr/>
        </p:nvPicPr>
        <p:blipFill>
          <a:blip r:embed="rId3">
            <a:alphaModFix/>
          </a:blip>
          <a:stretch>
            <a:fillRect/>
          </a:stretch>
        </p:blipFill>
        <p:spPr>
          <a:xfrm>
            <a:off x="19525" y="4873450"/>
            <a:ext cx="1003848" cy="242125"/>
          </a:xfrm>
          <a:prstGeom prst="rect">
            <a:avLst/>
          </a:prstGeom>
          <a:noFill/>
          <a:ln>
            <a:noFill/>
          </a:ln>
        </p:spPr>
      </p:pic>
      <p:pic>
        <p:nvPicPr>
          <p:cNvPr id="733" name="Google Shape;733;p80" descr="Outline of a bus" title="Outline of a bus"/>
          <p:cNvPicPr preferRelativeResize="0"/>
          <p:nvPr/>
        </p:nvPicPr>
        <p:blipFill rotWithShape="1">
          <a:blip r:embed="rId4">
            <a:alphaModFix/>
          </a:blip>
          <a:srcRect l="26963" t="32293" r="25346" b="34953"/>
          <a:stretch/>
        </p:blipFill>
        <p:spPr>
          <a:xfrm>
            <a:off x="6640075" y="107050"/>
            <a:ext cx="2363026" cy="9129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CCCC7"/>
        </a:solidFill>
        <a:effectLst/>
      </p:bgPr>
    </p:bg>
    <p:spTree>
      <p:nvGrpSpPr>
        <p:cNvPr id="1" name="Shape 737"/>
        <p:cNvGrpSpPr/>
        <p:nvPr/>
      </p:nvGrpSpPr>
      <p:grpSpPr>
        <a:xfrm>
          <a:off x="0" y="0"/>
          <a:ext cx="0" cy="0"/>
          <a:chOff x="0" y="0"/>
          <a:chExt cx="0" cy="0"/>
        </a:xfrm>
      </p:grpSpPr>
      <p:sp>
        <p:nvSpPr>
          <p:cNvPr id="738" name="Google Shape;738;p81"/>
          <p:cNvSpPr/>
          <p:nvPr/>
        </p:nvSpPr>
        <p:spPr>
          <a:xfrm>
            <a:off x="0" y="1698354"/>
            <a:ext cx="9144000" cy="3454800"/>
          </a:xfrm>
          <a:prstGeom prst="rect">
            <a:avLst/>
          </a:prstGeom>
          <a:solidFill>
            <a:srgbClr val="302B7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739" name="Google Shape;739;p81"/>
          <p:cNvPicPr preferRelativeResize="0"/>
          <p:nvPr/>
        </p:nvPicPr>
        <p:blipFill rotWithShape="1">
          <a:blip r:embed="rId3">
            <a:alphaModFix/>
          </a:blip>
          <a:srcRect/>
          <a:stretch/>
        </p:blipFill>
        <p:spPr>
          <a:xfrm>
            <a:off x="2993014" y="229289"/>
            <a:ext cx="3157973" cy="1284242"/>
          </a:xfrm>
          <a:prstGeom prst="rect">
            <a:avLst/>
          </a:prstGeom>
          <a:noFill/>
          <a:ln>
            <a:noFill/>
          </a:ln>
        </p:spPr>
      </p:pic>
      <p:grpSp>
        <p:nvGrpSpPr>
          <p:cNvPr id="740" name="Google Shape;740;p81"/>
          <p:cNvGrpSpPr/>
          <p:nvPr/>
        </p:nvGrpSpPr>
        <p:grpSpPr>
          <a:xfrm>
            <a:off x="814937" y="2427233"/>
            <a:ext cx="2944013" cy="2447225"/>
            <a:chOff x="0" y="-9525"/>
            <a:chExt cx="7850700" cy="6525934"/>
          </a:xfrm>
        </p:grpSpPr>
        <p:sp>
          <p:nvSpPr>
            <p:cNvPr id="741" name="Google Shape;741;p81"/>
            <p:cNvSpPr txBox="1"/>
            <p:nvPr/>
          </p:nvSpPr>
          <p:spPr>
            <a:xfrm>
              <a:off x="0" y="-9525"/>
              <a:ext cx="7850700" cy="14727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 sz="3600" b="0" i="0" u="none" strike="noStrike" cap="none">
                  <a:solidFill>
                    <a:srgbClr val="F0F2F6"/>
                  </a:solidFill>
                  <a:latin typeface="Arial"/>
                  <a:ea typeface="Arial"/>
                  <a:cs typeface="Arial"/>
                  <a:sym typeface="Arial"/>
                </a:rPr>
                <a:t>Social Media</a:t>
              </a:r>
              <a:endParaRPr sz="700"/>
            </a:p>
          </p:txBody>
        </p:sp>
        <p:sp>
          <p:nvSpPr>
            <p:cNvPr id="742" name="Google Shape;742;p81"/>
            <p:cNvSpPr txBox="1"/>
            <p:nvPr/>
          </p:nvSpPr>
          <p:spPr>
            <a:xfrm>
              <a:off x="0" y="2597025"/>
              <a:ext cx="7850700" cy="639600"/>
            </a:xfrm>
            <a:prstGeom prst="rect">
              <a:avLst/>
            </a:prstGeom>
            <a:noFill/>
            <a:ln>
              <a:noFill/>
            </a:ln>
          </p:spPr>
          <p:txBody>
            <a:bodyPr spcFirstLastPara="1" wrap="square" lIns="0" tIns="0" rIns="0" bIns="0" anchor="t" anchorCtr="0">
              <a:noAutofit/>
            </a:bodyPr>
            <a:lstStyle/>
            <a:p>
              <a:pPr marL="0" marR="0" lvl="0" indent="0" algn="ctr" rtl="0">
                <a:lnSpc>
                  <a:spcPct val="139965"/>
                </a:lnSpc>
                <a:spcBef>
                  <a:spcPts val="0"/>
                </a:spcBef>
                <a:spcAft>
                  <a:spcPts val="0"/>
                </a:spcAft>
                <a:buNone/>
              </a:pPr>
              <a:r>
                <a:rPr lang="en" sz="1500" b="0" i="0" u="none" strike="noStrike" cap="none">
                  <a:solidFill>
                    <a:srgbClr val="F0F2F6"/>
                  </a:solidFill>
                  <a:latin typeface="Arial"/>
                  <a:ea typeface="Arial"/>
                  <a:cs typeface="Arial"/>
                  <a:sym typeface="Arial"/>
                </a:rPr>
                <a:t>diversity-and-ability</a:t>
              </a:r>
              <a:endParaRPr sz="700"/>
            </a:p>
          </p:txBody>
        </p:sp>
        <p:sp>
          <p:nvSpPr>
            <p:cNvPr id="743" name="Google Shape;743;p81"/>
            <p:cNvSpPr txBox="1"/>
            <p:nvPr/>
          </p:nvSpPr>
          <p:spPr>
            <a:xfrm>
              <a:off x="0" y="3671601"/>
              <a:ext cx="7850700" cy="639600"/>
            </a:xfrm>
            <a:prstGeom prst="rect">
              <a:avLst/>
            </a:prstGeom>
            <a:noFill/>
            <a:ln>
              <a:noFill/>
            </a:ln>
          </p:spPr>
          <p:txBody>
            <a:bodyPr spcFirstLastPara="1" wrap="square" lIns="0" tIns="0" rIns="0" bIns="0" anchor="t" anchorCtr="0">
              <a:noAutofit/>
            </a:bodyPr>
            <a:lstStyle/>
            <a:p>
              <a:pPr marL="0" marR="0" lvl="0" indent="0" algn="ctr" rtl="0">
                <a:lnSpc>
                  <a:spcPct val="139965"/>
                </a:lnSpc>
                <a:spcBef>
                  <a:spcPts val="0"/>
                </a:spcBef>
                <a:spcAft>
                  <a:spcPts val="0"/>
                </a:spcAft>
                <a:buNone/>
              </a:pPr>
              <a:r>
                <a:rPr lang="en" sz="1500" b="0" i="0" u="none" strike="noStrike" cap="none">
                  <a:solidFill>
                    <a:srgbClr val="F0F2F6"/>
                  </a:solidFill>
                  <a:latin typeface="Arial"/>
                  <a:ea typeface="Arial"/>
                  <a:cs typeface="Arial"/>
                  <a:sym typeface="Arial"/>
                </a:rPr>
                <a:t>@dnamatters</a:t>
              </a:r>
              <a:endParaRPr sz="700"/>
            </a:p>
          </p:txBody>
        </p:sp>
        <p:sp>
          <p:nvSpPr>
            <p:cNvPr id="744" name="Google Shape;744;p81"/>
            <p:cNvSpPr txBox="1"/>
            <p:nvPr/>
          </p:nvSpPr>
          <p:spPr>
            <a:xfrm>
              <a:off x="0" y="4706286"/>
              <a:ext cx="7850700" cy="639600"/>
            </a:xfrm>
            <a:prstGeom prst="rect">
              <a:avLst/>
            </a:prstGeom>
            <a:noFill/>
            <a:ln>
              <a:noFill/>
            </a:ln>
          </p:spPr>
          <p:txBody>
            <a:bodyPr spcFirstLastPara="1" wrap="square" lIns="0" tIns="0" rIns="0" bIns="0" anchor="t" anchorCtr="0">
              <a:noAutofit/>
            </a:bodyPr>
            <a:lstStyle/>
            <a:p>
              <a:pPr marL="0" marR="0" lvl="0" indent="0" algn="ctr" rtl="0">
                <a:lnSpc>
                  <a:spcPct val="139965"/>
                </a:lnSpc>
                <a:spcBef>
                  <a:spcPts val="0"/>
                </a:spcBef>
                <a:spcAft>
                  <a:spcPts val="0"/>
                </a:spcAft>
                <a:buNone/>
              </a:pPr>
              <a:r>
                <a:rPr lang="en" sz="1500" b="0" i="0" u="none" strike="noStrike" cap="none">
                  <a:solidFill>
                    <a:srgbClr val="F0F2F6"/>
                  </a:solidFill>
                  <a:latin typeface="Arial"/>
                  <a:ea typeface="Arial"/>
                  <a:cs typeface="Arial"/>
                  <a:sym typeface="Arial"/>
                </a:rPr>
                <a:t>@DandA_inclusion</a:t>
              </a:r>
              <a:endParaRPr sz="700"/>
            </a:p>
          </p:txBody>
        </p:sp>
        <p:sp>
          <p:nvSpPr>
            <p:cNvPr id="745" name="Google Shape;745;p81"/>
            <p:cNvSpPr/>
            <p:nvPr/>
          </p:nvSpPr>
          <p:spPr>
            <a:xfrm>
              <a:off x="3262078" y="1879953"/>
              <a:ext cx="1326300" cy="131700"/>
            </a:xfrm>
            <a:prstGeom prst="rect">
              <a:avLst/>
            </a:prstGeom>
            <a:solidFill>
              <a:srgbClr val="787CD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46" name="Google Shape;746;p81"/>
            <p:cNvSpPr txBox="1"/>
            <p:nvPr/>
          </p:nvSpPr>
          <p:spPr>
            <a:xfrm>
              <a:off x="0" y="5787852"/>
              <a:ext cx="7850700" cy="639600"/>
            </a:xfrm>
            <a:prstGeom prst="rect">
              <a:avLst/>
            </a:prstGeom>
            <a:noFill/>
            <a:ln>
              <a:noFill/>
            </a:ln>
          </p:spPr>
          <p:txBody>
            <a:bodyPr spcFirstLastPara="1" wrap="square" lIns="0" tIns="0" rIns="0" bIns="0" anchor="t" anchorCtr="0">
              <a:noAutofit/>
            </a:bodyPr>
            <a:lstStyle/>
            <a:p>
              <a:pPr marL="0" marR="0" lvl="0" indent="0" algn="ctr" rtl="0">
                <a:lnSpc>
                  <a:spcPct val="139965"/>
                </a:lnSpc>
                <a:spcBef>
                  <a:spcPts val="0"/>
                </a:spcBef>
                <a:spcAft>
                  <a:spcPts val="0"/>
                </a:spcAft>
                <a:buNone/>
              </a:pPr>
              <a:r>
                <a:rPr lang="en" sz="1500" b="0" i="0" u="none" strike="noStrike" cap="none">
                  <a:solidFill>
                    <a:srgbClr val="F0F2F6"/>
                  </a:solidFill>
                  <a:latin typeface="Arial"/>
                  <a:ea typeface="Arial"/>
                  <a:cs typeface="Arial"/>
                  <a:sym typeface="Arial"/>
                </a:rPr>
                <a:t>diversity_and_ability</a:t>
              </a:r>
              <a:endParaRPr sz="700"/>
            </a:p>
          </p:txBody>
        </p:sp>
        <p:pic>
          <p:nvPicPr>
            <p:cNvPr id="747" name="Google Shape;747;p81"/>
            <p:cNvPicPr preferRelativeResize="0"/>
            <p:nvPr/>
          </p:nvPicPr>
          <p:blipFill rotWithShape="1">
            <a:blip r:embed="rId4">
              <a:alphaModFix/>
            </a:blip>
            <a:srcRect/>
            <a:stretch/>
          </p:blipFill>
          <p:spPr>
            <a:xfrm>
              <a:off x="361289" y="5955680"/>
              <a:ext cx="560729" cy="560729"/>
            </a:xfrm>
            <a:prstGeom prst="rect">
              <a:avLst/>
            </a:prstGeom>
            <a:noFill/>
            <a:ln>
              <a:noFill/>
            </a:ln>
          </p:spPr>
        </p:pic>
        <p:pic>
          <p:nvPicPr>
            <p:cNvPr id="748" name="Google Shape;748;p81"/>
            <p:cNvPicPr preferRelativeResize="0"/>
            <p:nvPr/>
          </p:nvPicPr>
          <p:blipFill rotWithShape="1">
            <a:blip r:embed="rId5">
              <a:alphaModFix/>
            </a:blip>
            <a:srcRect/>
            <a:stretch/>
          </p:blipFill>
          <p:spPr>
            <a:xfrm>
              <a:off x="361358" y="3812583"/>
              <a:ext cx="560660" cy="560660"/>
            </a:xfrm>
            <a:prstGeom prst="rect">
              <a:avLst/>
            </a:prstGeom>
            <a:noFill/>
            <a:ln>
              <a:noFill/>
            </a:ln>
          </p:spPr>
        </p:pic>
        <p:pic>
          <p:nvPicPr>
            <p:cNvPr id="749" name="Google Shape;749;p81"/>
            <p:cNvPicPr preferRelativeResize="0"/>
            <p:nvPr/>
          </p:nvPicPr>
          <p:blipFill rotWithShape="1">
            <a:blip r:embed="rId6">
              <a:alphaModFix/>
            </a:blip>
            <a:srcRect/>
            <a:stretch/>
          </p:blipFill>
          <p:spPr>
            <a:xfrm>
              <a:off x="348198" y="2716395"/>
              <a:ext cx="586980" cy="598959"/>
            </a:xfrm>
            <a:prstGeom prst="rect">
              <a:avLst/>
            </a:prstGeom>
            <a:noFill/>
            <a:ln>
              <a:noFill/>
            </a:ln>
          </p:spPr>
        </p:pic>
        <p:pic>
          <p:nvPicPr>
            <p:cNvPr id="750" name="Google Shape;750;p81"/>
            <p:cNvPicPr preferRelativeResize="0"/>
            <p:nvPr/>
          </p:nvPicPr>
          <p:blipFill rotWithShape="1">
            <a:blip r:embed="rId7">
              <a:alphaModFix/>
            </a:blip>
            <a:srcRect/>
            <a:stretch/>
          </p:blipFill>
          <p:spPr>
            <a:xfrm>
              <a:off x="285158" y="4873456"/>
              <a:ext cx="694793" cy="565941"/>
            </a:xfrm>
            <a:prstGeom prst="rect">
              <a:avLst/>
            </a:prstGeom>
            <a:noFill/>
            <a:ln>
              <a:noFill/>
            </a:ln>
          </p:spPr>
        </p:pic>
      </p:grpSp>
      <p:grpSp>
        <p:nvGrpSpPr>
          <p:cNvPr id="751" name="Google Shape;751;p81"/>
          <p:cNvGrpSpPr/>
          <p:nvPr/>
        </p:nvGrpSpPr>
        <p:grpSpPr>
          <a:xfrm>
            <a:off x="5030278" y="2427233"/>
            <a:ext cx="3517797" cy="1993314"/>
            <a:chOff x="0" y="-9525"/>
            <a:chExt cx="9380792" cy="5315503"/>
          </a:xfrm>
        </p:grpSpPr>
        <p:sp>
          <p:nvSpPr>
            <p:cNvPr id="752" name="Google Shape;752;p81"/>
            <p:cNvSpPr txBox="1"/>
            <p:nvPr/>
          </p:nvSpPr>
          <p:spPr>
            <a:xfrm>
              <a:off x="1078592" y="-9525"/>
              <a:ext cx="7850700" cy="14727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 sz="3600">
                  <a:solidFill>
                    <a:srgbClr val="F0F2F6"/>
                  </a:solidFill>
                </a:rPr>
                <a:t>Get in Touch</a:t>
              </a:r>
              <a:endParaRPr sz="700"/>
            </a:p>
          </p:txBody>
        </p:sp>
        <p:sp>
          <p:nvSpPr>
            <p:cNvPr id="753" name="Google Shape;753;p81"/>
            <p:cNvSpPr txBox="1"/>
            <p:nvPr/>
          </p:nvSpPr>
          <p:spPr>
            <a:xfrm>
              <a:off x="1078592" y="2597053"/>
              <a:ext cx="8302200" cy="639600"/>
            </a:xfrm>
            <a:prstGeom prst="rect">
              <a:avLst/>
            </a:prstGeom>
            <a:noFill/>
            <a:ln>
              <a:noFill/>
            </a:ln>
          </p:spPr>
          <p:txBody>
            <a:bodyPr spcFirstLastPara="1" wrap="square" lIns="0" tIns="0" rIns="0" bIns="0" anchor="t" anchorCtr="0">
              <a:noAutofit/>
            </a:bodyPr>
            <a:lstStyle/>
            <a:p>
              <a:pPr marL="0" marR="0" lvl="0" indent="0" algn="ctr" rtl="0">
                <a:lnSpc>
                  <a:spcPct val="139965"/>
                </a:lnSpc>
                <a:spcBef>
                  <a:spcPts val="0"/>
                </a:spcBef>
                <a:spcAft>
                  <a:spcPts val="0"/>
                </a:spcAft>
                <a:buNone/>
              </a:pPr>
              <a:r>
                <a:rPr lang="en" sz="1500" b="1">
                  <a:solidFill>
                    <a:srgbClr val="F0F2F6"/>
                  </a:solidFill>
                </a:rPr>
                <a:t>hello</a:t>
              </a:r>
              <a:r>
                <a:rPr lang="en" sz="1500" b="1" i="0" u="none" strike="noStrike" cap="none">
                  <a:solidFill>
                    <a:srgbClr val="F0F2F6"/>
                  </a:solidFill>
                </a:rPr>
                <a:t>@diversityandability.com</a:t>
              </a:r>
              <a:endParaRPr sz="700" b="1"/>
            </a:p>
          </p:txBody>
        </p:sp>
        <p:sp>
          <p:nvSpPr>
            <p:cNvPr id="754" name="Google Shape;754;p81"/>
            <p:cNvSpPr txBox="1"/>
            <p:nvPr/>
          </p:nvSpPr>
          <p:spPr>
            <a:xfrm>
              <a:off x="1078592" y="3671601"/>
              <a:ext cx="7850700" cy="639600"/>
            </a:xfrm>
            <a:prstGeom prst="rect">
              <a:avLst/>
            </a:prstGeom>
            <a:noFill/>
            <a:ln>
              <a:noFill/>
            </a:ln>
          </p:spPr>
          <p:txBody>
            <a:bodyPr spcFirstLastPara="1" wrap="square" lIns="0" tIns="0" rIns="0" bIns="0" anchor="t" anchorCtr="0">
              <a:noAutofit/>
            </a:bodyPr>
            <a:lstStyle/>
            <a:p>
              <a:pPr marL="0" marR="0" lvl="0" indent="0" algn="ctr" rtl="0">
                <a:lnSpc>
                  <a:spcPct val="139965"/>
                </a:lnSpc>
                <a:spcBef>
                  <a:spcPts val="0"/>
                </a:spcBef>
                <a:spcAft>
                  <a:spcPts val="0"/>
                </a:spcAft>
                <a:buNone/>
              </a:pPr>
              <a:r>
                <a:rPr lang="en" sz="1500" b="0" i="0" u="none" strike="noStrike" cap="none">
                  <a:solidFill>
                    <a:srgbClr val="F0F2F6"/>
                  </a:solidFill>
                  <a:latin typeface="Arial"/>
                  <a:ea typeface="Arial"/>
                  <a:cs typeface="Arial"/>
                  <a:sym typeface="Arial"/>
                </a:rPr>
                <a:t>https://diversityandability.com/</a:t>
              </a:r>
              <a:endParaRPr sz="700"/>
            </a:p>
          </p:txBody>
        </p:sp>
        <p:sp>
          <p:nvSpPr>
            <p:cNvPr id="755" name="Google Shape;755;p81"/>
            <p:cNvSpPr txBox="1"/>
            <p:nvPr/>
          </p:nvSpPr>
          <p:spPr>
            <a:xfrm>
              <a:off x="1078592" y="4746178"/>
              <a:ext cx="7850700" cy="559800"/>
            </a:xfrm>
            <a:prstGeom prst="rect">
              <a:avLst/>
            </a:prstGeom>
            <a:noFill/>
            <a:ln>
              <a:noFill/>
            </a:ln>
          </p:spPr>
          <p:txBody>
            <a:bodyPr spcFirstLastPara="1" wrap="square" lIns="0" tIns="0" rIns="0" bIns="0" anchor="t" anchorCtr="0">
              <a:noAutofit/>
            </a:bodyPr>
            <a:lstStyle/>
            <a:p>
              <a:pPr marL="0" marR="0" lvl="0" indent="0" algn="ctr" rtl="0">
                <a:lnSpc>
                  <a:spcPct val="1944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sp>
          <p:nvSpPr>
            <p:cNvPr id="756" name="Google Shape;756;p81"/>
            <p:cNvSpPr/>
            <p:nvPr/>
          </p:nvSpPr>
          <p:spPr>
            <a:xfrm>
              <a:off x="4340670" y="1879953"/>
              <a:ext cx="1326300" cy="131700"/>
            </a:xfrm>
            <a:prstGeom prst="rect">
              <a:avLst/>
            </a:prstGeom>
            <a:solidFill>
              <a:srgbClr val="787CD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757" name="Google Shape;757;p81"/>
            <p:cNvPicPr preferRelativeResize="0"/>
            <p:nvPr/>
          </p:nvPicPr>
          <p:blipFill rotWithShape="1">
            <a:blip r:embed="rId8">
              <a:alphaModFix/>
            </a:blip>
            <a:srcRect/>
            <a:stretch/>
          </p:blipFill>
          <p:spPr>
            <a:xfrm>
              <a:off x="70030" y="2807899"/>
              <a:ext cx="512047" cy="367211"/>
            </a:xfrm>
            <a:prstGeom prst="rect">
              <a:avLst/>
            </a:prstGeom>
            <a:noFill/>
            <a:ln>
              <a:noFill/>
            </a:ln>
          </p:spPr>
        </p:pic>
        <p:pic>
          <p:nvPicPr>
            <p:cNvPr id="758" name="Google Shape;758;p81"/>
            <p:cNvPicPr preferRelativeResize="0"/>
            <p:nvPr/>
          </p:nvPicPr>
          <p:blipFill rotWithShape="1">
            <a:blip r:embed="rId9">
              <a:alphaModFix/>
            </a:blip>
            <a:srcRect/>
            <a:stretch/>
          </p:blipFill>
          <p:spPr>
            <a:xfrm>
              <a:off x="0" y="3761274"/>
              <a:ext cx="652107" cy="652107"/>
            </a:xfrm>
            <a:prstGeom prst="rect">
              <a:avLst/>
            </a:prstGeom>
            <a:noFill/>
            <a:ln>
              <a:noFill/>
            </a:ln>
          </p:spPr>
        </p:pic>
      </p:grpSp>
      <p:pic>
        <p:nvPicPr>
          <p:cNvPr id="759" name="Google Shape;759;p81"/>
          <p:cNvPicPr preferRelativeResize="0"/>
          <p:nvPr/>
        </p:nvPicPr>
        <p:blipFill rotWithShape="1">
          <a:blip r:embed="rId10">
            <a:alphaModFix/>
          </a:blip>
          <a:srcRect/>
          <a:stretch/>
        </p:blipFill>
        <p:spPr>
          <a:xfrm>
            <a:off x="3801385" y="1907844"/>
            <a:ext cx="1541229" cy="3711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FF6"/>
        </a:solidFill>
        <a:effectLst/>
      </p:bgPr>
    </p:bg>
    <p:spTree>
      <p:nvGrpSpPr>
        <p:cNvPr id="1" name="Shape 187"/>
        <p:cNvGrpSpPr/>
        <p:nvPr/>
      </p:nvGrpSpPr>
      <p:grpSpPr>
        <a:xfrm>
          <a:off x="0" y="0"/>
          <a:ext cx="0" cy="0"/>
          <a:chOff x="0" y="0"/>
          <a:chExt cx="0" cy="0"/>
        </a:xfrm>
      </p:grpSpPr>
      <p:sp>
        <p:nvSpPr>
          <p:cNvPr id="188" name="Google Shape;188;p31"/>
          <p:cNvSpPr/>
          <p:nvPr/>
        </p:nvSpPr>
        <p:spPr>
          <a:xfrm>
            <a:off x="-49150" y="816150"/>
            <a:ext cx="4463425" cy="4373700"/>
          </a:xfrm>
          <a:prstGeom prst="rect">
            <a:avLst/>
          </a:prstGeom>
          <a:solidFill>
            <a:srgbClr val="F8CDCA"/>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1"/>
          <p:cNvSpPr/>
          <p:nvPr/>
        </p:nvSpPr>
        <p:spPr>
          <a:xfrm>
            <a:off x="-42400" y="-28450"/>
            <a:ext cx="9258300" cy="837900"/>
          </a:xfrm>
          <a:prstGeom prst="rect">
            <a:avLst/>
          </a:prstGeom>
          <a:solidFill>
            <a:srgbClr val="1F1F38"/>
          </a:solidFill>
          <a:ln w="9525" cap="flat" cmpd="sng">
            <a:solidFill>
              <a:srgbClr val="1F1F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txBox="1"/>
          <p:nvPr/>
        </p:nvSpPr>
        <p:spPr>
          <a:xfrm>
            <a:off x="118025" y="115125"/>
            <a:ext cx="836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rgbClr val="F2F2F2"/>
                </a:solidFill>
                <a:latin typeface="Spartan ExtraBold"/>
                <a:ea typeface="Spartan ExtraBold"/>
                <a:cs typeface="Spartan ExtraBold"/>
                <a:sym typeface="Spartan ExtraBold"/>
              </a:rPr>
              <a:t>National Laws &amp; Policies: Botswana</a:t>
            </a:r>
            <a:endParaRPr sz="3100">
              <a:solidFill>
                <a:srgbClr val="F2F2F2"/>
              </a:solidFill>
              <a:latin typeface="Spartan ExtraBold"/>
              <a:ea typeface="Spartan ExtraBold"/>
              <a:cs typeface="Spartan ExtraBold"/>
              <a:sym typeface="Spartan ExtraBold"/>
            </a:endParaRPr>
          </a:p>
        </p:txBody>
      </p:sp>
      <p:grpSp>
        <p:nvGrpSpPr>
          <p:cNvPr id="191" name="Google Shape;191;p31"/>
          <p:cNvGrpSpPr/>
          <p:nvPr/>
        </p:nvGrpSpPr>
        <p:grpSpPr>
          <a:xfrm>
            <a:off x="33808" y="1072150"/>
            <a:ext cx="4253435" cy="3873150"/>
            <a:chOff x="788967" y="2385238"/>
            <a:chExt cx="4252160" cy="3873150"/>
          </a:xfrm>
        </p:grpSpPr>
        <p:sp>
          <p:nvSpPr>
            <p:cNvPr id="192" name="Google Shape;192;p31" descr="decorative" title="decorative"/>
            <p:cNvSpPr/>
            <p:nvPr/>
          </p:nvSpPr>
          <p:spPr>
            <a:xfrm>
              <a:off x="788967" y="2461425"/>
              <a:ext cx="497400" cy="489900"/>
            </a:xfrm>
            <a:prstGeom prst="ellipse">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txBox="1"/>
            <p:nvPr/>
          </p:nvSpPr>
          <p:spPr>
            <a:xfrm>
              <a:off x="1367027" y="2385238"/>
              <a:ext cx="3674100" cy="646500"/>
            </a:xfrm>
            <a:prstGeom prst="rect">
              <a:avLst/>
            </a:prstGeom>
            <a:solidFill>
              <a:srgbClr val="1F1F3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E9EFF6"/>
                  </a:solidFill>
                </a:rPr>
                <a:t>United Nations Development Programme “Disability Project’ in Botswana</a:t>
              </a:r>
              <a:endParaRPr sz="1500">
                <a:solidFill>
                  <a:srgbClr val="E9EFF6"/>
                </a:solidFill>
              </a:endParaRPr>
            </a:p>
          </p:txBody>
        </p:sp>
        <p:pic>
          <p:nvPicPr>
            <p:cNvPr id="194" name="Google Shape;194;p31"/>
            <p:cNvPicPr preferRelativeResize="0"/>
            <p:nvPr/>
          </p:nvPicPr>
          <p:blipFill>
            <a:blip r:embed="rId3">
              <a:alphaModFix/>
            </a:blip>
            <a:stretch>
              <a:fillRect/>
            </a:stretch>
          </p:blipFill>
          <p:spPr>
            <a:xfrm>
              <a:off x="851119" y="2525538"/>
              <a:ext cx="361699" cy="361699"/>
            </a:xfrm>
            <a:prstGeom prst="rect">
              <a:avLst/>
            </a:prstGeom>
            <a:noFill/>
            <a:ln>
              <a:noFill/>
            </a:ln>
          </p:spPr>
        </p:pic>
        <p:sp>
          <p:nvSpPr>
            <p:cNvPr id="195" name="Google Shape;195;p31"/>
            <p:cNvSpPr txBox="1"/>
            <p:nvPr/>
          </p:nvSpPr>
          <p:spPr>
            <a:xfrm>
              <a:off x="998821" y="3287788"/>
              <a:ext cx="3969900" cy="2970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a:solidFill>
                    <a:srgbClr val="0A0A0A"/>
                  </a:solidFill>
                </a:rPr>
                <a:t>The first phase of the Disability Project (2018 – 2019) is to provide technical support to the Government of Botswana (Coordination Office for Persons with Disabilities) to develop:</a:t>
              </a:r>
              <a:endParaRPr sz="1300">
                <a:solidFill>
                  <a:srgbClr val="0A0A0A"/>
                </a:solidFill>
              </a:endParaRPr>
            </a:p>
            <a:p>
              <a:pPr marL="0" lvl="0" indent="0" algn="just" rtl="0">
                <a:spcBef>
                  <a:spcPts val="0"/>
                </a:spcBef>
                <a:spcAft>
                  <a:spcPts val="0"/>
                </a:spcAft>
                <a:buNone/>
              </a:pPr>
              <a:endParaRPr sz="1300">
                <a:solidFill>
                  <a:srgbClr val="0A0A0A"/>
                </a:solidFill>
              </a:endParaRPr>
            </a:p>
            <a:p>
              <a:pPr marL="457200" lvl="0" indent="-311150" algn="l" rtl="0">
                <a:spcBef>
                  <a:spcPts val="0"/>
                </a:spcBef>
                <a:spcAft>
                  <a:spcPts val="0"/>
                </a:spcAft>
                <a:buClr>
                  <a:srgbClr val="0A0A0A"/>
                </a:buClr>
                <a:buSzPts val="1300"/>
                <a:buChar char="●"/>
              </a:pPr>
              <a:r>
                <a:rPr lang="en" sz="1300">
                  <a:solidFill>
                    <a:srgbClr val="0A0A0A"/>
                  </a:solidFill>
                </a:rPr>
                <a:t>A National Disability Policy </a:t>
              </a:r>
              <a:endParaRPr sz="1300">
                <a:solidFill>
                  <a:srgbClr val="0A0A0A"/>
                </a:solidFill>
              </a:endParaRPr>
            </a:p>
            <a:p>
              <a:pPr marL="457200" lvl="0" indent="-311150" algn="l" rtl="0">
                <a:spcBef>
                  <a:spcPts val="1000"/>
                </a:spcBef>
                <a:spcAft>
                  <a:spcPts val="0"/>
                </a:spcAft>
                <a:buClr>
                  <a:srgbClr val="0A0A0A"/>
                </a:buClr>
                <a:buSzPts val="1300"/>
                <a:buChar char="●"/>
              </a:pPr>
              <a:r>
                <a:rPr lang="en" sz="1300">
                  <a:solidFill>
                    <a:srgbClr val="0A0A0A"/>
                  </a:solidFill>
                </a:rPr>
                <a:t>A National Disability Strategy and Implementation Plan</a:t>
              </a:r>
              <a:endParaRPr sz="1300">
                <a:solidFill>
                  <a:srgbClr val="0A0A0A"/>
                </a:solidFill>
              </a:endParaRPr>
            </a:p>
            <a:p>
              <a:pPr marL="457200" lvl="0" indent="-311150" algn="l" rtl="0">
                <a:spcBef>
                  <a:spcPts val="1000"/>
                </a:spcBef>
                <a:spcAft>
                  <a:spcPts val="0"/>
                </a:spcAft>
                <a:buClr>
                  <a:srgbClr val="0A0A0A"/>
                </a:buClr>
                <a:buSzPts val="1300"/>
                <a:buChar char="●"/>
              </a:pPr>
              <a:r>
                <a:rPr lang="en" sz="1300">
                  <a:solidFill>
                    <a:srgbClr val="0A0A0A"/>
                  </a:solidFill>
                </a:rPr>
                <a:t>A draft law to domesticate the CRPD into the laws of Botswana (yet to be published)</a:t>
              </a:r>
              <a:endParaRPr sz="1300">
                <a:solidFill>
                  <a:srgbClr val="0A0A0A"/>
                </a:solidFill>
              </a:endParaRPr>
            </a:p>
            <a:p>
              <a:pPr marL="457200" lvl="0" indent="-311150" algn="l" rtl="0">
                <a:spcBef>
                  <a:spcPts val="1000"/>
                </a:spcBef>
                <a:spcAft>
                  <a:spcPts val="1000"/>
                </a:spcAft>
                <a:buClr>
                  <a:srgbClr val="0A0A0A"/>
                </a:buClr>
                <a:buSzPts val="1300"/>
                <a:buChar char="●"/>
              </a:pPr>
              <a:r>
                <a:rPr lang="en" sz="1300">
                  <a:solidFill>
                    <a:srgbClr val="0A0A0A"/>
                  </a:solidFill>
                </a:rPr>
                <a:t>Disability into </a:t>
              </a:r>
              <a:r>
                <a:rPr lang="en" sz="1300" u="sng">
                  <a:solidFill>
                    <a:schemeClr val="hlink"/>
                  </a:solidFill>
                  <a:hlinkClick r:id="rId4"/>
                </a:rPr>
                <a:t>Botswana’s National Development Plan</a:t>
              </a:r>
              <a:r>
                <a:rPr lang="en" sz="1300">
                  <a:solidFill>
                    <a:srgbClr val="0A0A0A"/>
                  </a:solidFill>
                </a:rPr>
                <a:t> (2017 – 2023)</a:t>
              </a:r>
              <a:endParaRPr sz="1300">
                <a:solidFill>
                  <a:srgbClr val="0A0A0A"/>
                </a:solidFill>
              </a:endParaRPr>
            </a:p>
          </p:txBody>
        </p:sp>
      </p:grpSp>
      <p:grpSp>
        <p:nvGrpSpPr>
          <p:cNvPr id="196" name="Google Shape;196;p31"/>
          <p:cNvGrpSpPr/>
          <p:nvPr/>
        </p:nvGrpSpPr>
        <p:grpSpPr>
          <a:xfrm>
            <a:off x="4620825" y="1072150"/>
            <a:ext cx="4158950" cy="2073425"/>
            <a:chOff x="248400" y="1003950"/>
            <a:chExt cx="4158950" cy="2073425"/>
          </a:xfrm>
        </p:grpSpPr>
        <p:sp>
          <p:nvSpPr>
            <p:cNvPr id="197" name="Google Shape;197;p31"/>
            <p:cNvSpPr/>
            <p:nvPr/>
          </p:nvSpPr>
          <p:spPr>
            <a:xfrm>
              <a:off x="292200" y="1051500"/>
              <a:ext cx="497400" cy="489900"/>
            </a:xfrm>
            <a:prstGeom prst="ellipse">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txBox="1"/>
            <p:nvPr/>
          </p:nvSpPr>
          <p:spPr>
            <a:xfrm>
              <a:off x="933050" y="1003950"/>
              <a:ext cx="3474300" cy="646500"/>
            </a:xfrm>
            <a:prstGeom prst="rect">
              <a:avLst/>
            </a:prstGeom>
            <a:solidFill>
              <a:srgbClr val="1F1F3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F2F2F2"/>
                  </a:solidFill>
                </a:rPr>
                <a:t>Botswana National Policy on Care for Disabled People, 1996</a:t>
              </a:r>
              <a:endParaRPr sz="1500">
                <a:solidFill>
                  <a:srgbClr val="F2F2F2"/>
                </a:solidFill>
              </a:endParaRPr>
            </a:p>
          </p:txBody>
        </p:sp>
        <p:pic>
          <p:nvPicPr>
            <p:cNvPr id="199" name="Google Shape;199;p31" descr="decorative" title="decorative"/>
            <p:cNvPicPr preferRelativeResize="0"/>
            <p:nvPr/>
          </p:nvPicPr>
          <p:blipFill>
            <a:blip r:embed="rId5">
              <a:alphaModFix/>
            </a:blip>
            <a:stretch>
              <a:fillRect/>
            </a:stretch>
          </p:blipFill>
          <p:spPr>
            <a:xfrm>
              <a:off x="248400" y="1003950"/>
              <a:ext cx="585000" cy="585000"/>
            </a:xfrm>
            <a:prstGeom prst="rect">
              <a:avLst/>
            </a:prstGeom>
            <a:noFill/>
            <a:ln>
              <a:noFill/>
            </a:ln>
          </p:spPr>
        </p:pic>
        <p:sp>
          <p:nvSpPr>
            <p:cNvPr id="200" name="Google Shape;200;p31"/>
            <p:cNvSpPr txBox="1"/>
            <p:nvPr/>
          </p:nvSpPr>
          <p:spPr>
            <a:xfrm>
              <a:off x="933050" y="1902575"/>
              <a:ext cx="3474300" cy="1174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a:t>Ensure disabled people have a right to determine own wellbeing </a:t>
              </a:r>
              <a:endParaRPr/>
            </a:p>
            <a:p>
              <a:pPr marL="0" lvl="0" indent="0" algn="just" rtl="0">
                <a:spcBef>
                  <a:spcPts val="1000"/>
                </a:spcBef>
                <a:spcAft>
                  <a:spcPts val="1000"/>
                </a:spcAft>
                <a:buNone/>
              </a:pPr>
              <a:r>
                <a:rPr lang="en"/>
                <a:t>Ensure the integration of disabled people in society is actively promoted</a:t>
              </a:r>
              <a:endParaRPr/>
            </a:p>
          </p:txBody>
        </p:sp>
      </p:grpSp>
      <p:cxnSp>
        <p:nvCxnSpPr>
          <p:cNvPr id="201" name="Google Shape;201;p31"/>
          <p:cNvCxnSpPr>
            <a:cxnSpLocks/>
          </p:cNvCxnSpPr>
          <p:nvPr/>
        </p:nvCxnSpPr>
        <p:spPr>
          <a:xfrm flipV="1">
            <a:off x="-90025" y="816100"/>
            <a:ext cx="9258300" cy="50"/>
          </a:xfrm>
          <a:prstGeom prst="straightConnector1">
            <a:avLst/>
          </a:prstGeom>
          <a:noFill/>
          <a:ln w="9525" cap="flat" cmpd="sng">
            <a:solidFill>
              <a:srgbClr val="1F1F38"/>
            </a:solidFill>
            <a:prstDash val="solid"/>
            <a:round/>
            <a:headEnd type="none" w="med" len="med"/>
            <a:tailEnd type="none" w="med" len="med"/>
          </a:ln>
        </p:spPr>
      </p:cxnSp>
      <p:cxnSp>
        <p:nvCxnSpPr>
          <p:cNvPr id="202" name="Google Shape;202;p31"/>
          <p:cNvCxnSpPr/>
          <p:nvPr/>
        </p:nvCxnSpPr>
        <p:spPr>
          <a:xfrm>
            <a:off x="4414275" y="802500"/>
            <a:ext cx="7200" cy="4401000"/>
          </a:xfrm>
          <a:prstGeom prst="straightConnector1">
            <a:avLst/>
          </a:prstGeom>
          <a:noFill/>
          <a:ln w="9525" cap="flat" cmpd="sng">
            <a:solidFill>
              <a:srgbClr val="1F1F38"/>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p:nvPr/>
        </p:nvSpPr>
        <p:spPr>
          <a:xfrm>
            <a:off x="-146957" y="707300"/>
            <a:ext cx="4706957" cy="4436100"/>
          </a:xfrm>
          <a:prstGeom prst="rect">
            <a:avLst/>
          </a:prstGeom>
          <a:solidFill>
            <a:srgbClr val="1F1F38"/>
          </a:solidFill>
          <a:ln w="9525" cap="flat" cmpd="sng">
            <a:solidFill>
              <a:srgbClr val="1F1F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4584000" y="707300"/>
            <a:ext cx="4560000" cy="4436100"/>
          </a:xfrm>
          <a:prstGeom prst="rect">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txBox="1"/>
          <p:nvPr/>
        </p:nvSpPr>
        <p:spPr>
          <a:xfrm>
            <a:off x="118025" y="115125"/>
            <a:ext cx="836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rgbClr val="28256E"/>
                </a:solidFill>
                <a:latin typeface="Spartan ExtraBold"/>
                <a:ea typeface="Spartan ExtraBold"/>
                <a:cs typeface="Spartan ExtraBold"/>
                <a:sym typeface="Spartan ExtraBold"/>
              </a:rPr>
              <a:t>National Laws &amp; Policies: Eswatini</a:t>
            </a:r>
            <a:endParaRPr sz="3100">
              <a:solidFill>
                <a:srgbClr val="28256E"/>
              </a:solidFill>
              <a:latin typeface="Spartan ExtraBold"/>
              <a:ea typeface="Spartan ExtraBold"/>
              <a:cs typeface="Spartan ExtraBold"/>
              <a:sym typeface="Spartan ExtraBold"/>
            </a:endParaRPr>
          </a:p>
        </p:txBody>
      </p:sp>
      <p:sp>
        <p:nvSpPr>
          <p:cNvPr id="210" name="Google Shape;210;p32"/>
          <p:cNvSpPr txBox="1"/>
          <p:nvPr/>
        </p:nvSpPr>
        <p:spPr>
          <a:xfrm>
            <a:off x="348900" y="776925"/>
            <a:ext cx="3630000" cy="392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1000"/>
              </a:spcAft>
              <a:buNone/>
            </a:pPr>
            <a:r>
              <a:rPr lang="en" sz="1350">
                <a:solidFill>
                  <a:srgbClr val="F5CDCA"/>
                </a:solidFill>
              </a:rPr>
              <a:t>National Disability Unit was created in 2000</a:t>
            </a:r>
            <a:endParaRPr sz="1350">
              <a:solidFill>
                <a:srgbClr val="F5CDCA"/>
              </a:solidFill>
            </a:endParaRPr>
          </a:p>
        </p:txBody>
      </p:sp>
      <p:grpSp>
        <p:nvGrpSpPr>
          <p:cNvPr id="211" name="Google Shape;211;p32"/>
          <p:cNvGrpSpPr/>
          <p:nvPr/>
        </p:nvGrpSpPr>
        <p:grpSpPr>
          <a:xfrm>
            <a:off x="51288" y="1339025"/>
            <a:ext cx="4252738" cy="3782600"/>
            <a:chOff x="51288" y="1567625"/>
            <a:chExt cx="4252738" cy="3782600"/>
          </a:xfrm>
        </p:grpSpPr>
        <p:sp>
          <p:nvSpPr>
            <p:cNvPr id="212" name="Google Shape;212;p32" descr="decorative" title="decorative"/>
            <p:cNvSpPr/>
            <p:nvPr/>
          </p:nvSpPr>
          <p:spPr>
            <a:xfrm>
              <a:off x="51288" y="1606613"/>
              <a:ext cx="497400" cy="489900"/>
            </a:xfrm>
            <a:prstGeom prst="ellipse">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txBox="1"/>
            <p:nvPr/>
          </p:nvSpPr>
          <p:spPr>
            <a:xfrm>
              <a:off x="628200" y="1567625"/>
              <a:ext cx="3630000" cy="646500"/>
            </a:xfrm>
            <a:prstGeom prst="rect">
              <a:avLst/>
            </a:prstGeom>
            <a:solidFill>
              <a:srgbClr val="F5CDC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1F1F38"/>
                  </a:solidFill>
                </a:rPr>
                <a:t>Swaziland National Disability Policy, June 2013</a:t>
              </a:r>
              <a:endParaRPr sz="1500">
                <a:solidFill>
                  <a:srgbClr val="1F1F38"/>
                </a:solidFill>
              </a:endParaRPr>
            </a:p>
          </p:txBody>
        </p:sp>
        <p:sp>
          <p:nvSpPr>
            <p:cNvPr id="214" name="Google Shape;214;p32"/>
            <p:cNvSpPr txBox="1"/>
            <p:nvPr/>
          </p:nvSpPr>
          <p:spPr>
            <a:xfrm>
              <a:off x="189225" y="2307625"/>
              <a:ext cx="4114800" cy="3042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a:solidFill>
                    <a:srgbClr val="F8CDCA"/>
                  </a:solidFill>
                </a:rPr>
                <a:t>To promote, protect and ensure a full and equal enjoyment of all human rights and fundamental freedoms by all disabled people in the country </a:t>
              </a:r>
              <a:endParaRPr sz="1300">
                <a:solidFill>
                  <a:srgbClr val="F8CDCA"/>
                </a:solidFill>
              </a:endParaRPr>
            </a:p>
            <a:p>
              <a:pPr marL="0" lvl="0" indent="0" algn="just" rtl="0">
                <a:spcBef>
                  <a:spcPts val="0"/>
                </a:spcBef>
                <a:spcAft>
                  <a:spcPts val="0"/>
                </a:spcAft>
                <a:buNone/>
              </a:pPr>
              <a:endParaRPr sz="1300">
                <a:solidFill>
                  <a:srgbClr val="F2F2F2"/>
                </a:solidFill>
              </a:endParaRPr>
            </a:p>
            <a:p>
              <a:pPr marL="457200" lvl="0" indent="-311150" algn="just" rtl="0">
                <a:spcBef>
                  <a:spcPts val="0"/>
                </a:spcBef>
                <a:spcAft>
                  <a:spcPts val="0"/>
                </a:spcAft>
                <a:buClr>
                  <a:srgbClr val="F2F2F2"/>
                </a:buClr>
                <a:buSzPts val="1300"/>
                <a:buChar char="●"/>
              </a:pPr>
              <a:r>
                <a:rPr lang="en" sz="1300">
                  <a:solidFill>
                    <a:srgbClr val="F2F2F2"/>
                  </a:solidFill>
                </a:rPr>
                <a:t>Advocacy, awareness and sensitization campaigns to promote the participation of disabled people in society </a:t>
              </a:r>
              <a:endParaRPr sz="1300">
                <a:solidFill>
                  <a:srgbClr val="F2F2F2"/>
                </a:solidFill>
              </a:endParaRPr>
            </a:p>
            <a:p>
              <a:pPr marL="457200" lvl="0" indent="-311150" algn="just" rtl="0">
                <a:spcBef>
                  <a:spcPts val="1000"/>
                </a:spcBef>
                <a:spcAft>
                  <a:spcPts val="0"/>
                </a:spcAft>
                <a:buClr>
                  <a:srgbClr val="F2F2F2"/>
                </a:buClr>
                <a:buSzPts val="1300"/>
                <a:buChar char="●"/>
              </a:pPr>
              <a:r>
                <a:rPr lang="en" sz="1300">
                  <a:solidFill>
                    <a:srgbClr val="F2F2F2"/>
                  </a:solidFill>
                </a:rPr>
                <a:t>Develop a disability empowerment programme and ensure equal opportunities to education and employment</a:t>
              </a:r>
              <a:endParaRPr sz="1300">
                <a:solidFill>
                  <a:srgbClr val="F2F2F2"/>
                </a:solidFill>
              </a:endParaRPr>
            </a:p>
            <a:p>
              <a:pPr marL="457200" lvl="0" indent="-311150" algn="just" rtl="0">
                <a:spcBef>
                  <a:spcPts val="1000"/>
                </a:spcBef>
                <a:spcAft>
                  <a:spcPts val="1000"/>
                </a:spcAft>
                <a:buClr>
                  <a:srgbClr val="F2F2F2"/>
                </a:buClr>
                <a:buSzPts val="1300"/>
                <a:buChar char="●"/>
              </a:pPr>
              <a:r>
                <a:rPr lang="en" sz="1300">
                  <a:solidFill>
                    <a:srgbClr val="F2F2F2"/>
                  </a:solidFill>
                </a:rPr>
                <a:t>Collect data on assistive &amp; adaptive devices /technology required by disabled people and encourage production and distribution of AT</a:t>
              </a:r>
              <a:endParaRPr sz="1300">
                <a:solidFill>
                  <a:srgbClr val="F2F2F2"/>
                </a:solidFill>
              </a:endParaRPr>
            </a:p>
          </p:txBody>
        </p:sp>
        <p:pic>
          <p:nvPicPr>
            <p:cNvPr id="215" name="Google Shape;215;p32" descr="decorative" title="decorative"/>
            <p:cNvPicPr preferRelativeResize="0"/>
            <p:nvPr/>
          </p:nvPicPr>
          <p:blipFill>
            <a:blip r:embed="rId3">
              <a:alphaModFix/>
            </a:blip>
            <a:stretch>
              <a:fillRect/>
            </a:stretch>
          </p:blipFill>
          <p:spPr>
            <a:xfrm>
              <a:off x="119150" y="1670737"/>
              <a:ext cx="361699" cy="361676"/>
            </a:xfrm>
            <a:prstGeom prst="rect">
              <a:avLst/>
            </a:prstGeom>
            <a:noFill/>
            <a:ln>
              <a:noFill/>
            </a:ln>
          </p:spPr>
        </p:pic>
      </p:grpSp>
      <p:grpSp>
        <p:nvGrpSpPr>
          <p:cNvPr id="216" name="Google Shape;216;p32"/>
          <p:cNvGrpSpPr/>
          <p:nvPr/>
        </p:nvGrpSpPr>
        <p:grpSpPr>
          <a:xfrm>
            <a:off x="4660188" y="1320425"/>
            <a:ext cx="4291813" cy="646500"/>
            <a:chOff x="889488" y="4192175"/>
            <a:chExt cx="4291813" cy="646500"/>
          </a:xfrm>
        </p:grpSpPr>
        <p:sp>
          <p:nvSpPr>
            <p:cNvPr id="217" name="Google Shape;217;p32" descr="decorative" title="decorative"/>
            <p:cNvSpPr/>
            <p:nvPr/>
          </p:nvSpPr>
          <p:spPr>
            <a:xfrm>
              <a:off x="889488" y="4249763"/>
              <a:ext cx="497400" cy="489900"/>
            </a:xfrm>
            <a:prstGeom prst="ellipse">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txBox="1"/>
            <p:nvPr/>
          </p:nvSpPr>
          <p:spPr>
            <a:xfrm>
              <a:off x="1515600" y="4192175"/>
              <a:ext cx="3665700" cy="646500"/>
            </a:xfrm>
            <a:prstGeom prst="rect">
              <a:avLst/>
            </a:prstGeom>
            <a:solidFill>
              <a:srgbClr val="1F1F3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E9EFF6"/>
                  </a:solidFill>
                </a:rPr>
                <a:t>The Persons with Disabilities Act No.16 of 2018</a:t>
              </a:r>
              <a:endParaRPr sz="1500">
                <a:solidFill>
                  <a:srgbClr val="E9EFF6"/>
                </a:solidFill>
              </a:endParaRPr>
            </a:p>
          </p:txBody>
        </p:sp>
        <p:pic>
          <p:nvPicPr>
            <p:cNvPr id="219" name="Google Shape;219;p32" descr="decorative" title="decorative"/>
            <p:cNvPicPr preferRelativeResize="0"/>
            <p:nvPr/>
          </p:nvPicPr>
          <p:blipFill>
            <a:blip r:embed="rId3">
              <a:alphaModFix/>
            </a:blip>
            <a:stretch>
              <a:fillRect/>
            </a:stretch>
          </p:blipFill>
          <p:spPr>
            <a:xfrm>
              <a:off x="957350" y="4313887"/>
              <a:ext cx="361699" cy="361676"/>
            </a:xfrm>
            <a:prstGeom prst="rect">
              <a:avLst/>
            </a:prstGeom>
            <a:noFill/>
            <a:ln>
              <a:noFill/>
            </a:ln>
          </p:spPr>
        </p:pic>
      </p:grpSp>
      <p:sp>
        <p:nvSpPr>
          <p:cNvPr id="220" name="Google Shape;220;p32"/>
          <p:cNvSpPr txBox="1"/>
          <p:nvPr/>
        </p:nvSpPr>
        <p:spPr>
          <a:xfrm>
            <a:off x="4780925" y="2145300"/>
            <a:ext cx="4140300" cy="9594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SzPts val="1400"/>
              <a:buChar char="●"/>
            </a:pPr>
            <a:r>
              <a:rPr lang="en"/>
              <a:t>Includes important new definitions which show a shift in thinking</a:t>
            </a:r>
            <a:endParaRPr/>
          </a:p>
          <a:p>
            <a:pPr marL="457200" lvl="0" indent="-317500" algn="just" rtl="0">
              <a:spcBef>
                <a:spcPts val="1000"/>
              </a:spcBef>
              <a:spcAft>
                <a:spcPts val="1000"/>
              </a:spcAft>
              <a:buSzPts val="1400"/>
              <a:buChar char="●"/>
            </a:pPr>
            <a:r>
              <a:rPr lang="en"/>
              <a:t>Fails to articulate legal capacity rights.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p:nvPr/>
        </p:nvSpPr>
        <p:spPr>
          <a:xfrm>
            <a:off x="-21950" y="748175"/>
            <a:ext cx="9165900" cy="4395300"/>
          </a:xfrm>
          <a:prstGeom prst="rect">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txBox="1"/>
          <p:nvPr/>
        </p:nvSpPr>
        <p:spPr>
          <a:xfrm>
            <a:off x="118025" y="115125"/>
            <a:ext cx="836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rgbClr val="28256E"/>
                </a:solidFill>
                <a:latin typeface="Spartan ExtraBold"/>
                <a:ea typeface="Spartan ExtraBold"/>
                <a:cs typeface="Spartan ExtraBold"/>
                <a:sym typeface="Spartan ExtraBold"/>
              </a:rPr>
              <a:t>National Laws &amp; Policies: Eswatini</a:t>
            </a:r>
            <a:endParaRPr sz="3100">
              <a:solidFill>
                <a:srgbClr val="28256E"/>
              </a:solidFill>
              <a:latin typeface="Spartan ExtraBold"/>
              <a:ea typeface="Spartan ExtraBold"/>
              <a:cs typeface="Spartan ExtraBold"/>
              <a:sym typeface="Spartan ExtraBold"/>
            </a:endParaRPr>
          </a:p>
        </p:txBody>
      </p:sp>
      <p:sp>
        <p:nvSpPr>
          <p:cNvPr id="227" name="Google Shape;227;p33"/>
          <p:cNvSpPr/>
          <p:nvPr/>
        </p:nvSpPr>
        <p:spPr>
          <a:xfrm>
            <a:off x="734775" y="967800"/>
            <a:ext cx="497400" cy="489900"/>
          </a:xfrm>
          <a:prstGeom prst="ellipse">
            <a:avLst/>
          </a:prstGeom>
          <a:solidFill>
            <a:srgbClr val="F8CDC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8CDCA"/>
              </a:solidFill>
            </a:endParaRPr>
          </a:p>
        </p:txBody>
      </p:sp>
      <p:sp>
        <p:nvSpPr>
          <p:cNvPr id="228" name="Google Shape;228;p33"/>
          <p:cNvSpPr txBox="1"/>
          <p:nvPr/>
        </p:nvSpPr>
        <p:spPr>
          <a:xfrm>
            <a:off x="1428500" y="1005000"/>
            <a:ext cx="5618400" cy="400200"/>
          </a:xfrm>
          <a:prstGeom prst="rect">
            <a:avLst/>
          </a:prstGeom>
          <a:solidFill>
            <a:srgbClr val="F8CDC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1F1F38"/>
                </a:solidFill>
              </a:rPr>
              <a:t>UNDP and Swaziland National Disability Plan of Action, 2015-2020</a:t>
            </a:r>
            <a:endParaRPr sz="1500">
              <a:solidFill>
                <a:srgbClr val="1F1F38"/>
              </a:solidFill>
            </a:endParaRPr>
          </a:p>
        </p:txBody>
      </p:sp>
      <p:pic>
        <p:nvPicPr>
          <p:cNvPr id="229" name="Google Shape;229;p33" descr="decorative" title="decorative"/>
          <p:cNvPicPr preferRelativeResize="0"/>
          <p:nvPr/>
        </p:nvPicPr>
        <p:blipFill>
          <a:blip r:embed="rId3">
            <a:alphaModFix/>
          </a:blip>
          <a:stretch>
            <a:fillRect/>
          </a:stretch>
        </p:blipFill>
        <p:spPr>
          <a:xfrm>
            <a:off x="802625" y="1031912"/>
            <a:ext cx="361699" cy="361676"/>
          </a:xfrm>
          <a:prstGeom prst="rect">
            <a:avLst/>
          </a:prstGeom>
          <a:noFill/>
          <a:ln>
            <a:noFill/>
          </a:ln>
        </p:spPr>
      </p:pic>
      <p:sp>
        <p:nvSpPr>
          <p:cNvPr id="230" name="Google Shape;230;p33"/>
          <p:cNvSpPr txBox="1"/>
          <p:nvPr/>
        </p:nvSpPr>
        <p:spPr>
          <a:xfrm>
            <a:off x="1428524" y="1457700"/>
            <a:ext cx="6148800" cy="3712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1300">
                <a:solidFill>
                  <a:srgbClr val="F2F2F2"/>
                </a:solidFill>
              </a:rPr>
              <a:t>To operationalise the implementation of the 2013 Disability Policy and proposed Legislation, a five-year National Disability Plan of Action (NDPA) has been developed</a:t>
            </a:r>
            <a:endParaRPr sz="1300">
              <a:solidFill>
                <a:srgbClr val="F2F2F2"/>
              </a:solidFill>
            </a:endParaRPr>
          </a:p>
          <a:p>
            <a:pPr marL="0" lvl="0" indent="0" algn="just" rtl="0">
              <a:lnSpc>
                <a:spcPct val="115000"/>
              </a:lnSpc>
              <a:spcBef>
                <a:spcPts val="1000"/>
              </a:spcBef>
              <a:spcAft>
                <a:spcPts val="0"/>
              </a:spcAft>
              <a:buNone/>
            </a:pPr>
            <a:r>
              <a:rPr lang="en" sz="1300" b="1">
                <a:solidFill>
                  <a:srgbClr val="F8CDCA"/>
                </a:solidFill>
              </a:rPr>
              <a:t>Structured into seven focus areas: </a:t>
            </a:r>
            <a:endParaRPr sz="1300">
              <a:solidFill>
                <a:srgbClr val="F8CDCA"/>
              </a:solidFill>
            </a:endParaRPr>
          </a:p>
          <a:p>
            <a:pPr marL="457200" lvl="0" indent="-311150" algn="just" rtl="0">
              <a:lnSpc>
                <a:spcPct val="115000"/>
              </a:lnSpc>
              <a:spcBef>
                <a:spcPts val="1000"/>
              </a:spcBef>
              <a:spcAft>
                <a:spcPts val="0"/>
              </a:spcAft>
              <a:buClr>
                <a:srgbClr val="F8CDCA"/>
              </a:buClr>
              <a:buSzPts val="1300"/>
              <a:buAutoNum type="arabicPeriod"/>
            </a:pPr>
            <a:r>
              <a:rPr lang="en" sz="1300">
                <a:solidFill>
                  <a:srgbClr val="F8CDCA"/>
                </a:solidFill>
              </a:rPr>
              <a:t>National Coordination and Mainstreaming Mechanism for Disability</a:t>
            </a:r>
            <a:endParaRPr sz="1300">
              <a:solidFill>
                <a:srgbClr val="F8CDCA"/>
              </a:solidFill>
            </a:endParaRPr>
          </a:p>
          <a:p>
            <a:pPr marL="457200" lvl="0" indent="-311150" algn="just" rtl="0">
              <a:lnSpc>
                <a:spcPct val="115000"/>
              </a:lnSpc>
              <a:spcBef>
                <a:spcPts val="1000"/>
              </a:spcBef>
              <a:spcAft>
                <a:spcPts val="0"/>
              </a:spcAft>
              <a:buClr>
                <a:srgbClr val="F8CDCA"/>
              </a:buClr>
              <a:buSzPts val="1300"/>
              <a:buAutoNum type="arabicPeriod"/>
            </a:pPr>
            <a:r>
              <a:rPr lang="en" sz="1300">
                <a:solidFill>
                  <a:srgbClr val="F8CDCA"/>
                </a:solidFill>
              </a:rPr>
              <a:t>Advocacy and raising awareness</a:t>
            </a:r>
            <a:endParaRPr sz="1300">
              <a:solidFill>
                <a:srgbClr val="F8CDCA"/>
              </a:solidFill>
            </a:endParaRPr>
          </a:p>
          <a:p>
            <a:pPr marL="457200" lvl="0" indent="-311150" algn="just" rtl="0">
              <a:lnSpc>
                <a:spcPct val="115000"/>
              </a:lnSpc>
              <a:spcBef>
                <a:spcPts val="1000"/>
              </a:spcBef>
              <a:spcAft>
                <a:spcPts val="0"/>
              </a:spcAft>
              <a:buClr>
                <a:srgbClr val="F8CDCA"/>
              </a:buClr>
              <a:buSzPts val="1300"/>
              <a:buAutoNum type="arabicPeriod"/>
            </a:pPr>
            <a:r>
              <a:rPr lang="en" sz="1300">
                <a:solidFill>
                  <a:srgbClr val="F8CDCA"/>
                </a:solidFill>
              </a:rPr>
              <a:t>Social Protection</a:t>
            </a:r>
            <a:endParaRPr sz="1300">
              <a:solidFill>
                <a:srgbClr val="F8CDCA"/>
              </a:solidFill>
            </a:endParaRPr>
          </a:p>
          <a:p>
            <a:pPr marL="457200" lvl="0" indent="-311150" algn="just" rtl="0">
              <a:lnSpc>
                <a:spcPct val="115000"/>
              </a:lnSpc>
              <a:spcBef>
                <a:spcPts val="1000"/>
              </a:spcBef>
              <a:spcAft>
                <a:spcPts val="0"/>
              </a:spcAft>
              <a:buClr>
                <a:srgbClr val="F8CDCA"/>
              </a:buClr>
              <a:buSzPts val="1300"/>
              <a:buAutoNum type="arabicPeriod"/>
            </a:pPr>
            <a:r>
              <a:rPr lang="en" sz="1300">
                <a:solidFill>
                  <a:srgbClr val="F8CDCA"/>
                </a:solidFill>
              </a:rPr>
              <a:t>Education and Training</a:t>
            </a:r>
            <a:endParaRPr sz="1300">
              <a:solidFill>
                <a:srgbClr val="F8CDCA"/>
              </a:solidFill>
            </a:endParaRPr>
          </a:p>
          <a:p>
            <a:pPr marL="457200" lvl="0" indent="-311150" algn="just" rtl="0">
              <a:lnSpc>
                <a:spcPct val="115000"/>
              </a:lnSpc>
              <a:spcBef>
                <a:spcPts val="1000"/>
              </a:spcBef>
              <a:spcAft>
                <a:spcPts val="0"/>
              </a:spcAft>
              <a:buClr>
                <a:srgbClr val="F8CDCA"/>
              </a:buClr>
              <a:buSzPts val="1300"/>
              <a:buAutoNum type="arabicPeriod"/>
            </a:pPr>
            <a:r>
              <a:rPr lang="en" sz="1300">
                <a:solidFill>
                  <a:srgbClr val="F8CDCA"/>
                </a:solidFill>
              </a:rPr>
              <a:t>Health</a:t>
            </a:r>
            <a:endParaRPr sz="1300">
              <a:solidFill>
                <a:srgbClr val="F8CDCA"/>
              </a:solidFill>
            </a:endParaRPr>
          </a:p>
          <a:p>
            <a:pPr marL="457200" lvl="0" indent="-311150" algn="just" rtl="0">
              <a:lnSpc>
                <a:spcPct val="115000"/>
              </a:lnSpc>
              <a:spcBef>
                <a:spcPts val="1000"/>
              </a:spcBef>
              <a:spcAft>
                <a:spcPts val="0"/>
              </a:spcAft>
              <a:buClr>
                <a:srgbClr val="F8CDCA"/>
              </a:buClr>
              <a:buSzPts val="1300"/>
              <a:buAutoNum type="arabicPeriod"/>
            </a:pPr>
            <a:r>
              <a:rPr lang="en" sz="1300">
                <a:solidFill>
                  <a:srgbClr val="F8CDCA"/>
                </a:solidFill>
              </a:rPr>
              <a:t>Skills Development and Labour Market</a:t>
            </a:r>
            <a:endParaRPr sz="1300">
              <a:solidFill>
                <a:srgbClr val="F8CDCA"/>
              </a:solidFill>
            </a:endParaRPr>
          </a:p>
          <a:p>
            <a:pPr marL="457200" lvl="0" indent="-311150" algn="just" rtl="0">
              <a:lnSpc>
                <a:spcPct val="115000"/>
              </a:lnSpc>
              <a:spcBef>
                <a:spcPts val="1000"/>
              </a:spcBef>
              <a:spcAft>
                <a:spcPts val="1000"/>
              </a:spcAft>
              <a:buClr>
                <a:srgbClr val="F8CDCA"/>
              </a:buClr>
              <a:buSzPts val="1300"/>
              <a:buAutoNum type="arabicPeriod"/>
            </a:pPr>
            <a:r>
              <a:rPr lang="en" sz="1300">
                <a:solidFill>
                  <a:srgbClr val="F8CDCA"/>
                </a:solidFill>
              </a:rPr>
              <a:t>Infrastructure and the Environment</a:t>
            </a:r>
            <a:endParaRPr sz="1300">
              <a:solidFill>
                <a:srgbClr val="F8CDC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EFF6"/>
        </a:solidFill>
        <a:effectLst/>
      </p:bgPr>
    </p:bg>
    <p:spTree>
      <p:nvGrpSpPr>
        <p:cNvPr id="1" name="Shape 234"/>
        <p:cNvGrpSpPr/>
        <p:nvPr/>
      </p:nvGrpSpPr>
      <p:grpSpPr>
        <a:xfrm>
          <a:off x="0" y="0"/>
          <a:ext cx="0" cy="0"/>
          <a:chOff x="0" y="0"/>
          <a:chExt cx="0" cy="0"/>
        </a:xfrm>
      </p:grpSpPr>
      <p:sp>
        <p:nvSpPr>
          <p:cNvPr id="235" name="Google Shape;235;p34"/>
          <p:cNvSpPr/>
          <p:nvPr/>
        </p:nvSpPr>
        <p:spPr>
          <a:xfrm>
            <a:off x="-89807" y="707300"/>
            <a:ext cx="4649807" cy="4436100"/>
          </a:xfrm>
          <a:prstGeom prst="rect">
            <a:avLst/>
          </a:prstGeom>
          <a:solidFill>
            <a:srgbClr val="1F1F38"/>
          </a:solidFill>
          <a:ln w="9525" cap="flat" cmpd="sng">
            <a:solidFill>
              <a:srgbClr val="1F1F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4"/>
          <p:cNvSpPr/>
          <p:nvPr/>
        </p:nvSpPr>
        <p:spPr>
          <a:xfrm>
            <a:off x="4572000" y="707300"/>
            <a:ext cx="4560000" cy="4436100"/>
          </a:xfrm>
          <a:prstGeom prst="rect">
            <a:avLst/>
          </a:prstGeom>
          <a:solidFill>
            <a:srgbClr val="F8CDCA"/>
          </a:solidFill>
          <a:ln w="9525" cap="flat" cmpd="sng">
            <a:solidFill>
              <a:srgbClr val="F8CD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4"/>
          <p:cNvSpPr txBox="1"/>
          <p:nvPr/>
        </p:nvSpPr>
        <p:spPr>
          <a:xfrm>
            <a:off x="118025" y="115125"/>
            <a:ext cx="8369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rgbClr val="28256E"/>
                </a:solidFill>
                <a:latin typeface="Spartan ExtraBold"/>
                <a:ea typeface="Spartan ExtraBold"/>
                <a:cs typeface="Spartan ExtraBold"/>
                <a:sym typeface="Spartan ExtraBold"/>
              </a:rPr>
              <a:t>National Laws &amp; Policies: Lesotho</a:t>
            </a:r>
            <a:endParaRPr sz="3100">
              <a:solidFill>
                <a:srgbClr val="28256E"/>
              </a:solidFill>
              <a:latin typeface="Spartan ExtraBold"/>
              <a:ea typeface="Spartan ExtraBold"/>
              <a:cs typeface="Spartan ExtraBold"/>
              <a:sym typeface="Spartan ExtraBold"/>
            </a:endParaRPr>
          </a:p>
        </p:txBody>
      </p:sp>
      <p:grpSp>
        <p:nvGrpSpPr>
          <p:cNvPr id="238" name="Google Shape;238;p34"/>
          <p:cNvGrpSpPr/>
          <p:nvPr/>
        </p:nvGrpSpPr>
        <p:grpSpPr>
          <a:xfrm>
            <a:off x="118013" y="1655675"/>
            <a:ext cx="4117863" cy="3121625"/>
            <a:chOff x="170875" y="2449338"/>
            <a:chExt cx="4117863" cy="3121625"/>
          </a:xfrm>
        </p:grpSpPr>
        <p:sp>
          <p:nvSpPr>
            <p:cNvPr id="239" name="Google Shape;239;p34" descr="decorative" title="decorative"/>
            <p:cNvSpPr/>
            <p:nvPr/>
          </p:nvSpPr>
          <p:spPr>
            <a:xfrm>
              <a:off x="170875" y="2537638"/>
              <a:ext cx="497400" cy="489900"/>
            </a:xfrm>
            <a:prstGeom prst="ellipse">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txBox="1"/>
            <p:nvPr/>
          </p:nvSpPr>
          <p:spPr>
            <a:xfrm>
              <a:off x="745038" y="2449338"/>
              <a:ext cx="3543600" cy="646500"/>
            </a:xfrm>
            <a:prstGeom prst="rect">
              <a:avLst/>
            </a:prstGeom>
            <a:solidFill>
              <a:srgbClr val="F2F2F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1F1F38"/>
                  </a:solidFill>
                </a:rPr>
                <a:t>National Disability and Rehabilitation Policy, 2011</a:t>
              </a:r>
              <a:endParaRPr sz="1500">
                <a:solidFill>
                  <a:srgbClr val="1F1F38"/>
                </a:solidFill>
              </a:endParaRPr>
            </a:p>
          </p:txBody>
        </p:sp>
        <p:pic>
          <p:nvPicPr>
            <p:cNvPr id="241" name="Google Shape;241;p34"/>
            <p:cNvPicPr preferRelativeResize="0"/>
            <p:nvPr/>
          </p:nvPicPr>
          <p:blipFill>
            <a:blip r:embed="rId3">
              <a:alphaModFix/>
            </a:blip>
            <a:stretch>
              <a:fillRect/>
            </a:stretch>
          </p:blipFill>
          <p:spPr>
            <a:xfrm>
              <a:off x="238738" y="2601738"/>
              <a:ext cx="361699" cy="361699"/>
            </a:xfrm>
            <a:prstGeom prst="rect">
              <a:avLst/>
            </a:prstGeom>
            <a:noFill/>
            <a:ln>
              <a:noFill/>
            </a:ln>
          </p:spPr>
        </p:pic>
        <p:sp>
          <p:nvSpPr>
            <p:cNvPr id="242" name="Google Shape;242;p34"/>
            <p:cNvSpPr txBox="1"/>
            <p:nvPr/>
          </p:nvSpPr>
          <p:spPr>
            <a:xfrm>
              <a:off x="238738" y="3259463"/>
              <a:ext cx="4050000" cy="2311500"/>
            </a:xfrm>
            <a:prstGeom prst="rect">
              <a:avLst/>
            </a:prstGeom>
            <a:noFill/>
            <a:ln>
              <a:noFill/>
            </a:ln>
          </p:spPr>
          <p:txBody>
            <a:bodyPr spcFirstLastPara="1" wrap="square" lIns="91425" tIns="91425" rIns="91425" bIns="91425" anchor="t" anchorCtr="0">
              <a:spAutoFit/>
            </a:bodyPr>
            <a:lstStyle/>
            <a:p>
              <a:pPr marL="457200" lvl="0" indent="-314325" algn="just" rtl="0">
                <a:spcBef>
                  <a:spcPts val="0"/>
                </a:spcBef>
                <a:spcAft>
                  <a:spcPts val="0"/>
                </a:spcAft>
                <a:buClr>
                  <a:srgbClr val="F2F2F2"/>
                </a:buClr>
                <a:buSzPts val="1350"/>
                <a:buChar char="●"/>
              </a:pPr>
              <a:r>
                <a:rPr lang="en" sz="1350">
                  <a:solidFill>
                    <a:srgbClr val="F2F2F2"/>
                  </a:solidFill>
                </a:rPr>
                <a:t>Removing barriers and changing attitudes which prevent access to employment, services and public amenities</a:t>
              </a:r>
              <a:endParaRPr sz="1350">
                <a:solidFill>
                  <a:srgbClr val="F2F2F2"/>
                </a:solidFill>
              </a:endParaRPr>
            </a:p>
            <a:p>
              <a:pPr marL="457200" lvl="0" indent="-314325" algn="just" rtl="0">
                <a:spcBef>
                  <a:spcPts val="1000"/>
                </a:spcBef>
                <a:spcAft>
                  <a:spcPts val="0"/>
                </a:spcAft>
                <a:buClr>
                  <a:srgbClr val="F2F2F2"/>
                </a:buClr>
                <a:buSzPts val="1350"/>
                <a:buChar char="●"/>
              </a:pPr>
              <a:r>
                <a:rPr lang="en" sz="1350">
                  <a:solidFill>
                    <a:srgbClr val="F2F2F2"/>
                  </a:solidFill>
                </a:rPr>
                <a:t>Promoting equal opportunities in socioeconomic activities and decision-making</a:t>
              </a:r>
              <a:endParaRPr sz="1350">
                <a:solidFill>
                  <a:srgbClr val="F2F2F2"/>
                </a:solidFill>
              </a:endParaRPr>
            </a:p>
            <a:p>
              <a:pPr marL="457200" lvl="0" indent="-314325" algn="just" rtl="0">
                <a:spcBef>
                  <a:spcPts val="1000"/>
                </a:spcBef>
                <a:spcAft>
                  <a:spcPts val="1000"/>
                </a:spcAft>
                <a:buClr>
                  <a:srgbClr val="F2F2F2"/>
                </a:buClr>
                <a:buSzPts val="1350"/>
                <a:buChar char="●"/>
              </a:pPr>
              <a:r>
                <a:rPr lang="en" sz="1350">
                  <a:solidFill>
                    <a:srgbClr val="F2F2F2"/>
                  </a:solidFill>
                </a:rPr>
                <a:t>Promoting good practices that encourage private sector and Civil Society Organizations </a:t>
              </a:r>
              <a:endParaRPr sz="1350">
                <a:solidFill>
                  <a:srgbClr val="F2F2F2"/>
                </a:solidFill>
              </a:endParaRPr>
            </a:p>
          </p:txBody>
        </p:sp>
      </p:grpSp>
      <p:sp>
        <p:nvSpPr>
          <p:cNvPr id="243" name="Google Shape;243;p34"/>
          <p:cNvSpPr txBox="1"/>
          <p:nvPr/>
        </p:nvSpPr>
        <p:spPr>
          <a:xfrm>
            <a:off x="101850" y="876438"/>
            <a:ext cx="4356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8CDCA"/>
                </a:solidFill>
              </a:rPr>
              <a:t>The Disability Services Department was established in 1991</a:t>
            </a:r>
            <a:endParaRPr>
              <a:solidFill>
                <a:srgbClr val="F8CDCA"/>
              </a:solidFill>
            </a:endParaRPr>
          </a:p>
        </p:txBody>
      </p:sp>
      <p:grpSp>
        <p:nvGrpSpPr>
          <p:cNvPr id="244" name="Google Shape;244;p34"/>
          <p:cNvGrpSpPr/>
          <p:nvPr/>
        </p:nvGrpSpPr>
        <p:grpSpPr>
          <a:xfrm>
            <a:off x="4692988" y="1654988"/>
            <a:ext cx="4093762" cy="2184613"/>
            <a:chOff x="4692988" y="1502588"/>
            <a:chExt cx="4093762" cy="2184613"/>
          </a:xfrm>
        </p:grpSpPr>
        <p:sp>
          <p:nvSpPr>
            <p:cNvPr id="245" name="Google Shape;245;p34" descr="decorative" title="decorative"/>
            <p:cNvSpPr/>
            <p:nvPr/>
          </p:nvSpPr>
          <p:spPr>
            <a:xfrm>
              <a:off x="4692988" y="1502588"/>
              <a:ext cx="497400" cy="489900"/>
            </a:xfrm>
            <a:prstGeom prst="ellipse">
              <a:avLst/>
            </a:prstGeom>
            <a:solidFill>
              <a:srgbClr val="1F1F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4"/>
            <p:cNvSpPr txBox="1"/>
            <p:nvPr/>
          </p:nvSpPr>
          <p:spPr>
            <a:xfrm>
              <a:off x="5388050" y="1547450"/>
              <a:ext cx="3398700" cy="400200"/>
            </a:xfrm>
            <a:prstGeom prst="rect">
              <a:avLst/>
            </a:prstGeom>
            <a:solidFill>
              <a:srgbClr val="1F1F38"/>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rgbClr val="F2F2F2"/>
                  </a:solidFill>
                </a:rPr>
                <a:t>Persons with Disability Equity Act, 2021</a:t>
              </a:r>
              <a:endParaRPr sz="1500">
                <a:solidFill>
                  <a:srgbClr val="F2F2F2"/>
                </a:solidFill>
              </a:endParaRPr>
            </a:p>
          </p:txBody>
        </p:sp>
        <p:sp>
          <p:nvSpPr>
            <p:cNvPr id="247" name="Google Shape;247;p34"/>
            <p:cNvSpPr txBox="1"/>
            <p:nvPr/>
          </p:nvSpPr>
          <p:spPr>
            <a:xfrm>
              <a:off x="5388050" y="2303600"/>
              <a:ext cx="3398700" cy="1383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 sz="1350">
                  <a:solidFill>
                    <a:srgbClr val="1F1F38"/>
                  </a:solidFill>
                </a:rPr>
                <a:t>E</a:t>
              </a:r>
              <a:r>
                <a:rPr lang="en">
                  <a:solidFill>
                    <a:srgbClr val="1F1F38"/>
                  </a:solidFill>
                </a:rPr>
                <a:t>nacted on the 12th of March 2021 in order to provide for equal opportunities and recognition of rights of disabled people in Lesotho.</a:t>
              </a:r>
              <a:endParaRPr>
                <a:solidFill>
                  <a:srgbClr val="1F1F38"/>
                </a:solidFill>
              </a:endParaRPr>
            </a:p>
            <a:p>
              <a:pPr marL="0" lvl="0" indent="0" algn="just" rtl="0">
                <a:lnSpc>
                  <a:spcPct val="115000"/>
                </a:lnSpc>
                <a:spcBef>
                  <a:spcPts val="0"/>
                </a:spcBef>
                <a:spcAft>
                  <a:spcPts val="0"/>
                </a:spcAft>
                <a:buNone/>
              </a:pPr>
              <a:endParaRPr sz="1350">
                <a:solidFill>
                  <a:srgbClr val="1F1F38"/>
                </a:solidFill>
              </a:endParaRPr>
            </a:p>
          </p:txBody>
        </p:sp>
        <p:pic>
          <p:nvPicPr>
            <p:cNvPr id="248" name="Google Shape;248;p34" descr="decorative" title="decorative"/>
            <p:cNvPicPr preferRelativeResize="0"/>
            <p:nvPr/>
          </p:nvPicPr>
          <p:blipFill>
            <a:blip r:embed="rId4">
              <a:alphaModFix/>
            </a:blip>
            <a:stretch>
              <a:fillRect/>
            </a:stretch>
          </p:blipFill>
          <p:spPr>
            <a:xfrm>
              <a:off x="4760862" y="1566712"/>
              <a:ext cx="361699" cy="361676"/>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5745</Words>
  <Application>Microsoft Macintosh PowerPoint</Application>
  <PresentationFormat>On-screen Show (16:9)</PresentationFormat>
  <Paragraphs>584</Paragraphs>
  <Slides>56</Slides>
  <Notes>56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Calibri</vt:lpstr>
      <vt:lpstr>Arial</vt:lpstr>
      <vt:lpstr>Spartan SemiBold</vt:lpstr>
      <vt:lpstr>Lato</vt:lpstr>
      <vt:lpstr>Sen</vt:lpstr>
      <vt:lpstr>Spartan ExtraBold</vt:lpstr>
      <vt:lpstr>Roboto</vt:lpstr>
      <vt:lpstr>Spartan</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United Nations Convention on the Rights of Persons with Disabilities</vt:lpstr>
      <vt:lpstr>African Disability Protocol 2018</vt:lpstr>
      <vt:lpstr>Protecting Disabled People's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Statistics</vt:lpstr>
      <vt:lpstr>Education Statistics</vt:lpstr>
      <vt:lpstr>Barriers to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Employment Statistics</vt:lpstr>
      <vt:lpstr>Employment Statistics</vt:lpstr>
      <vt:lpstr>Barriers to Employment</vt:lpstr>
      <vt:lpstr>PowerPoint Presentation</vt:lpstr>
      <vt:lpstr>PowerPoint Presentation</vt:lpstr>
      <vt:lpstr>Attitudes towards physical and hidden disabilities</vt:lpstr>
      <vt:lpstr>Lack of opportunities</vt:lpstr>
      <vt:lpstr>Disability Welfare  Scheme </vt:lpstr>
      <vt:lpstr>Disability Welfare  Scheme </vt:lpstr>
      <vt:lpstr>PowerPoint Presentation</vt:lpstr>
      <vt:lpstr>PowerPoint Presentation</vt:lpstr>
      <vt:lpstr>PowerPoint Presentation</vt:lpstr>
      <vt:lpstr>PowerPoint Presentation</vt:lpstr>
      <vt:lpstr>Assistive Technology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Ruksar Hussain (Alumni)</cp:lastModifiedBy>
  <cp:revision>1</cp:revision>
  <dcterms:modified xsi:type="dcterms:W3CDTF">2021-11-29T11:29:51Z</dcterms:modified>
</cp:coreProperties>
</file>