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5"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45326C-53B0-44F8-AED4-C8939B608CA0}">
  <a:tblStyle styleId="{6945326C-53B0-44F8-AED4-C8939B608CA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1027" y="53"/>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b4ac6d4782_0_10:notes"/>
          <p:cNvSpPr txBox="1">
            <a:spLocks noGrp="1"/>
          </p:cNvSpPr>
          <p:nvPr>
            <p:ph type="body" idx="1"/>
          </p:nvPr>
        </p:nvSpPr>
        <p:spPr>
          <a:xfrm>
            <a:off x="685802" y="4400556"/>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gb4ac6d4782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b4ac6d4782_0_34: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 name="Google Shape;102;gb4ac6d4782_0_34: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6d13e0a78_0_57: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8" name="Google Shape;108;gb6d13e0a78_0_57: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b6d13e0a78_0_74: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6" name="Google Shape;116;gb6d13e0a78_0_74: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e1da6ad346_0_1: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3" name="Google Shape;123;ge1da6ad346_0_1: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eebe7de8c0_0_5: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1" name="Google Shape;131;geebe7de8c0_0_5: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e1da6ad346_0_23: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8" name="Google Shape;138;ge1da6ad346_0_23: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b6d13e0a78_0_27: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8" name="Google Shape;148;gb6d13e0a78_0_27: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e1da6ad346_0_31: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5" name="Google Shape;155;ge1da6ad346_0_31: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www.diversityandability.com" TargetMode="External"/><Relationship Id="rId7"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hyperlink" Target="https://twitter.com/DandA_inclusion" TargetMode="External"/><Relationship Id="rId11" Type="http://schemas.openxmlformats.org/officeDocument/2006/relationships/image" Target="../media/image7.png"/><Relationship Id="rId5" Type="http://schemas.openxmlformats.org/officeDocument/2006/relationships/hyperlink" Target="https://www.facebook.com/dnamatters" TargetMode="External"/><Relationship Id="rId10" Type="http://schemas.openxmlformats.org/officeDocument/2006/relationships/image" Target="../media/image6.png"/><Relationship Id="rId4" Type="http://schemas.openxmlformats.org/officeDocument/2006/relationships/hyperlink" Target="https://www.linkedin.com/company/diversity-and-ability" TargetMode="External"/><Relationship Id="rId9"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8"/>
        <p:cNvGrpSpPr/>
        <p:nvPr/>
      </p:nvGrpSpPr>
      <p:grpSpPr>
        <a:xfrm>
          <a:off x="0" y="0"/>
          <a:ext cx="0" cy="0"/>
          <a:chOff x="0" y="0"/>
          <a:chExt cx="0" cy="0"/>
        </a:xfrm>
      </p:grpSpPr>
      <p:sp>
        <p:nvSpPr>
          <p:cNvPr id="49" name="Google Shape;49;p11"/>
          <p:cNvSpPr/>
          <p:nvPr/>
        </p:nvSpPr>
        <p:spPr>
          <a:xfrm>
            <a:off x="4572000" y="-125"/>
            <a:ext cx="4572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50" name="Google Shape;50;p1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1" name="Google Shape;51;p1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2" name="Google Shape;52;p1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53" name="Google Shape;53;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4"/>
        <p:cNvGrpSpPr/>
        <p:nvPr/>
      </p:nvGrpSpPr>
      <p:grpSpPr>
        <a:xfrm>
          <a:off x="0" y="0"/>
          <a:ext cx="0" cy="0"/>
          <a:chOff x="0" y="0"/>
          <a:chExt cx="0" cy="0"/>
        </a:xfrm>
      </p:grpSpPr>
      <p:sp>
        <p:nvSpPr>
          <p:cNvPr id="55" name="Google Shape;55;p1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56" name="Google Shape;56;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7"/>
        <p:cNvGrpSpPr/>
        <p:nvPr/>
      </p:nvGrpSpPr>
      <p:grpSpPr>
        <a:xfrm>
          <a:off x="0" y="0"/>
          <a:ext cx="0" cy="0"/>
          <a:chOff x="0" y="0"/>
          <a:chExt cx="0" cy="0"/>
        </a:xfrm>
      </p:grpSpPr>
      <p:sp>
        <p:nvSpPr>
          <p:cNvPr id="58" name="Google Shape;58;p1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9" name="Google Shape;59;p1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60" name="Google Shape;60;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
        <p:nvSpPr>
          <p:cNvPr id="62" name="Google Shape;62;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ocial Media">
  <p:cSld name="CUSTOM_3">
    <p:bg>
      <p:bgPr>
        <a:solidFill>
          <a:schemeClr val="lt2"/>
        </a:solidFill>
        <a:effectLst/>
      </p:bgPr>
    </p:bg>
    <p:spTree>
      <p:nvGrpSpPr>
        <p:cNvPr id="1" name="Shape 63"/>
        <p:cNvGrpSpPr/>
        <p:nvPr/>
      </p:nvGrpSpPr>
      <p:grpSpPr>
        <a:xfrm>
          <a:off x="0" y="0"/>
          <a:ext cx="0" cy="0"/>
          <a:chOff x="0" y="0"/>
          <a:chExt cx="0" cy="0"/>
        </a:xfrm>
      </p:grpSpPr>
      <p:pic>
        <p:nvPicPr>
          <p:cNvPr id="64" name="Google Shape;64;p15"/>
          <p:cNvPicPr preferRelativeResize="0"/>
          <p:nvPr/>
        </p:nvPicPr>
        <p:blipFill rotWithShape="1">
          <a:blip r:embed="rId2">
            <a:alphaModFix/>
          </a:blip>
          <a:srcRect l="15875" t="6370" r="13974" b="9034"/>
          <a:stretch/>
        </p:blipFill>
        <p:spPr>
          <a:xfrm>
            <a:off x="5048843" y="445025"/>
            <a:ext cx="3605780" cy="4348851"/>
          </a:xfrm>
          <a:prstGeom prst="rect">
            <a:avLst/>
          </a:prstGeom>
          <a:noFill/>
          <a:ln>
            <a:noFill/>
          </a:ln>
        </p:spPr>
      </p:pic>
      <p:sp>
        <p:nvSpPr>
          <p:cNvPr id="65" name="Google Shape;65;p15"/>
          <p:cNvSpPr txBox="1"/>
          <p:nvPr/>
        </p:nvSpPr>
        <p:spPr>
          <a:xfrm>
            <a:off x="145350" y="904725"/>
            <a:ext cx="4932600" cy="4007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600">
              <a:solidFill>
                <a:srgbClr val="2B2B73"/>
              </a:solidFill>
            </a:endParaRPr>
          </a:p>
          <a:p>
            <a:pPr marL="393700" lvl="0" indent="-190500" algn="l" rtl="0">
              <a:spcBef>
                <a:spcPts val="0"/>
              </a:spcBef>
              <a:spcAft>
                <a:spcPts val="0"/>
              </a:spcAft>
              <a:buNone/>
            </a:pPr>
            <a:endParaRPr>
              <a:solidFill>
                <a:srgbClr val="2B2B73"/>
              </a:solidFill>
            </a:endParaRPr>
          </a:p>
          <a:p>
            <a:pPr marL="787400" lvl="0" indent="0" algn="ctr" rtl="0">
              <a:spcBef>
                <a:spcPts val="0"/>
              </a:spcBef>
              <a:spcAft>
                <a:spcPts val="0"/>
              </a:spcAft>
              <a:buNone/>
            </a:pPr>
            <a:endParaRPr sz="1600">
              <a:solidFill>
                <a:srgbClr val="2B2B73"/>
              </a:solidFill>
            </a:endParaRPr>
          </a:p>
          <a:p>
            <a:pPr marL="0" lvl="0" indent="0" algn="ctr" rtl="0">
              <a:spcBef>
                <a:spcPts val="0"/>
              </a:spcBef>
              <a:spcAft>
                <a:spcPts val="0"/>
              </a:spcAft>
              <a:buNone/>
            </a:pPr>
            <a:endParaRPr sz="1800" b="1">
              <a:solidFill>
                <a:srgbClr val="2B2B73"/>
              </a:solidFill>
            </a:endParaRPr>
          </a:p>
          <a:p>
            <a:pPr marL="0" lvl="0" indent="0" algn="l" rtl="0">
              <a:spcBef>
                <a:spcPts val="0"/>
              </a:spcBef>
              <a:spcAft>
                <a:spcPts val="0"/>
              </a:spcAft>
              <a:buNone/>
            </a:pPr>
            <a:endParaRPr sz="1800" b="1">
              <a:solidFill>
                <a:srgbClr val="2B2B73"/>
              </a:solidFill>
            </a:endParaRPr>
          </a:p>
          <a:p>
            <a:pPr marL="0" lvl="0" indent="0" algn="ctr" rtl="0">
              <a:spcBef>
                <a:spcPts val="0"/>
              </a:spcBef>
              <a:spcAft>
                <a:spcPts val="0"/>
              </a:spcAft>
              <a:buNone/>
            </a:pPr>
            <a:r>
              <a:rPr lang="en" sz="1600" b="1" u="sng">
                <a:solidFill>
                  <a:srgbClr val="0097A7"/>
                </a:solidFill>
                <a:hlinkClick r:id="rId3">
                  <a:extLst>
                    <a:ext uri="{A12FA001-AC4F-418D-AE19-62706E023703}">
                      <ahyp:hlinkClr xmlns:ahyp="http://schemas.microsoft.com/office/drawing/2018/hyperlinkcolor" val="tx"/>
                    </a:ext>
                  </a:extLst>
                </a:hlinkClick>
              </a:rPr>
              <a:t>www.diversityandability.com</a:t>
            </a:r>
            <a:r>
              <a:rPr lang="en" sz="1600" b="1">
                <a:solidFill>
                  <a:srgbClr val="78909C"/>
                </a:solidFill>
              </a:rPr>
              <a:t> </a:t>
            </a:r>
            <a:endParaRPr sz="1800" b="1">
              <a:solidFill>
                <a:srgbClr val="2B2B73"/>
              </a:solidFill>
            </a:endParaRPr>
          </a:p>
          <a:p>
            <a:pPr marL="0" lvl="0" indent="0" algn="ctr" rtl="0">
              <a:spcBef>
                <a:spcPts val="0"/>
              </a:spcBef>
              <a:spcAft>
                <a:spcPts val="0"/>
              </a:spcAft>
              <a:buNone/>
            </a:pPr>
            <a:endParaRPr sz="1600">
              <a:solidFill>
                <a:srgbClr val="2B2B73"/>
              </a:solidFill>
            </a:endParaRPr>
          </a:p>
          <a:p>
            <a:pPr marL="0" lvl="0" indent="0" algn="ctr" rtl="0">
              <a:spcBef>
                <a:spcPts val="0"/>
              </a:spcBef>
              <a:spcAft>
                <a:spcPts val="0"/>
              </a:spcAft>
              <a:buNone/>
            </a:pPr>
            <a:r>
              <a:rPr lang="en" sz="1600" b="1">
                <a:solidFill>
                  <a:srgbClr val="2B2B73"/>
                </a:solidFill>
              </a:rPr>
              <a:t>Social Media: </a:t>
            </a:r>
            <a:r>
              <a:rPr lang="en">
                <a:solidFill>
                  <a:srgbClr val="2B2B73"/>
                </a:solidFill>
              </a:rPr>
              <a:t>	</a:t>
            </a:r>
            <a:endParaRPr>
              <a:solidFill>
                <a:srgbClr val="2B2B73"/>
              </a:solidFill>
            </a:endParaRPr>
          </a:p>
          <a:p>
            <a:pPr marL="393700" lvl="0" indent="-190500" algn="ctr" rtl="0">
              <a:spcBef>
                <a:spcPts val="0"/>
              </a:spcBef>
              <a:spcAft>
                <a:spcPts val="0"/>
              </a:spcAft>
              <a:buNone/>
            </a:pPr>
            <a:endParaRPr>
              <a:solidFill>
                <a:srgbClr val="2B2B73"/>
              </a:solidFill>
            </a:endParaRPr>
          </a:p>
          <a:p>
            <a:pPr marL="914400" lvl="0" indent="0" algn="l" rtl="0">
              <a:lnSpc>
                <a:spcPct val="115000"/>
              </a:lnSpc>
              <a:spcBef>
                <a:spcPts val="0"/>
              </a:spcBef>
              <a:spcAft>
                <a:spcPts val="0"/>
              </a:spcAft>
              <a:buNone/>
            </a:pPr>
            <a:r>
              <a:rPr lang="en" sz="1800" u="sng">
                <a:solidFill>
                  <a:srgbClr val="0097A7"/>
                </a:solidFill>
                <a:hlinkClick r:id="rId4">
                  <a:extLst>
                    <a:ext uri="{A12FA001-AC4F-418D-AE19-62706E023703}">
                      <ahyp:hlinkClr xmlns:ahyp="http://schemas.microsoft.com/office/drawing/2018/hyperlinkcolor" val="tx"/>
                    </a:ext>
                  </a:extLst>
                </a:hlinkClick>
              </a:rPr>
              <a:t>LinkedIn </a:t>
            </a:r>
            <a:r>
              <a:rPr lang="en" sz="1800">
                <a:solidFill>
                  <a:srgbClr val="2B2B73"/>
                </a:solidFill>
              </a:rPr>
              <a:t>diversity-and-ability</a:t>
            </a:r>
            <a:endParaRPr sz="1800">
              <a:solidFill>
                <a:srgbClr val="2B2B73"/>
              </a:solidFill>
            </a:endParaRPr>
          </a:p>
          <a:p>
            <a:pPr marL="914400" lvl="0" indent="0" algn="l" rtl="0">
              <a:lnSpc>
                <a:spcPct val="115000"/>
              </a:lnSpc>
              <a:spcBef>
                <a:spcPts val="0"/>
              </a:spcBef>
              <a:spcAft>
                <a:spcPts val="0"/>
              </a:spcAft>
              <a:buNone/>
            </a:pPr>
            <a:r>
              <a:rPr lang="en" sz="1800" u="sng">
                <a:solidFill>
                  <a:srgbClr val="0097A7"/>
                </a:solidFill>
                <a:hlinkClick r:id="rId5">
                  <a:extLst>
                    <a:ext uri="{A12FA001-AC4F-418D-AE19-62706E023703}">
                      <ahyp:hlinkClr xmlns:ahyp="http://schemas.microsoft.com/office/drawing/2018/hyperlinkcolor" val="tx"/>
                    </a:ext>
                  </a:extLst>
                </a:hlinkClick>
              </a:rPr>
              <a:t>Facebook</a:t>
            </a:r>
            <a:r>
              <a:rPr lang="en" sz="1800">
                <a:solidFill>
                  <a:srgbClr val="2B2B73"/>
                </a:solidFill>
              </a:rPr>
              <a:t> @dnamatters</a:t>
            </a:r>
            <a:endParaRPr sz="1800">
              <a:solidFill>
                <a:srgbClr val="2B2B73"/>
              </a:solidFill>
            </a:endParaRPr>
          </a:p>
          <a:p>
            <a:pPr marL="914400" lvl="0" indent="0" algn="l" rtl="0">
              <a:lnSpc>
                <a:spcPct val="115000"/>
              </a:lnSpc>
              <a:spcBef>
                <a:spcPts val="0"/>
              </a:spcBef>
              <a:spcAft>
                <a:spcPts val="0"/>
              </a:spcAft>
              <a:buNone/>
            </a:pPr>
            <a:r>
              <a:rPr lang="en" sz="1800" u="sng">
                <a:solidFill>
                  <a:srgbClr val="0097A7"/>
                </a:solidFill>
                <a:hlinkClick r:id="rId6">
                  <a:extLst>
                    <a:ext uri="{A12FA001-AC4F-418D-AE19-62706E023703}">
                      <ahyp:hlinkClr xmlns:ahyp="http://schemas.microsoft.com/office/drawing/2018/hyperlinkcolor" val="tx"/>
                    </a:ext>
                  </a:extLst>
                </a:hlinkClick>
              </a:rPr>
              <a:t>Twitter</a:t>
            </a:r>
            <a:r>
              <a:rPr lang="en" sz="1800">
                <a:solidFill>
                  <a:srgbClr val="2B2B73"/>
                </a:solidFill>
              </a:rPr>
              <a:t> @DandA_inclusion</a:t>
            </a:r>
            <a:br>
              <a:rPr lang="en" sz="1800">
                <a:solidFill>
                  <a:srgbClr val="2B2B73"/>
                </a:solidFill>
              </a:rPr>
            </a:br>
            <a:r>
              <a:rPr lang="en" sz="1800" u="sng">
                <a:solidFill>
                  <a:schemeClr val="hlink"/>
                </a:solidFill>
                <a:hlinkClick r:id=""/>
              </a:rPr>
              <a:t>Instagram</a:t>
            </a:r>
            <a:r>
              <a:rPr lang="en" sz="1800">
                <a:solidFill>
                  <a:srgbClr val="2B2B73"/>
                </a:solidFill>
              </a:rPr>
              <a:t> @diversity_and_ability</a:t>
            </a:r>
            <a:endParaRPr sz="1800">
              <a:solidFill>
                <a:srgbClr val="2B2B73"/>
              </a:solidFill>
            </a:endParaRPr>
          </a:p>
          <a:p>
            <a:pPr marL="1371600" lvl="0" indent="0" algn="l" rtl="0">
              <a:spcBef>
                <a:spcPts val="0"/>
              </a:spcBef>
              <a:spcAft>
                <a:spcPts val="0"/>
              </a:spcAft>
              <a:buNone/>
            </a:pPr>
            <a:endParaRPr sz="1700">
              <a:solidFill>
                <a:srgbClr val="2B2B73"/>
              </a:solidFill>
            </a:endParaRPr>
          </a:p>
          <a:p>
            <a:pPr marL="0" lvl="0" indent="0" algn="l" rtl="0">
              <a:lnSpc>
                <a:spcPct val="115000"/>
              </a:lnSpc>
              <a:spcBef>
                <a:spcPts val="0"/>
              </a:spcBef>
              <a:spcAft>
                <a:spcPts val="1600"/>
              </a:spcAft>
              <a:buNone/>
            </a:pPr>
            <a:endParaRPr sz="1900">
              <a:solidFill>
                <a:srgbClr val="2B2B73"/>
              </a:solidFill>
            </a:endParaRPr>
          </a:p>
        </p:txBody>
      </p:sp>
      <p:pic>
        <p:nvPicPr>
          <p:cNvPr id="66" name="Google Shape;66;p15"/>
          <p:cNvPicPr preferRelativeResize="0"/>
          <p:nvPr/>
        </p:nvPicPr>
        <p:blipFill>
          <a:blip r:embed="rId7">
            <a:alphaModFix/>
          </a:blip>
          <a:stretch>
            <a:fillRect/>
          </a:stretch>
        </p:blipFill>
        <p:spPr>
          <a:xfrm>
            <a:off x="450775" y="816475"/>
            <a:ext cx="4321751" cy="1042450"/>
          </a:xfrm>
          <a:prstGeom prst="rect">
            <a:avLst/>
          </a:prstGeom>
          <a:noFill/>
          <a:ln>
            <a:noFill/>
          </a:ln>
        </p:spPr>
      </p:pic>
      <p:grpSp>
        <p:nvGrpSpPr>
          <p:cNvPr id="67" name="Google Shape;67;p15"/>
          <p:cNvGrpSpPr/>
          <p:nvPr/>
        </p:nvGrpSpPr>
        <p:grpSpPr>
          <a:xfrm>
            <a:off x="772400" y="3256600"/>
            <a:ext cx="272250" cy="1217675"/>
            <a:chOff x="772400" y="3256600"/>
            <a:chExt cx="272250" cy="1217675"/>
          </a:xfrm>
        </p:grpSpPr>
        <p:pic>
          <p:nvPicPr>
            <p:cNvPr id="68" name="Google Shape;68;p15"/>
            <p:cNvPicPr preferRelativeResize="0"/>
            <p:nvPr/>
          </p:nvPicPr>
          <p:blipFill>
            <a:blip r:embed="rId8">
              <a:alphaModFix/>
            </a:blip>
            <a:stretch>
              <a:fillRect/>
            </a:stretch>
          </p:blipFill>
          <p:spPr>
            <a:xfrm>
              <a:off x="772401" y="3901704"/>
              <a:ext cx="272249" cy="268705"/>
            </a:xfrm>
            <a:prstGeom prst="rect">
              <a:avLst/>
            </a:prstGeom>
            <a:noFill/>
            <a:ln>
              <a:noFill/>
            </a:ln>
          </p:spPr>
        </p:pic>
        <p:pic>
          <p:nvPicPr>
            <p:cNvPr id="69" name="Google Shape;69;p15"/>
            <p:cNvPicPr preferRelativeResize="0"/>
            <p:nvPr/>
          </p:nvPicPr>
          <p:blipFill>
            <a:blip r:embed="rId9">
              <a:alphaModFix/>
            </a:blip>
            <a:stretch>
              <a:fillRect/>
            </a:stretch>
          </p:blipFill>
          <p:spPr>
            <a:xfrm>
              <a:off x="772401" y="3585833"/>
              <a:ext cx="272248" cy="269156"/>
            </a:xfrm>
            <a:prstGeom prst="rect">
              <a:avLst/>
            </a:prstGeom>
            <a:noFill/>
            <a:ln>
              <a:noFill/>
            </a:ln>
          </p:spPr>
        </p:pic>
        <p:pic>
          <p:nvPicPr>
            <p:cNvPr id="70" name="Google Shape;70;p15"/>
            <p:cNvPicPr preferRelativeResize="0"/>
            <p:nvPr/>
          </p:nvPicPr>
          <p:blipFill>
            <a:blip r:embed="rId10">
              <a:alphaModFix/>
            </a:blip>
            <a:stretch>
              <a:fillRect/>
            </a:stretch>
          </p:blipFill>
          <p:spPr>
            <a:xfrm>
              <a:off x="772401" y="3256600"/>
              <a:ext cx="272248" cy="269142"/>
            </a:xfrm>
            <a:prstGeom prst="rect">
              <a:avLst/>
            </a:prstGeom>
            <a:noFill/>
            <a:ln>
              <a:noFill/>
            </a:ln>
          </p:spPr>
        </p:pic>
        <p:pic>
          <p:nvPicPr>
            <p:cNvPr id="71" name="Google Shape;71;p15"/>
            <p:cNvPicPr preferRelativeResize="0"/>
            <p:nvPr/>
          </p:nvPicPr>
          <p:blipFill>
            <a:blip r:embed="rId11">
              <a:alphaModFix/>
            </a:blip>
            <a:stretch>
              <a:fillRect/>
            </a:stretch>
          </p:blipFill>
          <p:spPr>
            <a:xfrm>
              <a:off x="772400" y="4204073"/>
              <a:ext cx="272248" cy="270203"/>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amp;A Accolades">
  <p:cSld name="CUSTOM_6">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pic>
        <p:nvPicPr>
          <p:cNvPr id="74" name="Google Shape;74;p16"/>
          <p:cNvPicPr preferRelativeResize="0"/>
          <p:nvPr/>
        </p:nvPicPr>
        <p:blipFill rotWithShape="1">
          <a:blip r:embed="rId2">
            <a:alphaModFix/>
          </a:blip>
          <a:srcRect l="2761" b="2305"/>
          <a:stretch/>
        </p:blipFill>
        <p:spPr>
          <a:xfrm>
            <a:off x="197550" y="1162225"/>
            <a:ext cx="8771374" cy="3158750"/>
          </a:xfrm>
          <a:prstGeom prst="rect">
            <a:avLst/>
          </a:prstGeom>
          <a:noFill/>
          <a:ln>
            <a:noFill/>
          </a:ln>
          <a:effectLst>
            <a:outerShdw blurRad="292100" dist="139700" dir="2700000" algn="tl" rotWithShape="0">
              <a:srgbClr val="333333">
                <a:alpha val="64709"/>
              </a:srgb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D&amp;A Title slide A">
  <p:cSld name="TITLE_2">
    <p:bg>
      <p:bgPr>
        <a:solidFill>
          <a:srgbClr val="FFFFFF"/>
        </a:solidFill>
        <a:effectLst/>
      </p:bgPr>
    </p:bg>
    <p:spTree>
      <p:nvGrpSpPr>
        <p:cNvPr id="1" name="Shape 75"/>
        <p:cNvGrpSpPr/>
        <p:nvPr/>
      </p:nvGrpSpPr>
      <p:grpSpPr>
        <a:xfrm>
          <a:off x="0" y="0"/>
          <a:ext cx="0" cy="0"/>
          <a:chOff x="0" y="0"/>
          <a:chExt cx="0" cy="0"/>
        </a:xfrm>
      </p:grpSpPr>
      <p:sp>
        <p:nvSpPr>
          <p:cNvPr id="76" name="Google Shape;76;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grpSp>
        <p:nvGrpSpPr>
          <p:cNvPr id="77" name="Google Shape;77;p17"/>
          <p:cNvGrpSpPr/>
          <p:nvPr/>
        </p:nvGrpSpPr>
        <p:grpSpPr>
          <a:xfrm>
            <a:off x="630141" y="717397"/>
            <a:ext cx="2802942" cy="2182791"/>
            <a:chOff x="630150" y="717396"/>
            <a:chExt cx="2367350" cy="1914057"/>
          </a:xfrm>
        </p:grpSpPr>
        <p:pic>
          <p:nvPicPr>
            <p:cNvPr id="78" name="Google Shape;78;p17"/>
            <p:cNvPicPr preferRelativeResize="0"/>
            <p:nvPr/>
          </p:nvPicPr>
          <p:blipFill rotWithShape="1">
            <a:blip r:embed="rId2">
              <a:alphaModFix/>
            </a:blip>
            <a:srcRect l="46890"/>
            <a:stretch/>
          </p:blipFill>
          <p:spPr>
            <a:xfrm>
              <a:off x="630150" y="1556253"/>
              <a:ext cx="2367350" cy="1075200"/>
            </a:xfrm>
            <a:prstGeom prst="rect">
              <a:avLst/>
            </a:prstGeom>
            <a:noFill/>
            <a:ln>
              <a:noFill/>
            </a:ln>
          </p:spPr>
        </p:pic>
        <p:pic>
          <p:nvPicPr>
            <p:cNvPr id="79" name="Google Shape;79;p17"/>
            <p:cNvPicPr preferRelativeResize="0"/>
            <p:nvPr/>
          </p:nvPicPr>
          <p:blipFill rotWithShape="1">
            <a:blip r:embed="rId2">
              <a:alphaModFix/>
            </a:blip>
            <a:srcRect r="53108"/>
            <a:stretch/>
          </p:blipFill>
          <p:spPr>
            <a:xfrm>
              <a:off x="827371" y="717396"/>
              <a:ext cx="1926999" cy="991251"/>
            </a:xfrm>
            <a:prstGeom prst="rect">
              <a:avLst/>
            </a:prstGeom>
            <a:noFill/>
            <a:ln>
              <a:noFill/>
            </a:ln>
          </p:spPr>
        </p:pic>
      </p:grpSp>
      <p:pic>
        <p:nvPicPr>
          <p:cNvPr id="80" name="Google Shape;80;p17"/>
          <p:cNvPicPr preferRelativeResize="0"/>
          <p:nvPr/>
        </p:nvPicPr>
        <p:blipFill rotWithShape="1">
          <a:blip r:embed="rId3">
            <a:alphaModFix/>
          </a:blip>
          <a:srcRect l="13423" r="13423"/>
          <a:stretch/>
        </p:blipFill>
        <p:spPr>
          <a:xfrm>
            <a:off x="4571999" y="0"/>
            <a:ext cx="4575724" cy="3518525"/>
          </a:xfrm>
          <a:prstGeom prst="rect">
            <a:avLst/>
          </a:prstGeom>
          <a:noFill/>
          <a:ln>
            <a:noFill/>
          </a:ln>
        </p:spPr>
      </p:pic>
      <p:sp>
        <p:nvSpPr>
          <p:cNvPr id="81" name="Google Shape;81;p17"/>
          <p:cNvSpPr/>
          <p:nvPr/>
        </p:nvSpPr>
        <p:spPr>
          <a:xfrm>
            <a:off x="0" y="3518525"/>
            <a:ext cx="9144000" cy="1625100"/>
          </a:xfrm>
          <a:prstGeom prst="rect">
            <a:avLst/>
          </a:prstGeom>
          <a:solidFill>
            <a:schemeClr val="lt2"/>
          </a:solidFill>
          <a:ln>
            <a:noFill/>
          </a:ln>
        </p:spPr>
        <p:txBody>
          <a:bodyPr spcFirstLastPara="1" wrap="square" lIns="79125" tIns="39550" rIns="79125" bIns="3955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82" name="Google Shape;82;p17"/>
          <p:cNvSpPr txBox="1">
            <a:spLocks noGrp="1"/>
          </p:cNvSpPr>
          <p:nvPr>
            <p:ph type="title"/>
          </p:nvPr>
        </p:nvSpPr>
        <p:spPr>
          <a:xfrm>
            <a:off x="998000" y="3899425"/>
            <a:ext cx="7084500" cy="778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D&amp;A pre-set half page">
  <p:cSld name="CUSTOM_3_1">
    <p:bg>
      <p:bgPr>
        <a:solidFill>
          <a:schemeClr val="lt2"/>
        </a:solidFill>
        <a:effectLst/>
      </p:bgPr>
    </p:bg>
    <p:spTree>
      <p:nvGrpSpPr>
        <p:cNvPr id="1" name="Shape 83"/>
        <p:cNvGrpSpPr/>
        <p:nvPr/>
      </p:nvGrpSpPr>
      <p:grpSpPr>
        <a:xfrm>
          <a:off x="0" y="0"/>
          <a:ext cx="0" cy="0"/>
          <a:chOff x="0" y="0"/>
          <a:chExt cx="0" cy="0"/>
        </a:xfrm>
      </p:grpSpPr>
      <p:pic>
        <p:nvPicPr>
          <p:cNvPr id="84" name="Google Shape;84;p18"/>
          <p:cNvPicPr preferRelativeResize="0"/>
          <p:nvPr/>
        </p:nvPicPr>
        <p:blipFill rotWithShape="1">
          <a:blip r:embed="rId2">
            <a:alphaModFix/>
          </a:blip>
          <a:srcRect l="15875" t="6370" r="13974" b="9034"/>
          <a:stretch/>
        </p:blipFill>
        <p:spPr>
          <a:xfrm>
            <a:off x="5048843" y="445025"/>
            <a:ext cx="3605780" cy="4348851"/>
          </a:xfrm>
          <a:prstGeom prst="rect">
            <a:avLst/>
          </a:prstGeom>
          <a:noFill/>
          <a:ln>
            <a:noFill/>
          </a:ln>
        </p:spPr>
      </p:pic>
      <p:sp>
        <p:nvSpPr>
          <p:cNvPr id="85" name="Google Shape;85;p18"/>
          <p:cNvSpPr txBox="1">
            <a:spLocks noGrp="1"/>
          </p:cNvSpPr>
          <p:nvPr>
            <p:ph type="title"/>
          </p:nvPr>
        </p:nvSpPr>
        <p:spPr>
          <a:xfrm>
            <a:off x="311700" y="370250"/>
            <a:ext cx="3982200" cy="7557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86" name="Google Shape;86;p18"/>
          <p:cNvSpPr txBox="1">
            <a:spLocks noGrp="1"/>
          </p:cNvSpPr>
          <p:nvPr>
            <p:ph type="body" idx="1"/>
          </p:nvPr>
        </p:nvSpPr>
        <p:spPr>
          <a:xfrm>
            <a:off x="311700" y="1389600"/>
            <a:ext cx="3982200" cy="3179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amp;A Case Study">
  <p:cSld name="TITLE_AND_TWO_COLUMNS_2">
    <p:spTree>
      <p:nvGrpSpPr>
        <p:cNvPr id="1" name="Shape 25"/>
        <p:cNvGrpSpPr/>
        <p:nvPr/>
      </p:nvGrpSpPr>
      <p:grpSpPr>
        <a:xfrm>
          <a:off x="0" y="0"/>
          <a:ext cx="0" cy="0"/>
          <a:chOff x="0" y="0"/>
          <a:chExt cx="0" cy="0"/>
        </a:xfrm>
      </p:grpSpPr>
      <p:sp>
        <p:nvSpPr>
          <p:cNvPr id="26" name="Google Shape;26;p6"/>
          <p:cNvSpPr/>
          <p:nvPr/>
        </p:nvSpPr>
        <p:spPr>
          <a:xfrm>
            <a:off x="3695841" y="1140619"/>
            <a:ext cx="5448300" cy="4002900"/>
          </a:xfrm>
          <a:prstGeom prst="rect">
            <a:avLst/>
          </a:prstGeom>
          <a:solidFill>
            <a:schemeClr val="lt1"/>
          </a:solidFill>
          <a:ln>
            <a:noFill/>
          </a:ln>
        </p:spPr>
        <p:txBody>
          <a:bodyPr spcFirstLastPara="1" wrap="square" lIns="79125" tIns="39550" rIns="79125" bIns="3955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27" name="Google Shape;27;p6"/>
          <p:cNvSpPr/>
          <p:nvPr/>
        </p:nvSpPr>
        <p:spPr>
          <a:xfrm>
            <a:off x="3695841" y="0"/>
            <a:ext cx="5448300" cy="1140600"/>
          </a:xfrm>
          <a:prstGeom prst="rect">
            <a:avLst/>
          </a:prstGeom>
          <a:solidFill>
            <a:schemeClr val="accent3"/>
          </a:solidFill>
          <a:ln>
            <a:noFill/>
          </a:ln>
        </p:spPr>
        <p:txBody>
          <a:bodyPr spcFirstLastPara="1" wrap="square" lIns="79125" tIns="39550" rIns="79125" bIns="3955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28" name="Google Shape;28;p6"/>
          <p:cNvSpPr txBox="1">
            <a:spLocks noGrp="1"/>
          </p:cNvSpPr>
          <p:nvPr>
            <p:ph type="title"/>
          </p:nvPr>
        </p:nvSpPr>
        <p:spPr>
          <a:xfrm>
            <a:off x="311700" y="445025"/>
            <a:ext cx="3353100" cy="567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2800"/>
              <a:buNone/>
              <a:defRPr>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9" name="Google Shape;29;p6"/>
          <p:cNvSpPr txBox="1">
            <a:spLocks noGrp="1"/>
          </p:cNvSpPr>
          <p:nvPr>
            <p:ph type="body" idx="1"/>
          </p:nvPr>
        </p:nvSpPr>
        <p:spPr>
          <a:xfrm>
            <a:off x="358200" y="1246825"/>
            <a:ext cx="32601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0" name="Google Shape;30;p6"/>
          <p:cNvSpPr txBox="1">
            <a:spLocks noGrp="1"/>
          </p:cNvSpPr>
          <p:nvPr>
            <p:ph type="body" idx="2"/>
          </p:nvPr>
        </p:nvSpPr>
        <p:spPr>
          <a:xfrm>
            <a:off x="3850550" y="1246825"/>
            <a:ext cx="4978200" cy="33348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1" name="Google Shape;3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amp;A Services/ sidepane">
  <p:cSld name="TITLE_AND_TWO_COLUMNS_1">
    <p:spTree>
      <p:nvGrpSpPr>
        <p:cNvPr id="1" name="Shape 32"/>
        <p:cNvGrpSpPr/>
        <p:nvPr/>
      </p:nvGrpSpPr>
      <p:grpSpPr>
        <a:xfrm>
          <a:off x="0" y="0"/>
          <a:ext cx="0" cy="0"/>
          <a:chOff x="0" y="0"/>
          <a:chExt cx="0" cy="0"/>
        </a:xfrm>
      </p:grpSpPr>
      <p:sp>
        <p:nvSpPr>
          <p:cNvPr id="33" name="Google Shape;33;p7"/>
          <p:cNvSpPr txBox="1">
            <a:spLocks noGrp="1"/>
          </p:cNvSpPr>
          <p:nvPr>
            <p:ph type="body" idx="1"/>
          </p:nvPr>
        </p:nvSpPr>
        <p:spPr>
          <a:xfrm>
            <a:off x="284100" y="1444573"/>
            <a:ext cx="2503500" cy="3124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chemeClr val="accent1"/>
              </a:buClr>
              <a:buSzPts val="1400"/>
              <a:buChar char="●"/>
              <a:defRPr sz="1400">
                <a:solidFill>
                  <a:schemeClr val="accent1"/>
                </a:solidFill>
              </a:defRPr>
            </a:lvl1pPr>
            <a:lvl2pPr marL="914400" lvl="1" indent="-304800" rtl="0">
              <a:spcBef>
                <a:spcPts val="1600"/>
              </a:spcBef>
              <a:spcAft>
                <a:spcPts val="0"/>
              </a:spcAft>
              <a:buClr>
                <a:schemeClr val="accent1"/>
              </a:buClr>
              <a:buSzPts val="1200"/>
              <a:buChar char="○"/>
              <a:defRPr sz="1200">
                <a:solidFill>
                  <a:schemeClr val="accent1"/>
                </a:solidFill>
              </a:defRPr>
            </a:lvl2pPr>
            <a:lvl3pPr marL="1371600" lvl="2" indent="-304800" rtl="0">
              <a:spcBef>
                <a:spcPts val="1600"/>
              </a:spcBef>
              <a:spcAft>
                <a:spcPts val="0"/>
              </a:spcAft>
              <a:buClr>
                <a:schemeClr val="accent1"/>
              </a:buClr>
              <a:buSzPts val="1200"/>
              <a:buChar char="■"/>
              <a:defRPr sz="1200">
                <a:solidFill>
                  <a:schemeClr val="accent1"/>
                </a:solidFill>
              </a:defRPr>
            </a:lvl3pPr>
            <a:lvl4pPr marL="1828800" lvl="3" indent="-304800" rtl="0">
              <a:spcBef>
                <a:spcPts val="1600"/>
              </a:spcBef>
              <a:spcAft>
                <a:spcPts val="0"/>
              </a:spcAft>
              <a:buClr>
                <a:schemeClr val="accent1"/>
              </a:buClr>
              <a:buSzPts val="1200"/>
              <a:buChar char="●"/>
              <a:defRPr sz="1200">
                <a:solidFill>
                  <a:schemeClr val="accent1"/>
                </a:solidFill>
              </a:defRPr>
            </a:lvl4pPr>
            <a:lvl5pPr marL="2286000" lvl="4" indent="-304800" rtl="0">
              <a:spcBef>
                <a:spcPts val="1600"/>
              </a:spcBef>
              <a:spcAft>
                <a:spcPts val="0"/>
              </a:spcAft>
              <a:buClr>
                <a:schemeClr val="accent1"/>
              </a:buClr>
              <a:buSzPts val="1200"/>
              <a:buChar char="○"/>
              <a:defRPr sz="1200">
                <a:solidFill>
                  <a:schemeClr val="accent1"/>
                </a:solidFill>
              </a:defRPr>
            </a:lvl5pPr>
            <a:lvl6pPr marL="2743200" lvl="5" indent="-304800" rtl="0">
              <a:spcBef>
                <a:spcPts val="1600"/>
              </a:spcBef>
              <a:spcAft>
                <a:spcPts val="0"/>
              </a:spcAft>
              <a:buClr>
                <a:schemeClr val="accent1"/>
              </a:buClr>
              <a:buSzPts val="1200"/>
              <a:buChar char="■"/>
              <a:defRPr sz="1200">
                <a:solidFill>
                  <a:schemeClr val="accent1"/>
                </a:solidFill>
              </a:defRPr>
            </a:lvl6pPr>
            <a:lvl7pPr marL="3200400" lvl="6" indent="-304800" rtl="0">
              <a:spcBef>
                <a:spcPts val="1600"/>
              </a:spcBef>
              <a:spcAft>
                <a:spcPts val="0"/>
              </a:spcAft>
              <a:buClr>
                <a:schemeClr val="accent1"/>
              </a:buClr>
              <a:buSzPts val="1200"/>
              <a:buChar char="●"/>
              <a:defRPr sz="1200">
                <a:solidFill>
                  <a:schemeClr val="accent1"/>
                </a:solidFill>
              </a:defRPr>
            </a:lvl7pPr>
            <a:lvl8pPr marL="3657600" lvl="7" indent="-304800" rtl="0">
              <a:spcBef>
                <a:spcPts val="1600"/>
              </a:spcBef>
              <a:spcAft>
                <a:spcPts val="0"/>
              </a:spcAft>
              <a:buClr>
                <a:schemeClr val="accent1"/>
              </a:buClr>
              <a:buSzPts val="1200"/>
              <a:buChar char="○"/>
              <a:defRPr sz="1200">
                <a:solidFill>
                  <a:schemeClr val="accent1"/>
                </a:solidFill>
              </a:defRPr>
            </a:lvl8pPr>
            <a:lvl9pPr marL="4114800" lvl="8" indent="-304800" rtl="0">
              <a:spcBef>
                <a:spcPts val="1600"/>
              </a:spcBef>
              <a:spcAft>
                <a:spcPts val="1600"/>
              </a:spcAft>
              <a:buClr>
                <a:schemeClr val="accent1"/>
              </a:buClr>
              <a:buSzPts val="1200"/>
              <a:buChar char="■"/>
              <a:defRPr sz="1200">
                <a:solidFill>
                  <a:schemeClr val="accent1"/>
                </a:solidFill>
              </a:defRPr>
            </a:lvl9pPr>
          </a:lstStyle>
          <a:p>
            <a:endParaRPr/>
          </a:p>
        </p:txBody>
      </p:sp>
      <p:sp>
        <p:nvSpPr>
          <p:cNvPr id="34" name="Google Shape;34;p7"/>
          <p:cNvSpPr txBox="1">
            <a:spLocks noGrp="1"/>
          </p:cNvSpPr>
          <p:nvPr>
            <p:ph type="body" idx="2"/>
          </p:nvPr>
        </p:nvSpPr>
        <p:spPr>
          <a:xfrm>
            <a:off x="2859075" y="246950"/>
            <a:ext cx="6083400" cy="44835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5" name="Google Shape;35;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6" name="Google Shape;36;p7"/>
          <p:cNvPicPr preferRelativeResize="0"/>
          <p:nvPr/>
        </p:nvPicPr>
        <p:blipFill>
          <a:blip r:embed="rId2">
            <a:alphaModFix/>
          </a:blip>
          <a:stretch>
            <a:fillRect/>
          </a:stretch>
        </p:blipFill>
        <p:spPr>
          <a:xfrm>
            <a:off x="284280" y="4665150"/>
            <a:ext cx="1265961" cy="305362"/>
          </a:xfrm>
          <a:prstGeom prst="rect">
            <a:avLst/>
          </a:prstGeom>
          <a:noFill/>
          <a:ln>
            <a:noFill/>
          </a:ln>
        </p:spPr>
      </p:pic>
      <p:pic>
        <p:nvPicPr>
          <p:cNvPr id="37" name="Google Shape;37;p7"/>
          <p:cNvPicPr preferRelativeResize="0"/>
          <p:nvPr/>
        </p:nvPicPr>
        <p:blipFill rotWithShape="1">
          <a:blip r:embed="rId3">
            <a:alphaModFix/>
          </a:blip>
          <a:srcRect t="18016" b="15648"/>
          <a:stretch/>
        </p:blipFill>
        <p:spPr>
          <a:xfrm>
            <a:off x="284276" y="246950"/>
            <a:ext cx="2260096" cy="1079168"/>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0" name="Google Shape;40;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1"/>
        <p:cNvGrpSpPr/>
        <p:nvPr/>
      </p:nvGrpSpPr>
      <p:grpSpPr>
        <a:xfrm>
          <a:off x="0" y="0"/>
          <a:ext cx="0" cy="0"/>
          <a:chOff x="0" y="0"/>
          <a:chExt cx="0" cy="0"/>
        </a:xfrm>
      </p:grpSpPr>
      <p:sp>
        <p:nvSpPr>
          <p:cNvPr id="42" name="Google Shape;42;p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3" name="Google Shape;43;p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4" name="Google Shape;44;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5"/>
        <p:cNvGrpSpPr/>
        <p:nvPr/>
      </p:nvGrpSpPr>
      <p:grpSpPr>
        <a:xfrm>
          <a:off x="0" y="0"/>
          <a:ext cx="0" cy="0"/>
          <a:chOff x="0" y="0"/>
          <a:chExt cx="0" cy="0"/>
        </a:xfrm>
      </p:grpSpPr>
      <p:sp>
        <p:nvSpPr>
          <p:cNvPr id="46" name="Google Shape;46;p1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7" name="Google Shape;47;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Char char="●"/>
              <a:defRPr sz="1800">
                <a:solidFill>
                  <a:schemeClr val="dk1"/>
                </a:solidFill>
              </a:defRPr>
            </a:lvl1pPr>
            <a:lvl2pPr marL="914400" lvl="1" indent="-317500">
              <a:lnSpc>
                <a:spcPct val="115000"/>
              </a:lnSpc>
              <a:spcBef>
                <a:spcPts val="1600"/>
              </a:spcBef>
              <a:spcAft>
                <a:spcPts val="0"/>
              </a:spcAft>
              <a:buClr>
                <a:schemeClr val="dk1"/>
              </a:buClr>
              <a:buSzPts val="1400"/>
              <a:buChar char="○"/>
              <a:defRPr>
                <a:solidFill>
                  <a:schemeClr val="dk1"/>
                </a:solidFill>
              </a:defRPr>
            </a:lvl2pPr>
            <a:lvl3pPr marL="1371600" lvl="2" indent="-317500">
              <a:lnSpc>
                <a:spcPct val="115000"/>
              </a:lnSpc>
              <a:spcBef>
                <a:spcPts val="1600"/>
              </a:spcBef>
              <a:spcAft>
                <a:spcPts val="0"/>
              </a:spcAft>
              <a:buClr>
                <a:schemeClr val="dk1"/>
              </a:buClr>
              <a:buSzPts val="1400"/>
              <a:buChar char="■"/>
              <a:defRPr>
                <a:solidFill>
                  <a:schemeClr val="dk1"/>
                </a:solidFill>
              </a:defRPr>
            </a:lvl3pPr>
            <a:lvl4pPr marL="1828800" lvl="3" indent="-317500">
              <a:lnSpc>
                <a:spcPct val="115000"/>
              </a:lnSpc>
              <a:spcBef>
                <a:spcPts val="1600"/>
              </a:spcBef>
              <a:spcAft>
                <a:spcPts val="0"/>
              </a:spcAft>
              <a:buClr>
                <a:schemeClr val="dk1"/>
              </a:buClr>
              <a:buSzPts val="1400"/>
              <a:buChar char="●"/>
              <a:defRPr>
                <a:solidFill>
                  <a:schemeClr val="dk1"/>
                </a:solidFill>
              </a:defRPr>
            </a:lvl4pPr>
            <a:lvl5pPr marL="2286000" lvl="4" indent="-317500">
              <a:lnSpc>
                <a:spcPct val="115000"/>
              </a:lnSpc>
              <a:spcBef>
                <a:spcPts val="1600"/>
              </a:spcBef>
              <a:spcAft>
                <a:spcPts val="0"/>
              </a:spcAft>
              <a:buClr>
                <a:schemeClr val="dk1"/>
              </a:buClr>
              <a:buSzPts val="1400"/>
              <a:buChar char="○"/>
              <a:defRPr>
                <a:solidFill>
                  <a:schemeClr val="dk1"/>
                </a:solidFill>
              </a:defRPr>
            </a:lvl5pPr>
            <a:lvl6pPr marL="2743200" lvl="5" indent="-317500">
              <a:lnSpc>
                <a:spcPct val="115000"/>
              </a:lnSpc>
              <a:spcBef>
                <a:spcPts val="1600"/>
              </a:spcBef>
              <a:spcAft>
                <a:spcPts val="0"/>
              </a:spcAft>
              <a:buClr>
                <a:schemeClr val="dk1"/>
              </a:buClr>
              <a:buSzPts val="1400"/>
              <a:buChar char="■"/>
              <a:defRPr>
                <a:solidFill>
                  <a:schemeClr val="dk1"/>
                </a:solidFill>
              </a:defRPr>
            </a:lvl6pPr>
            <a:lvl7pPr marL="3200400" lvl="6" indent="-317500">
              <a:lnSpc>
                <a:spcPct val="115000"/>
              </a:lnSpc>
              <a:spcBef>
                <a:spcPts val="1600"/>
              </a:spcBef>
              <a:spcAft>
                <a:spcPts val="0"/>
              </a:spcAft>
              <a:buClr>
                <a:schemeClr val="dk1"/>
              </a:buClr>
              <a:buSzPts val="1400"/>
              <a:buChar char="●"/>
              <a:defRPr>
                <a:solidFill>
                  <a:schemeClr val="dk1"/>
                </a:solidFill>
              </a:defRPr>
            </a:lvl7pPr>
            <a:lvl8pPr marL="3657600" lvl="7" indent="-317500">
              <a:lnSpc>
                <a:spcPct val="115000"/>
              </a:lnSpc>
              <a:spcBef>
                <a:spcPts val="1600"/>
              </a:spcBef>
              <a:spcAft>
                <a:spcPts val="0"/>
              </a:spcAft>
              <a:buClr>
                <a:schemeClr val="dk1"/>
              </a:buClr>
              <a:buSzPts val="1400"/>
              <a:buChar char="○"/>
              <a:defRPr>
                <a:solidFill>
                  <a:schemeClr val="dk1"/>
                </a:solidFill>
              </a:defRPr>
            </a:lvl8pPr>
            <a:lvl9pPr marL="4114800" lvl="8" indent="-317500">
              <a:lnSpc>
                <a:spcPct val="115000"/>
              </a:lnSpc>
              <a:spcBef>
                <a:spcPts val="1600"/>
              </a:spcBef>
              <a:spcAft>
                <a:spcPts val="1600"/>
              </a:spcAft>
              <a:buClr>
                <a:schemeClr val="dk1"/>
              </a:buClr>
              <a:buSzPts val="1400"/>
              <a:buChar char="■"/>
              <a:defRPr>
                <a:solidFill>
                  <a:schemeClr val="dk1"/>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2.jp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grpSp>
        <p:nvGrpSpPr>
          <p:cNvPr id="91" name="Google Shape;91;p19"/>
          <p:cNvGrpSpPr/>
          <p:nvPr/>
        </p:nvGrpSpPr>
        <p:grpSpPr>
          <a:xfrm>
            <a:off x="0" y="0"/>
            <a:ext cx="9142616" cy="5219700"/>
            <a:chOff x="0" y="0"/>
            <a:chExt cx="9142616" cy="5219700"/>
          </a:xfrm>
        </p:grpSpPr>
        <p:sp>
          <p:nvSpPr>
            <p:cNvPr id="92" name="Google Shape;92;p19"/>
            <p:cNvSpPr/>
            <p:nvPr/>
          </p:nvSpPr>
          <p:spPr>
            <a:xfrm flipH="1">
              <a:off x="3581816" y="8050"/>
              <a:ext cx="5560800" cy="15828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9"/>
            <p:cNvSpPr/>
            <p:nvPr/>
          </p:nvSpPr>
          <p:spPr>
            <a:xfrm>
              <a:off x="0" y="0"/>
              <a:ext cx="3571500" cy="51597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4" name="Google Shape;94;p19"/>
            <p:cNvPicPr preferRelativeResize="0"/>
            <p:nvPr/>
          </p:nvPicPr>
          <p:blipFill>
            <a:blip r:embed="rId3">
              <a:alphaModFix/>
            </a:blip>
            <a:stretch>
              <a:fillRect/>
            </a:stretch>
          </p:blipFill>
          <p:spPr>
            <a:xfrm>
              <a:off x="236096" y="442719"/>
              <a:ext cx="3099315" cy="747600"/>
            </a:xfrm>
            <a:prstGeom prst="rect">
              <a:avLst/>
            </a:prstGeom>
            <a:noFill/>
            <a:ln>
              <a:noFill/>
            </a:ln>
          </p:spPr>
        </p:pic>
        <p:pic>
          <p:nvPicPr>
            <p:cNvPr id="95" name="Google Shape;95;p19"/>
            <p:cNvPicPr preferRelativeResize="0"/>
            <p:nvPr/>
          </p:nvPicPr>
          <p:blipFill rotWithShape="1">
            <a:blip r:embed="rId4">
              <a:alphaModFix/>
            </a:blip>
            <a:srcRect r="1584"/>
            <a:stretch/>
          </p:blipFill>
          <p:spPr>
            <a:xfrm>
              <a:off x="0" y="1590800"/>
              <a:ext cx="3571500" cy="3628900"/>
            </a:xfrm>
            <a:prstGeom prst="rect">
              <a:avLst/>
            </a:prstGeom>
            <a:noFill/>
            <a:ln>
              <a:noFill/>
            </a:ln>
          </p:spPr>
        </p:pic>
        <p:sp>
          <p:nvSpPr>
            <p:cNvPr id="96" name="Google Shape;96;p19"/>
            <p:cNvSpPr txBox="1"/>
            <p:nvPr/>
          </p:nvSpPr>
          <p:spPr>
            <a:xfrm>
              <a:off x="3713825" y="291550"/>
              <a:ext cx="5296800" cy="1292631"/>
            </a:xfrm>
            <a:prstGeom prst="rect">
              <a:avLst/>
            </a:prstGeom>
            <a:solidFill>
              <a:schemeClr val="lt2"/>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solidFill>
                    <a:schemeClr val="dk1"/>
                  </a:solidFill>
                </a:rPr>
                <a:t>Weekly Reflective Portfolio </a:t>
              </a:r>
              <a:r>
                <a:rPr lang="en" sz="1800" b="1">
                  <a:solidFill>
                    <a:schemeClr val="dk1"/>
                  </a:solidFill>
                </a:rPr>
                <a:t>- International </a:t>
              </a:r>
              <a:r>
                <a:rPr lang="en" sz="1800" b="1" dirty="0">
                  <a:solidFill>
                    <a:schemeClr val="dk1"/>
                  </a:solidFill>
                </a:rPr>
                <a:t>Course</a:t>
              </a:r>
              <a:endParaRPr sz="1800" b="1" dirty="0">
                <a:solidFill>
                  <a:schemeClr val="dk1"/>
                </a:solidFill>
              </a:endParaRPr>
            </a:p>
            <a:p>
              <a:pPr marL="0" lvl="0" indent="0" algn="l" rtl="0">
                <a:spcBef>
                  <a:spcPts val="0"/>
                </a:spcBef>
                <a:spcAft>
                  <a:spcPts val="0"/>
                </a:spcAft>
                <a:buNone/>
              </a:pPr>
              <a:r>
                <a:rPr lang="en" sz="1800" b="1" dirty="0">
                  <a:solidFill>
                    <a:schemeClr val="dk1"/>
                  </a:solidFill>
                </a:rPr>
                <a:t> </a:t>
              </a:r>
              <a:endParaRPr sz="1800" b="1" dirty="0">
                <a:solidFill>
                  <a:schemeClr val="dk1"/>
                </a:solidFill>
              </a:endParaRPr>
            </a:p>
            <a:p>
              <a:pPr marL="0" lvl="0" indent="0" algn="l" rtl="0">
                <a:spcBef>
                  <a:spcPts val="0"/>
                </a:spcBef>
                <a:spcAft>
                  <a:spcPts val="0"/>
                </a:spcAft>
                <a:buNone/>
              </a:pPr>
              <a:r>
                <a:rPr lang="en" sz="1800" dirty="0">
                  <a:solidFill>
                    <a:schemeClr val="dk1"/>
                  </a:solidFill>
                </a:rPr>
                <a:t>Course 2 - Introduction to Needs Assessments</a:t>
              </a:r>
              <a:endParaRPr sz="1800" dirty="0">
                <a:solidFill>
                  <a:schemeClr val="dk1"/>
                </a:solidFill>
              </a:endParaRPr>
            </a:p>
          </p:txBody>
        </p:sp>
      </p:grpSp>
      <p:sp>
        <p:nvSpPr>
          <p:cNvPr id="97" name="Google Shape;97;p19"/>
          <p:cNvSpPr txBox="1"/>
          <p:nvPr/>
        </p:nvSpPr>
        <p:spPr>
          <a:xfrm>
            <a:off x="3833050" y="1846950"/>
            <a:ext cx="5094000" cy="754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700" b="1">
                <a:solidFill>
                  <a:schemeClr val="dk1"/>
                </a:solidFill>
              </a:rPr>
              <a:t>Your Week 2 Portfolio</a:t>
            </a:r>
            <a:endParaRPr sz="3700" b="1">
              <a:solidFill>
                <a:schemeClr val="dk1"/>
              </a:solidFill>
            </a:endParaRPr>
          </a:p>
        </p:txBody>
      </p:sp>
      <p:sp>
        <p:nvSpPr>
          <p:cNvPr id="98" name="Google Shape;98;p19"/>
          <p:cNvSpPr txBox="1"/>
          <p:nvPr/>
        </p:nvSpPr>
        <p:spPr>
          <a:xfrm>
            <a:off x="3833050" y="2691050"/>
            <a:ext cx="9936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solidFill>
                  <a:schemeClr val="dk1"/>
                </a:solidFill>
              </a:rPr>
              <a:t>Name:</a:t>
            </a:r>
            <a:endParaRPr sz="2000" b="1">
              <a:solidFill>
                <a:schemeClr val="dk1"/>
              </a:solidFill>
            </a:endParaRPr>
          </a:p>
        </p:txBody>
      </p:sp>
      <p:sp>
        <p:nvSpPr>
          <p:cNvPr id="99" name="Google Shape;99;p19"/>
          <p:cNvSpPr txBox="1"/>
          <p:nvPr/>
        </p:nvSpPr>
        <p:spPr>
          <a:xfrm>
            <a:off x="4826632" y="2691050"/>
            <a:ext cx="43566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a:solidFill>
                  <a:schemeClr val="dk1"/>
                </a:solidFill>
              </a:rPr>
              <a:t>Please add your name here</a:t>
            </a:r>
            <a:endParaRPr sz="2000">
              <a:solidFill>
                <a:schemeClr val="dk1"/>
              </a:solidFill>
            </a:endParaRP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0"/>
          <p:cNvSpPr txBox="1">
            <a:spLocks noGrp="1"/>
          </p:cNvSpPr>
          <p:nvPr>
            <p:ph type="body" idx="1"/>
          </p:nvPr>
        </p:nvSpPr>
        <p:spPr>
          <a:xfrm>
            <a:off x="262350" y="797775"/>
            <a:ext cx="8520600" cy="4152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400"/>
              <a:t>Each week you will have a portfolio to download. </a:t>
            </a:r>
            <a:endParaRPr sz="1400"/>
          </a:p>
          <a:p>
            <a:pPr marL="0" lvl="0" indent="0" algn="l" rtl="0">
              <a:spcBef>
                <a:spcPts val="1600"/>
              </a:spcBef>
              <a:spcAft>
                <a:spcPts val="0"/>
              </a:spcAft>
              <a:buNone/>
            </a:pPr>
            <a:r>
              <a:rPr lang="en" sz="1400"/>
              <a:t>You should work through the </a:t>
            </a:r>
            <a:r>
              <a:rPr lang="en" sz="1400" b="1"/>
              <a:t>weekly activities</a:t>
            </a:r>
            <a:r>
              <a:rPr lang="en" sz="1400"/>
              <a:t> set out in the portfolio </a:t>
            </a:r>
            <a:r>
              <a:rPr lang="en" sz="1400" b="1"/>
              <a:t>and also</a:t>
            </a:r>
            <a:r>
              <a:rPr lang="en" sz="1400"/>
              <a:t> use it to </a:t>
            </a:r>
            <a:r>
              <a:rPr lang="en" sz="1400" b="1"/>
              <a:t>reflect on the weekly course content</a:t>
            </a:r>
            <a:r>
              <a:rPr lang="en" sz="1400"/>
              <a:t>. </a:t>
            </a:r>
            <a:endParaRPr sz="1400"/>
          </a:p>
          <a:p>
            <a:pPr marL="0" lvl="0" indent="0" algn="l" rtl="0">
              <a:spcBef>
                <a:spcPts val="1600"/>
              </a:spcBef>
              <a:spcAft>
                <a:spcPts val="0"/>
              </a:spcAft>
              <a:buNone/>
            </a:pPr>
            <a:r>
              <a:rPr lang="en" sz="1400"/>
              <a:t>In your reflections you should think critically about how the weekly content impacts on your day to day life and work. </a:t>
            </a:r>
            <a:endParaRPr sz="1400"/>
          </a:p>
          <a:p>
            <a:pPr marL="0" lvl="0" indent="0" algn="l" rtl="0">
              <a:spcBef>
                <a:spcPts val="1600"/>
              </a:spcBef>
              <a:spcAft>
                <a:spcPts val="0"/>
              </a:spcAft>
              <a:buNone/>
            </a:pPr>
            <a:r>
              <a:rPr lang="en" sz="1400"/>
              <a:t>Your </a:t>
            </a:r>
            <a:r>
              <a:rPr lang="en" sz="1400" b="1"/>
              <a:t>assignment tasks</a:t>
            </a:r>
            <a:r>
              <a:rPr lang="en" sz="1400"/>
              <a:t> are also explained in this portfolio. Each assignment task will be clearly labelled and will be marked by a course facilitator. You should submit your assignment within this portfolio. </a:t>
            </a:r>
            <a:r>
              <a:rPr lang="en" sz="1400" b="1"/>
              <a:t>You will receive feedback on your assignments. </a:t>
            </a:r>
            <a:endParaRPr sz="1400" b="1"/>
          </a:p>
          <a:p>
            <a:pPr marL="0" lvl="0" indent="0" algn="l" rtl="0">
              <a:spcBef>
                <a:spcPts val="1600"/>
              </a:spcBef>
              <a:spcAft>
                <a:spcPts val="0"/>
              </a:spcAft>
              <a:buNone/>
            </a:pPr>
            <a:r>
              <a:rPr lang="en" sz="1400"/>
              <a:t>You will need to </a:t>
            </a:r>
            <a:r>
              <a:rPr lang="en" sz="1400" b="1"/>
              <a:t>upload your reflective portfolio at the end of every week (by Sunday)</a:t>
            </a:r>
            <a:r>
              <a:rPr lang="en" sz="1400"/>
              <a:t>. You can submit your portfolio as a link or as a pdf or powerpoint. </a:t>
            </a:r>
            <a:r>
              <a:rPr lang="en" sz="1400" b="1"/>
              <a:t>You will not receive feedback each week.</a:t>
            </a:r>
            <a:r>
              <a:rPr lang="en" sz="1400"/>
              <a:t> However, the portfolio is an essential part of the course and is a requirement for certification. </a:t>
            </a:r>
            <a:endParaRPr sz="1400"/>
          </a:p>
          <a:p>
            <a:pPr marL="0" lvl="0" indent="0" algn="l" rtl="0">
              <a:spcBef>
                <a:spcPts val="1600"/>
              </a:spcBef>
              <a:spcAft>
                <a:spcPts val="0"/>
              </a:spcAft>
              <a:buNone/>
            </a:pPr>
            <a:r>
              <a:rPr lang="en" sz="1400"/>
              <a:t>If you have any questions, please do get in touch with your facilitators.</a:t>
            </a:r>
            <a:endParaRPr sz="1400"/>
          </a:p>
          <a:p>
            <a:pPr marL="0" lvl="0" indent="0" algn="l" rtl="0">
              <a:spcBef>
                <a:spcPts val="1600"/>
              </a:spcBef>
              <a:spcAft>
                <a:spcPts val="0"/>
              </a:spcAft>
              <a:buNone/>
            </a:pPr>
            <a:endParaRPr sz="1400"/>
          </a:p>
          <a:p>
            <a:pPr marL="0" lvl="0" indent="0" algn="l" rtl="0">
              <a:spcBef>
                <a:spcPts val="1600"/>
              </a:spcBef>
              <a:spcAft>
                <a:spcPts val="0"/>
              </a:spcAft>
              <a:buNone/>
            </a:pPr>
            <a:endParaRPr sz="1400" b="0"/>
          </a:p>
          <a:p>
            <a:pPr marL="0" lvl="0" indent="0" algn="l" rtl="0">
              <a:spcBef>
                <a:spcPts val="1600"/>
              </a:spcBef>
              <a:spcAft>
                <a:spcPts val="0"/>
              </a:spcAft>
              <a:buNone/>
            </a:pPr>
            <a:endParaRPr sz="1400" b="0"/>
          </a:p>
          <a:p>
            <a:pPr marL="0" lvl="0" indent="0" algn="l" rtl="0">
              <a:spcBef>
                <a:spcPts val="1600"/>
              </a:spcBef>
              <a:spcAft>
                <a:spcPts val="1600"/>
              </a:spcAft>
              <a:buNone/>
            </a:pPr>
            <a:endParaRPr sz="1400" b="0"/>
          </a:p>
        </p:txBody>
      </p:sp>
      <p:sp>
        <p:nvSpPr>
          <p:cNvPr id="105" name="Google Shape;105;p20"/>
          <p:cNvSpPr txBox="1">
            <a:spLocks noGrp="1"/>
          </p:cNvSpPr>
          <p:nvPr>
            <p:ph type="title"/>
          </p:nvPr>
        </p:nvSpPr>
        <p:spPr>
          <a:xfrm>
            <a:off x="0" y="0"/>
            <a:ext cx="9144000" cy="572700"/>
          </a:xfrm>
          <a:prstGeom prst="rect">
            <a:avLst/>
          </a:prstGeom>
          <a:solidFill>
            <a:schemeClr val="lt1"/>
          </a:solidFill>
        </p:spPr>
        <p:txBody>
          <a:bodyPr spcFirstLastPara="1" wrap="square" lIns="91425" tIns="91425" rIns="91425" bIns="91425" anchor="ctr" anchorCtr="0">
            <a:noAutofit/>
          </a:bodyPr>
          <a:lstStyle/>
          <a:p>
            <a:pPr marL="0" lvl="0" indent="0" algn="l" rtl="0">
              <a:spcBef>
                <a:spcPts val="0"/>
              </a:spcBef>
              <a:spcAft>
                <a:spcPts val="0"/>
              </a:spcAft>
              <a:buNone/>
            </a:pPr>
            <a:r>
              <a:rPr lang="en" sz="2300" b="1"/>
              <a:t>Introduction - This document is your weekly reflective portfolio.</a:t>
            </a:r>
            <a:endParaRPr sz="2300" b="1"/>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0" y="0"/>
            <a:ext cx="9144000" cy="688800"/>
          </a:xfrm>
          <a:prstGeom prst="rect">
            <a:avLst/>
          </a:prstGeom>
          <a:solidFill>
            <a:schemeClr val="lt1"/>
          </a:solidFill>
        </p:spPr>
        <p:txBody>
          <a:bodyPr spcFirstLastPara="1" wrap="square" lIns="91425" tIns="91425" rIns="91425" bIns="91425" anchor="ctr" anchorCtr="0">
            <a:noAutofit/>
          </a:bodyPr>
          <a:lstStyle/>
          <a:p>
            <a:pPr marL="0" lvl="0" indent="0" algn="l" rtl="0">
              <a:spcBef>
                <a:spcPts val="0"/>
              </a:spcBef>
              <a:spcAft>
                <a:spcPts val="0"/>
              </a:spcAft>
              <a:buNone/>
            </a:pPr>
            <a:r>
              <a:rPr lang="en" sz="2300" b="1"/>
              <a:t>Week 2: Intro to rapport building, dynamics and communicating in needs assessments </a:t>
            </a:r>
            <a:endParaRPr sz="2300" b="1"/>
          </a:p>
        </p:txBody>
      </p:sp>
      <p:pic>
        <p:nvPicPr>
          <p:cNvPr id="111" name="Google Shape;111;p21"/>
          <p:cNvPicPr preferRelativeResize="0"/>
          <p:nvPr/>
        </p:nvPicPr>
        <p:blipFill>
          <a:blip r:embed="rId3">
            <a:alphaModFix/>
          </a:blip>
          <a:stretch>
            <a:fillRect/>
          </a:stretch>
        </p:blipFill>
        <p:spPr>
          <a:xfrm>
            <a:off x="5869081" y="2778154"/>
            <a:ext cx="2980598" cy="1986577"/>
          </a:xfrm>
          <a:prstGeom prst="rect">
            <a:avLst/>
          </a:prstGeom>
          <a:noFill/>
          <a:ln>
            <a:noFill/>
          </a:ln>
        </p:spPr>
      </p:pic>
      <p:pic>
        <p:nvPicPr>
          <p:cNvPr id="112" name="Google Shape;112;p21"/>
          <p:cNvPicPr preferRelativeResize="0"/>
          <p:nvPr/>
        </p:nvPicPr>
        <p:blipFill>
          <a:blip r:embed="rId4">
            <a:alphaModFix/>
          </a:blip>
          <a:stretch>
            <a:fillRect/>
          </a:stretch>
        </p:blipFill>
        <p:spPr>
          <a:xfrm>
            <a:off x="5869074" y="895165"/>
            <a:ext cx="2980598" cy="1676583"/>
          </a:xfrm>
          <a:prstGeom prst="rect">
            <a:avLst/>
          </a:prstGeom>
          <a:noFill/>
          <a:ln>
            <a:noFill/>
          </a:ln>
        </p:spPr>
      </p:pic>
      <p:sp>
        <p:nvSpPr>
          <p:cNvPr id="113" name="Google Shape;113;p21"/>
          <p:cNvSpPr txBox="1">
            <a:spLocks noGrp="1"/>
          </p:cNvSpPr>
          <p:nvPr>
            <p:ph type="body" idx="1"/>
          </p:nvPr>
        </p:nvSpPr>
        <p:spPr>
          <a:xfrm>
            <a:off x="262350" y="797775"/>
            <a:ext cx="5553300" cy="4152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600"/>
              <a:t>Welcome to week 2! This week we will explore some of the key skills required for competent needs assessing: Rapport Building, communication and understanding your position as an assessor. </a:t>
            </a:r>
            <a:endParaRPr sz="1600"/>
          </a:p>
          <a:p>
            <a:pPr marL="0" lvl="0" indent="0" algn="l" rtl="0">
              <a:spcBef>
                <a:spcPts val="1600"/>
              </a:spcBef>
              <a:spcAft>
                <a:spcPts val="0"/>
              </a:spcAft>
              <a:buNone/>
            </a:pPr>
            <a:r>
              <a:rPr lang="en" sz="1600" b="1"/>
              <a:t>You will need to complete the following in this portfolio this week:</a:t>
            </a:r>
            <a:endParaRPr sz="1600" b="1"/>
          </a:p>
          <a:p>
            <a:pPr marL="457200" lvl="0" indent="-330200" algn="l" rtl="0">
              <a:spcBef>
                <a:spcPts val="1600"/>
              </a:spcBef>
              <a:spcAft>
                <a:spcPts val="0"/>
              </a:spcAft>
              <a:buSzPts val="1600"/>
              <a:buChar char="●"/>
            </a:pPr>
            <a:r>
              <a:rPr lang="en" sz="1600"/>
              <a:t>All week 2 activities</a:t>
            </a:r>
            <a:endParaRPr sz="1600"/>
          </a:p>
          <a:p>
            <a:pPr marL="457200" lvl="0" indent="-330200" algn="l" rtl="0">
              <a:spcBef>
                <a:spcPts val="0"/>
              </a:spcBef>
              <a:spcAft>
                <a:spcPts val="0"/>
              </a:spcAft>
              <a:buSzPts val="1600"/>
              <a:buChar char="●"/>
            </a:pPr>
            <a:r>
              <a:rPr lang="en" sz="1600"/>
              <a:t>Your Reflective Account on this week's content</a:t>
            </a:r>
            <a:endParaRPr sz="1600"/>
          </a:p>
          <a:p>
            <a:pPr marL="0" lvl="0" indent="0" algn="l" rtl="0">
              <a:spcBef>
                <a:spcPts val="1600"/>
              </a:spcBef>
              <a:spcAft>
                <a:spcPts val="0"/>
              </a:spcAft>
              <a:buNone/>
            </a:pPr>
            <a:r>
              <a:rPr lang="en" sz="1600"/>
              <a:t>You should then </a:t>
            </a:r>
            <a:r>
              <a:rPr lang="en" sz="1600" b="1"/>
              <a:t>upload your portfolio</a:t>
            </a:r>
            <a:r>
              <a:rPr lang="en" sz="1600"/>
              <a:t> to the moodle platform (as a link, PDF or powerpoint document) by the end of the week. </a:t>
            </a:r>
            <a:endParaRPr sz="1600"/>
          </a:p>
          <a:p>
            <a:pPr marL="0" lvl="0" indent="0" algn="l" rtl="0">
              <a:spcBef>
                <a:spcPts val="1600"/>
              </a:spcBef>
              <a:spcAft>
                <a:spcPts val="0"/>
              </a:spcAft>
              <a:buNone/>
            </a:pPr>
            <a:endParaRPr sz="1600"/>
          </a:p>
          <a:p>
            <a:pPr marL="0" lvl="0" indent="0" algn="l" rtl="0">
              <a:spcBef>
                <a:spcPts val="1600"/>
              </a:spcBef>
              <a:spcAft>
                <a:spcPts val="0"/>
              </a:spcAft>
              <a:buNone/>
            </a:pPr>
            <a:endParaRPr sz="1600"/>
          </a:p>
          <a:p>
            <a:pPr marL="0" lvl="0" indent="0" algn="l" rtl="0">
              <a:spcBef>
                <a:spcPts val="1600"/>
              </a:spcBef>
              <a:spcAft>
                <a:spcPts val="0"/>
              </a:spcAft>
              <a:buNone/>
            </a:pPr>
            <a:endParaRPr sz="1600"/>
          </a:p>
          <a:p>
            <a:pPr marL="0" lvl="0" indent="0" algn="l" rtl="0">
              <a:spcBef>
                <a:spcPts val="1600"/>
              </a:spcBef>
              <a:spcAft>
                <a:spcPts val="1600"/>
              </a:spcAft>
              <a:buNone/>
            </a:pPr>
            <a:endParaRPr sz="1600"/>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2"/>
          <p:cNvSpPr txBox="1">
            <a:spLocks noGrp="1"/>
          </p:cNvSpPr>
          <p:nvPr>
            <p:ph type="body" idx="1"/>
          </p:nvPr>
        </p:nvSpPr>
        <p:spPr>
          <a:xfrm>
            <a:off x="2966175" y="1666275"/>
            <a:ext cx="6228000" cy="3477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600"/>
              <a:t>This weeks activities are:</a:t>
            </a:r>
            <a:endParaRPr sz="1600"/>
          </a:p>
          <a:p>
            <a:pPr marL="457200" lvl="0" indent="-330200" algn="l" rtl="0">
              <a:spcBef>
                <a:spcPts val="1600"/>
              </a:spcBef>
              <a:spcAft>
                <a:spcPts val="0"/>
              </a:spcAft>
              <a:buSzPts val="1600"/>
              <a:buChar char="●"/>
            </a:pPr>
            <a:r>
              <a:rPr lang="en" sz="1600" b="1"/>
              <a:t>The importance of communication exercise </a:t>
            </a:r>
            <a:endParaRPr sz="1600" b="1"/>
          </a:p>
          <a:p>
            <a:pPr marL="457200" lvl="0" indent="-330200" algn="l" rtl="0">
              <a:spcBef>
                <a:spcPts val="0"/>
              </a:spcBef>
              <a:spcAft>
                <a:spcPts val="0"/>
              </a:spcAft>
              <a:buSzPts val="1600"/>
              <a:buChar char="●"/>
            </a:pPr>
            <a:r>
              <a:rPr lang="en" sz="1600" b="1"/>
              <a:t>Maintaining Boundaries in a Needs Assessment</a:t>
            </a:r>
            <a:endParaRPr sz="1600" b="1"/>
          </a:p>
          <a:p>
            <a:pPr marL="457200" lvl="0" indent="-330200" algn="l" rtl="0">
              <a:spcBef>
                <a:spcPts val="0"/>
              </a:spcBef>
              <a:spcAft>
                <a:spcPts val="0"/>
              </a:spcAft>
              <a:buSzPts val="1600"/>
              <a:buChar char="●"/>
            </a:pPr>
            <a:r>
              <a:rPr lang="en" sz="1600" b="1"/>
              <a:t>Building Rapport</a:t>
            </a:r>
            <a:endParaRPr sz="1600" b="1"/>
          </a:p>
          <a:p>
            <a:pPr marL="0" lvl="0" indent="0" algn="l" rtl="0">
              <a:spcBef>
                <a:spcPts val="1600"/>
              </a:spcBef>
              <a:spcAft>
                <a:spcPts val="0"/>
              </a:spcAft>
              <a:buNone/>
            </a:pPr>
            <a:r>
              <a:rPr lang="en" sz="1600"/>
              <a:t>The activities are designed to get you thinking about the content and to encourage questions. Each activity is described in the following slides.</a:t>
            </a:r>
            <a:endParaRPr sz="1600"/>
          </a:p>
          <a:p>
            <a:pPr marL="0" lvl="0" indent="0" algn="l" rtl="0">
              <a:spcBef>
                <a:spcPts val="1600"/>
              </a:spcBef>
              <a:spcAft>
                <a:spcPts val="0"/>
              </a:spcAft>
              <a:buNone/>
            </a:pPr>
            <a:r>
              <a:rPr lang="en" sz="1600"/>
              <a:t>Please do post your questions on the forum - the facilitators and your peers will respond to these questions throughout the course. </a:t>
            </a:r>
            <a:endParaRPr sz="1600"/>
          </a:p>
          <a:p>
            <a:pPr marL="0" lvl="0" indent="0" algn="l" rtl="0">
              <a:spcBef>
                <a:spcPts val="1600"/>
              </a:spcBef>
              <a:spcAft>
                <a:spcPts val="0"/>
              </a:spcAft>
              <a:buNone/>
            </a:pPr>
            <a:endParaRPr sz="1600" b="0"/>
          </a:p>
          <a:p>
            <a:pPr marL="0" lvl="0" indent="0" algn="l" rtl="0">
              <a:spcBef>
                <a:spcPts val="1600"/>
              </a:spcBef>
              <a:spcAft>
                <a:spcPts val="1600"/>
              </a:spcAft>
              <a:buNone/>
            </a:pPr>
            <a:endParaRPr sz="1600" b="0"/>
          </a:p>
        </p:txBody>
      </p:sp>
      <p:sp>
        <p:nvSpPr>
          <p:cNvPr id="119" name="Google Shape;119;p22"/>
          <p:cNvSpPr txBox="1">
            <a:spLocks noGrp="1"/>
          </p:cNvSpPr>
          <p:nvPr>
            <p:ph type="title"/>
          </p:nvPr>
        </p:nvSpPr>
        <p:spPr>
          <a:xfrm>
            <a:off x="0" y="0"/>
            <a:ext cx="2757300" cy="51435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Week 2 - Activities</a:t>
            </a:r>
            <a:endParaRPr sz="2200" b="1">
              <a:solidFill>
                <a:srgbClr val="20124D"/>
              </a:solidFill>
            </a:endParaRPr>
          </a:p>
          <a:p>
            <a:pPr marL="0" lvl="0" indent="0" algn="l" rtl="0">
              <a:spcBef>
                <a:spcPts val="0"/>
              </a:spcBef>
              <a:spcAft>
                <a:spcPts val="0"/>
              </a:spcAft>
              <a:buNone/>
            </a:pPr>
            <a:endParaRPr sz="2200" b="1">
              <a:solidFill>
                <a:srgbClr val="20124D"/>
              </a:solidFill>
            </a:endParaRPr>
          </a:p>
          <a:p>
            <a:pPr marL="0" lvl="0" indent="0" algn="l" rtl="0">
              <a:spcBef>
                <a:spcPts val="0"/>
              </a:spcBef>
              <a:spcAft>
                <a:spcPts val="0"/>
              </a:spcAft>
              <a:buNone/>
            </a:pPr>
            <a:r>
              <a:rPr lang="en" sz="1800" b="1">
                <a:solidFill>
                  <a:srgbClr val="20124D"/>
                </a:solidFill>
              </a:rPr>
              <a:t>As you work through the content we would recommend that you collaborate with others on these activities.</a:t>
            </a:r>
            <a:endParaRPr sz="1800" b="1">
              <a:solidFill>
                <a:srgbClr val="20124D"/>
              </a:solidFill>
            </a:endParaRPr>
          </a:p>
          <a:p>
            <a:pPr marL="0" lvl="0" indent="0" algn="l" rtl="0">
              <a:spcBef>
                <a:spcPts val="0"/>
              </a:spcBef>
              <a:spcAft>
                <a:spcPts val="0"/>
              </a:spcAft>
              <a:buNone/>
            </a:pPr>
            <a:endParaRPr sz="1800" b="1">
              <a:solidFill>
                <a:srgbClr val="20124D"/>
              </a:solidFill>
            </a:endParaRPr>
          </a:p>
          <a:p>
            <a:pPr marL="0" lvl="0" indent="0" algn="l" rtl="0">
              <a:spcBef>
                <a:spcPts val="0"/>
              </a:spcBef>
              <a:spcAft>
                <a:spcPts val="0"/>
              </a:spcAft>
              <a:buNone/>
            </a:pPr>
            <a:r>
              <a:rPr lang="en" sz="1400" b="1">
                <a:solidFill>
                  <a:srgbClr val="333333"/>
                </a:solidFill>
              </a:rPr>
              <a:t>These activities are not assessed and are a way for you to expand your knowledge. </a:t>
            </a:r>
            <a:endParaRPr sz="1400" b="1">
              <a:solidFill>
                <a:srgbClr val="333333"/>
              </a:solidFill>
            </a:endParaRPr>
          </a:p>
          <a:p>
            <a:pPr marL="0" lvl="0" indent="0" algn="l" rtl="0">
              <a:spcBef>
                <a:spcPts val="0"/>
              </a:spcBef>
              <a:spcAft>
                <a:spcPts val="0"/>
              </a:spcAft>
              <a:buNone/>
            </a:pPr>
            <a:endParaRPr sz="1400" b="1">
              <a:solidFill>
                <a:srgbClr val="333333"/>
              </a:solidFill>
            </a:endParaRPr>
          </a:p>
          <a:p>
            <a:pPr marL="0" lvl="0" indent="0" algn="l" rtl="0">
              <a:spcBef>
                <a:spcPts val="0"/>
              </a:spcBef>
              <a:spcAft>
                <a:spcPts val="0"/>
              </a:spcAft>
              <a:buNone/>
            </a:pPr>
            <a:r>
              <a:rPr lang="en" sz="1400" b="1">
                <a:solidFill>
                  <a:srgbClr val="333333"/>
                </a:solidFill>
              </a:rPr>
              <a:t>You can provide evidence of these activities on the following slides.</a:t>
            </a:r>
            <a:endParaRPr sz="1400" b="1">
              <a:solidFill>
                <a:srgbClr val="333333"/>
              </a:solidFill>
            </a:endParaRPr>
          </a:p>
          <a:p>
            <a:pPr marL="0" lvl="0" indent="0" algn="l" rtl="0">
              <a:spcBef>
                <a:spcPts val="0"/>
              </a:spcBef>
              <a:spcAft>
                <a:spcPts val="0"/>
              </a:spcAft>
              <a:buNone/>
            </a:pPr>
            <a:endParaRPr sz="1400" b="1">
              <a:solidFill>
                <a:srgbClr val="20124D"/>
              </a:solidFill>
            </a:endParaRPr>
          </a:p>
          <a:p>
            <a:pPr marL="0" lvl="0" indent="0" algn="l" rtl="0">
              <a:spcBef>
                <a:spcPts val="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20" name="Google Shape;120;p22"/>
          <p:cNvPicPr preferRelativeResize="0"/>
          <p:nvPr/>
        </p:nvPicPr>
        <p:blipFill>
          <a:blip r:embed="rId3">
            <a:alphaModFix/>
          </a:blip>
          <a:stretch>
            <a:fillRect/>
          </a:stretch>
        </p:blipFill>
        <p:spPr>
          <a:xfrm>
            <a:off x="4896350" y="62450"/>
            <a:ext cx="2702477" cy="1520151"/>
          </a:xfrm>
          <a:prstGeom prst="rect">
            <a:avLst/>
          </a:prstGeom>
          <a:noFill/>
          <a:ln>
            <a:noFill/>
          </a:ln>
        </p:spPr>
      </p:pic>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3"/>
          <p:cNvSpPr txBox="1">
            <a:spLocks noGrp="1"/>
          </p:cNvSpPr>
          <p:nvPr>
            <p:ph type="title"/>
          </p:nvPr>
        </p:nvSpPr>
        <p:spPr>
          <a:xfrm>
            <a:off x="0" y="0"/>
            <a:ext cx="9144000" cy="10467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Activity 1: </a:t>
            </a:r>
            <a:endParaRPr sz="2200" b="1">
              <a:solidFill>
                <a:srgbClr val="20124D"/>
              </a:solidFill>
            </a:endParaRPr>
          </a:p>
          <a:p>
            <a:pPr marL="0" lvl="0" indent="0" algn="l" rtl="0">
              <a:spcBef>
                <a:spcPts val="1000"/>
              </a:spcBef>
              <a:spcAft>
                <a:spcPts val="0"/>
              </a:spcAft>
              <a:buNone/>
            </a:pPr>
            <a:r>
              <a:rPr lang="en" sz="2200" b="1">
                <a:solidFill>
                  <a:srgbClr val="20124D"/>
                </a:solidFill>
              </a:rPr>
              <a:t>The importance of communication exercise </a:t>
            </a: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26" name="Google Shape;126;p23"/>
          <p:cNvPicPr preferRelativeResize="0"/>
          <p:nvPr/>
        </p:nvPicPr>
        <p:blipFill>
          <a:blip r:embed="rId3">
            <a:alphaModFix/>
          </a:blip>
          <a:stretch>
            <a:fillRect/>
          </a:stretch>
        </p:blipFill>
        <p:spPr>
          <a:xfrm>
            <a:off x="7577456" y="0"/>
            <a:ext cx="1860792" cy="1046701"/>
          </a:xfrm>
          <a:prstGeom prst="rect">
            <a:avLst/>
          </a:prstGeom>
          <a:noFill/>
          <a:ln>
            <a:noFill/>
          </a:ln>
        </p:spPr>
      </p:pic>
      <p:sp>
        <p:nvSpPr>
          <p:cNvPr id="127" name="Google Shape;127;p23"/>
          <p:cNvSpPr txBox="1"/>
          <p:nvPr/>
        </p:nvSpPr>
        <p:spPr>
          <a:xfrm>
            <a:off x="25825" y="1092850"/>
            <a:ext cx="5051100" cy="4248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1"/>
                </a:solidFill>
              </a:rPr>
              <a:t>1 of the key skills that a needs assessor requires is to be able to communicate effectively. In this exercise we’ll explore the impact of different communication techniques. </a:t>
            </a: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r>
              <a:rPr lang="en" sz="1200">
                <a:solidFill>
                  <a:schemeClr val="dk1"/>
                </a:solidFill>
              </a:rPr>
              <a:t>For this exercise you will need to </a:t>
            </a:r>
            <a:r>
              <a:rPr lang="en" sz="1200" b="1">
                <a:solidFill>
                  <a:schemeClr val="dk1"/>
                </a:solidFill>
              </a:rPr>
              <a:t>work with a peer. </a:t>
            </a:r>
            <a:r>
              <a:rPr lang="en" sz="1200">
                <a:solidFill>
                  <a:schemeClr val="dk1"/>
                </a:solidFill>
              </a:rPr>
              <a:t> Decide who will be “the listener” and who will be “the talker”.</a:t>
            </a: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r>
              <a:rPr lang="en" sz="1200">
                <a:solidFill>
                  <a:schemeClr val="dk1"/>
                </a:solidFill>
              </a:rPr>
              <a:t>The talker should describe a difficult scenario e.g. they’ve had a bad day at work. </a:t>
            </a: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r>
              <a:rPr lang="en" sz="1200">
                <a:solidFill>
                  <a:schemeClr val="dk1"/>
                </a:solidFill>
              </a:rPr>
              <a:t>The Listener will listen to them talking and will choose to act out one of the following scenarios, using their body language and communication skills:</a:t>
            </a:r>
            <a:endParaRPr sz="1200">
              <a:solidFill>
                <a:schemeClr val="dk1"/>
              </a:solidFill>
            </a:endParaRPr>
          </a:p>
          <a:p>
            <a:pPr marL="457200" lvl="0" indent="0" algn="l" rtl="0">
              <a:spcBef>
                <a:spcPts val="0"/>
              </a:spcBef>
              <a:spcAft>
                <a:spcPts val="0"/>
              </a:spcAft>
              <a:buNone/>
            </a:pPr>
            <a:endParaRPr sz="1200">
              <a:solidFill>
                <a:schemeClr val="dk1"/>
              </a:solidFill>
            </a:endParaRPr>
          </a:p>
          <a:p>
            <a:pPr marL="457200" lvl="0" indent="-304800" algn="l" rtl="0">
              <a:spcBef>
                <a:spcPts val="0"/>
              </a:spcBef>
              <a:spcAft>
                <a:spcPts val="0"/>
              </a:spcAft>
              <a:buClr>
                <a:schemeClr val="dk1"/>
              </a:buClr>
              <a:buSzPts val="1200"/>
              <a:buAutoNum type="arabicPeriod"/>
            </a:pPr>
            <a:r>
              <a:rPr lang="en" sz="1200">
                <a:solidFill>
                  <a:schemeClr val="dk1"/>
                </a:solidFill>
              </a:rPr>
              <a:t>That they are too busy</a:t>
            </a:r>
            <a:endParaRPr sz="1200">
              <a:solidFill>
                <a:schemeClr val="dk1"/>
              </a:solidFill>
            </a:endParaRPr>
          </a:p>
          <a:p>
            <a:pPr marL="457200" lvl="0" indent="-304800" algn="l" rtl="0">
              <a:spcBef>
                <a:spcPts val="0"/>
              </a:spcBef>
              <a:spcAft>
                <a:spcPts val="0"/>
              </a:spcAft>
              <a:buClr>
                <a:schemeClr val="dk1"/>
              </a:buClr>
              <a:buSzPts val="1200"/>
              <a:buAutoNum type="arabicPeriod"/>
            </a:pPr>
            <a:r>
              <a:rPr lang="en" sz="1200">
                <a:solidFill>
                  <a:schemeClr val="dk1"/>
                </a:solidFill>
              </a:rPr>
              <a:t>That they already know the story being shared</a:t>
            </a:r>
            <a:endParaRPr sz="1200">
              <a:solidFill>
                <a:schemeClr val="dk1"/>
              </a:solidFill>
            </a:endParaRPr>
          </a:p>
          <a:p>
            <a:pPr marL="457200" lvl="0" indent="-304800" algn="l" rtl="0">
              <a:spcBef>
                <a:spcPts val="0"/>
              </a:spcBef>
              <a:spcAft>
                <a:spcPts val="0"/>
              </a:spcAft>
              <a:buClr>
                <a:schemeClr val="dk1"/>
              </a:buClr>
              <a:buSzPts val="1200"/>
              <a:buAutoNum type="arabicPeriod"/>
            </a:pPr>
            <a:r>
              <a:rPr lang="en" sz="1200">
                <a:solidFill>
                  <a:schemeClr val="dk1"/>
                </a:solidFill>
              </a:rPr>
              <a:t>That they really care and want to listen </a:t>
            </a: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r>
              <a:rPr lang="en" sz="1200">
                <a:solidFill>
                  <a:schemeClr val="dk1"/>
                </a:solidFill>
              </a:rPr>
              <a:t>When finished, the talker should guess which of the scenarios was being acted out. Give feedback to each other on how it felt to take part in the conversation. </a:t>
            </a:r>
            <a:endParaRPr sz="1200">
              <a:solidFill>
                <a:schemeClr val="dk1"/>
              </a:solidFill>
            </a:endParaRPr>
          </a:p>
          <a:p>
            <a:pPr marL="457200" lvl="0" indent="0" algn="l" rtl="0">
              <a:spcBef>
                <a:spcPts val="0"/>
              </a:spcBef>
              <a:spcAft>
                <a:spcPts val="0"/>
              </a:spcAft>
              <a:buNone/>
            </a:pPr>
            <a:endParaRPr sz="1200">
              <a:solidFill>
                <a:schemeClr val="dk1"/>
              </a:solidFill>
            </a:endParaRPr>
          </a:p>
        </p:txBody>
      </p:sp>
      <p:sp>
        <p:nvSpPr>
          <p:cNvPr id="128" name="Google Shape;128;p23"/>
          <p:cNvSpPr/>
          <p:nvPr/>
        </p:nvSpPr>
        <p:spPr>
          <a:xfrm>
            <a:off x="5239700" y="1324725"/>
            <a:ext cx="3604200" cy="3463500"/>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a:t>How did you find the exercise? Share your reflection in this box. </a:t>
            </a:r>
            <a:endParaRP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4"/>
          <p:cNvSpPr txBox="1">
            <a:spLocks noGrp="1"/>
          </p:cNvSpPr>
          <p:nvPr>
            <p:ph type="title"/>
          </p:nvPr>
        </p:nvSpPr>
        <p:spPr>
          <a:xfrm>
            <a:off x="0" y="0"/>
            <a:ext cx="9144000" cy="10467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Activity 2: </a:t>
            </a:r>
            <a:endParaRPr sz="2200" b="1">
              <a:solidFill>
                <a:srgbClr val="20124D"/>
              </a:solidFill>
            </a:endParaRPr>
          </a:p>
          <a:p>
            <a:pPr marL="0" lvl="0" indent="0" algn="l" rtl="0">
              <a:spcBef>
                <a:spcPts val="1000"/>
              </a:spcBef>
              <a:spcAft>
                <a:spcPts val="0"/>
              </a:spcAft>
              <a:buNone/>
            </a:pPr>
            <a:r>
              <a:rPr lang="en" sz="2200" b="1">
                <a:solidFill>
                  <a:srgbClr val="20124D"/>
                </a:solidFill>
              </a:rPr>
              <a:t>Maintaining Boundaries in a Needs Assessment</a:t>
            </a: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34" name="Google Shape;134;p24"/>
          <p:cNvPicPr preferRelativeResize="0"/>
          <p:nvPr/>
        </p:nvPicPr>
        <p:blipFill>
          <a:blip r:embed="rId3">
            <a:alphaModFix/>
          </a:blip>
          <a:stretch>
            <a:fillRect/>
          </a:stretch>
        </p:blipFill>
        <p:spPr>
          <a:xfrm>
            <a:off x="7577456" y="0"/>
            <a:ext cx="1860792" cy="1046701"/>
          </a:xfrm>
          <a:prstGeom prst="rect">
            <a:avLst/>
          </a:prstGeom>
          <a:noFill/>
          <a:ln>
            <a:noFill/>
          </a:ln>
        </p:spPr>
      </p:pic>
      <p:sp>
        <p:nvSpPr>
          <p:cNvPr id="135" name="Google Shape;135;p24"/>
          <p:cNvSpPr txBox="1"/>
          <p:nvPr/>
        </p:nvSpPr>
        <p:spPr>
          <a:xfrm>
            <a:off x="25825" y="1092850"/>
            <a:ext cx="90030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In a needs assessment, maintaining appropriate boundaries between yourself and the participant is very important. In pairs or groups, discuss what your strategies may be for setting boundaries. You can also research strategies to include or try.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Write or mindmap your ideas below: </a:t>
            </a:r>
            <a:endParaRPr>
              <a:solidFill>
                <a:schemeClr val="dk1"/>
              </a:solidFill>
            </a:endParaRP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5"/>
          <p:cNvSpPr txBox="1">
            <a:spLocks noGrp="1"/>
          </p:cNvSpPr>
          <p:nvPr>
            <p:ph type="title"/>
          </p:nvPr>
        </p:nvSpPr>
        <p:spPr>
          <a:xfrm>
            <a:off x="0" y="0"/>
            <a:ext cx="9144000" cy="10467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Activity 3: </a:t>
            </a:r>
            <a:endParaRPr sz="2200" b="1">
              <a:solidFill>
                <a:srgbClr val="20124D"/>
              </a:solidFill>
            </a:endParaRPr>
          </a:p>
          <a:p>
            <a:pPr marL="0" lvl="0" indent="0" algn="l" rtl="0">
              <a:spcBef>
                <a:spcPts val="1000"/>
              </a:spcBef>
              <a:spcAft>
                <a:spcPts val="0"/>
              </a:spcAft>
              <a:buNone/>
            </a:pPr>
            <a:r>
              <a:rPr lang="en" sz="2200" b="1">
                <a:solidFill>
                  <a:srgbClr val="20124D"/>
                </a:solidFill>
              </a:rPr>
              <a:t>Building Rapport </a:t>
            </a: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41" name="Google Shape;141;p25"/>
          <p:cNvPicPr preferRelativeResize="0"/>
          <p:nvPr/>
        </p:nvPicPr>
        <p:blipFill>
          <a:blip r:embed="rId3">
            <a:alphaModFix/>
          </a:blip>
          <a:stretch>
            <a:fillRect/>
          </a:stretch>
        </p:blipFill>
        <p:spPr>
          <a:xfrm>
            <a:off x="7577456" y="0"/>
            <a:ext cx="1860792" cy="1046701"/>
          </a:xfrm>
          <a:prstGeom prst="rect">
            <a:avLst/>
          </a:prstGeom>
          <a:noFill/>
          <a:ln>
            <a:noFill/>
          </a:ln>
        </p:spPr>
      </p:pic>
      <p:sp>
        <p:nvSpPr>
          <p:cNvPr id="142" name="Google Shape;142;p25"/>
          <p:cNvSpPr txBox="1"/>
          <p:nvPr/>
        </p:nvSpPr>
        <p:spPr>
          <a:xfrm>
            <a:off x="25825" y="1092850"/>
            <a:ext cx="9118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
                <a:solidFill>
                  <a:schemeClr val="dk1"/>
                </a:solidFill>
              </a:rPr>
              <a:t>This week we explored how to build rapport and help a needs assessee to feel comfortable in an assessment. </a:t>
            </a:r>
            <a:br>
              <a:rPr lang="en">
                <a:solidFill>
                  <a:schemeClr val="dk1"/>
                </a:solidFill>
              </a:rPr>
            </a:br>
            <a:r>
              <a:rPr lang="en">
                <a:solidFill>
                  <a:schemeClr val="dk1"/>
                </a:solidFill>
              </a:rPr>
              <a:t>Research 3 different strategies for how you could build rapport and share these below.</a:t>
            </a:r>
            <a:endParaRPr>
              <a:solidFill>
                <a:schemeClr val="dk1"/>
              </a:solidFill>
            </a:endParaRPr>
          </a:p>
        </p:txBody>
      </p:sp>
      <p:graphicFrame>
        <p:nvGraphicFramePr>
          <p:cNvPr id="143" name="Google Shape;143;p25"/>
          <p:cNvGraphicFramePr/>
          <p:nvPr/>
        </p:nvGraphicFramePr>
        <p:xfrm>
          <a:off x="238350" y="1819050"/>
          <a:ext cx="3000000" cy="3000000"/>
        </p:xfrm>
        <a:graphic>
          <a:graphicData uri="http://schemas.openxmlformats.org/drawingml/2006/table">
            <a:tbl>
              <a:tblPr>
                <a:noFill/>
                <a:tableStyleId>{6945326C-53B0-44F8-AED4-C8939B608CA0}</a:tableStyleId>
              </a:tblPr>
              <a:tblGrid>
                <a:gridCol w="8519325">
                  <a:extLst>
                    <a:ext uri="{9D8B030D-6E8A-4147-A177-3AD203B41FA5}">
                      <a16:colId xmlns:a16="http://schemas.microsoft.com/office/drawing/2014/main" val="20000"/>
                    </a:ext>
                  </a:extLst>
                </a:gridCol>
              </a:tblGrid>
              <a:tr h="380025">
                <a:tc>
                  <a:txBody>
                    <a:bodyPr/>
                    <a:lstStyle/>
                    <a:p>
                      <a:pPr marL="0" lvl="0" indent="0" algn="l" rtl="0">
                        <a:lnSpc>
                          <a:spcPct val="100000"/>
                        </a:lnSpc>
                        <a:spcBef>
                          <a:spcPts val="1000"/>
                        </a:spcBef>
                        <a:spcAft>
                          <a:spcPts val="1000"/>
                        </a:spcAft>
                        <a:buNone/>
                      </a:pPr>
                      <a:r>
                        <a:rPr lang="en" b="1">
                          <a:solidFill>
                            <a:schemeClr val="dk1"/>
                          </a:solidFill>
                        </a:rPr>
                        <a:t>Strategy 1</a:t>
                      </a:r>
                      <a:endParaRPr sz="1200"/>
                    </a:p>
                  </a:txBody>
                  <a:tcPr marL="91425" marR="91425" marT="91425" marB="91425"/>
                </a:tc>
                <a:extLst>
                  <a:ext uri="{0D108BD9-81ED-4DB2-BD59-A6C34878D82A}">
                    <a16:rowId xmlns:a16="http://schemas.microsoft.com/office/drawing/2014/main" val="10000"/>
                  </a:ext>
                </a:extLst>
              </a:tr>
              <a:tr h="552325">
                <a:tc>
                  <a:txBody>
                    <a:bodyPr/>
                    <a:lstStyle/>
                    <a:p>
                      <a:pPr marL="0" lvl="0" indent="0" algn="l" rtl="0">
                        <a:spcBef>
                          <a:spcPts val="0"/>
                        </a:spcBef>
                        <a:spcAft>
                          <a:spcPts val="0"/>
                        </a:spcAft>
                        <a:buNone/>
                      </a:pPr>
                      <a:endParaRPr sz="1200"/>
                    </a:p>
                  </a:txBody>
                  <a:tcPr marL="91425" marR="91425" marT="91425" marB="91425"/>
                </a:tc>
                <a:extLst>
                  <a:ext uri="{0D108BD9-81ED-4DB2-BD59-A6C34878D82A}">
                    <a16:rowId xmlns:a16="http://schemas.microsoft.com/office/drawing/2014/main" val="10001"/>
                  </a:ext>
                </a:extLst>
              </a:tr>
            </a:tbl>
          </a:graphicData>
        </a:graphic>
      </p:graphicFrame>
      <p:graphicFrame>
        <p:nvGraphicFramePr>
          <p:cNvPr id="144" name="Google Shape;144;p25"/>
          <p:cNvGraphicFramePr/>
          <p:nvPr/>
        </p:nvGraphicFramePr>
        <p:xfrm>
          <a:off x="238350" y="2933525"/>
          <a:ext cx="3000000" cy="3000000"/>
        </p:xfrm>
        <a:graphic>
          <a:graphicData uri="http://schemas.openxmlformats.org/drawingml/2006/table">
            <a:tbl>
              <a:tblPr>
                <a:noFill/>
                <a:tableStyleId>{6945326C-53B0-44F8-AED4-C8939B608CA0}</a:tableStyleId>
              </a:tblPr>
              <a:tblGrid>
                <a:gridCol w="8519325">
                  <a:extLst>
                    <a:ext uri="{9D8B030D-6E8A-4147-A177-3AD203B41FA5}">
                      <a16:colId xmlns:a16="http://schemas.microsoft.com/office/drawing/2014/main" val="20000"/>
                    </a:ext>
                  </a:extLst>
                </a:gridCol>
              </a:tblGrid>
              <a:tr h="402200">
                <a:tc>
                  <a:txBody>
                    <a:bodyPr/>
                    <a:lstStyle/>
                    <a:p>
                      <a:pPr marL="0" lvl="0" indent="0" algn="l" rtl="0">
                        <a:lnSpc>
                          <a:spcPct val="100000"/>
                        </a:lnSpc>
                        <a:spcBef>
                          <a:spcPts val="1000"/>
                        </a:spcBef>
                        <a:spcAft>
                          <a:spcPts val="1000"/>
                        </a:spcAft>
                        <a:buNone/>
                      </a:pPr>
                      <a:r>
                        <a:rPr lang="en" b="1">
                          <a:solidFill>
                            <a:schemeClr val="dk1"/>
                          </a:solidFill>
                        </a:rPr>
                        <a:t>Strategy 2</a:t>
                      </a:r>
                      <a:endParaRPr sz="1200"/>
                    </a:p>
                  </a:txBody>
                  <a:tcPr marL="91425" marR="91425" marT="91425" marB="91425"/>
                </a:tc>
                <a:extLst>
                  <a:ext uri="{0D108BD9-81ED-4DB2-BD59-A6C34878D82A}">
                    <a16:rowId xmlns:a16="http://schemas.microsoft.com/office/drawing/2014/main" val="10000"/>
                  </a:ext>
                </a:extLst>
              </a:tr>
              <a:tr h="552325">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1"/>
                  </a:ext>
                </a:extLst>
              </a:tr>
            </a:tbl>
          </a:graphicData>
        </a:graphic>
      </p:graphicFrame>
      <p:graphicFrame>
        <p:nvGraphicFramePr>
          <p:cNvPr id="145" name="Google Shape;145;p25"/>
          <p:cNvGraphicFramePr/>
          <p:nvPr/>
        </p:nvGraphicFramePr>
        <p:xfrm>
          <a:off x="238350" y="4054000"/>
          <a:ext cx="3000000" cy="3000000"/>
        </p:xfrm>
        <a:graphic>
          <a:graphicData uri="http://schemas.openxmlformats.org/drawingml/2006/table">
            <a:tbl>
              <a:tblPr>
                <a:noFill/>
                <a:tableStyleId>{6945326C-53B0-44F8-AED4-C8939B608CA0}</a:tableStyleId>
              </a:tblPr>
              <a:tblGrid>
                <a:gridCol w="8519325">
                  <a:extLst>
                    <a:ext uri="{9D8B030D-6E8A-4147-A177-3AD203B41FA5}">
                      <a16:colId xmlns:a16="http://schemas.microsoft.com/office/drawing/2014/main" val="20000"/>
                    </a:ext>
                  </a:extLst>
                </a:gridCol>
              </a:tblGrid>
              <a:tr h="402200">
                <a:tc>
                  <a:txBody>
                    <a:bodyPr/>
                    <a:lstStyle/>
                    <a:p>
                      <a:pPr marL="0" lvl="0" indent="0" algn="l" rtl="0">
                        <a:lnSpc>
                          <a:spcPct val="100000"/>
                        </a:lnSpc>
                        <a:spcBef>
                          <a:spcPts val="1000"/>
                        </a:spcBef>
                        <a:spcAft>
                          <a:spcPts val="1000"/>
                        </a:spcAft>
                        <a:buNone/>
                      </a:pPr>
                      <a:r>
                        <a:rPr lang="en" b="1">
                          <a:solidFill>
                            <a:schemeClr val="dk1"/>
                          </a:solidFill>
                        </a:rPr>
                        <a:t>Strategy 3</a:t>
                      </a:r>
                      <a:endParaRPr sz="1200"/>
                    </a:p>
                  </a:txBody>
                  <a:tcPr marL="91425" marR="91425" marT="91425" marB="91425"/>
                </a:tc>
                <a:extLst>
                  <a:ext uri="{0D108BD9-81ED-4DB2-BD59-A6C34878D82A}">
                    <a16:rowId xmlns:a16="http://schemas.microsoft.com/office/drawing/2014/main" val="10000"/>
                  </a:ext>
                </a:extLst>
              </a:tr>
              <a:tr h="552325">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1"/>
                  </a:ext>
                </a:extLst>
              </a:tr>
            </a:tbl>
          </a:graphicData>
        </a:graphic>
      </p:graphicFrame>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6"/>
          <p:cNvSpPr txBox="1">
            <a:spLocks noGrp="1"/>
          </p:cNvSpPr>
          <p:nvPr>
            <p:ph type="body" idx="1"/>
          </p:nvPr>
        </p:nvSpPr>
        <p:spPr>
          <a:xfrm>
            <a:off x="2926475" y="322475"/>
            <a:ext cx="6038400" cy="44664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600"/>
              <a:t>Please write your reflection here. You should write between 100-150 words. </a:t>
            </a:r>
            <a:endParaRPr sz="1600"/>
          </a:p>
          <a:p>
            <a:pPr marL="0" lvl="0" indent="0" algn="l" rtl="0">
              <a:spcBef>
                <a:spcPts val="1600"/>
              </a:spcBef>
              <a:spcAft>
                <a:spcPts val="0"/>
              </a:spcAft>
              <a:buNone/>
            </a:pPr>
            <a:r>
              <a:rPr lang="en" sz="1600"/>
              <a:t>You can resize this textbox if necessary. </a:t>
            </a:r>
            <a:endParaRPr sz="1600"/>
          </a:p>
          <a:p>
            <a:pPr marL="0" lvl="0" indent="0" algn="l" rtl="0">
              <a:spcBef>
                <a:spcPts val="1600"/>
              </a:spcBef>
              <a:spcAft>
                <a:spcPts val="0"/>
              </a:spcAft>
              <a:buNone/>
            </a:pPr>
            <a:r>
              <a:rPr lang="en" sz="1600"/>
              <a:t>We are happy for you to upload an audio or video of your reflection if you would prefer. </a:t>
            </a:r>
            <a:endParaRPr sz="1600"/>
          </a:p>
          <a:p>
            <a:pPr marL="0" lvl="0" indent="0" algn="l" rtl="0">
              <a:spcBef>
                <a:spcPts val="1600"/>
              </a:spcBef>
              <a:spcAft>
                <a:spcPts val="0"/>
              </a:spcAft>
              <a:buNone/>
            </a:pPr>
            <a:r>
              <a:rPr lang="en" sz="1600"/>
              <a:t>You can also upload images. </a:t>
            </a:r>
            <a:endParaRPr sz="1600"/>
          </a:p>
          <a:p>
            <a:pPr marL="0" lvl="0" indent="0" algn="l" rtl="0">
              <a:spcBef>
                <a:spcPts val="1600"/>
              </a:spcBef>
              <a:spcAft>
                <a:spcPts val="0"/>
              </a:spcAft>
              <a:buNone/>
            </a:pPr>
            <a:r>
              <a:rPr lang="en" sz="1600"/>
              <a:t>(You can delete this text)</a:t>
            </a:r>
            <a:endParaRPr sz="1600" b="0"/>
          </a:p>
          <a:p>
            <a:pPr marL="0" lvl="0" indent="0" algn="l" rtl="0">
              <a:spcBef>
                <a:spcPts val="1600"/>
              </a:spcBef>
              <a:spcAft>
                <a:spcPts val="0"/>
              </a:spcAft>
              <a:buNone/>
            </a:pPr>
            <a:endParaRPr sz="1600" b="0"/>
          </a:p>
          <a:p>
            <a:pPr marL="0" lvl="0" indent="0" algn="l" rtl="0">
              <a:spcBef>
                <a:spcPts val="1600"/>
              </a:spcBef>
              <a:spcAft>
                <a:spcPts val="1600"/>
              </a:spcAft>
              <a:buNone/>
            </a:pPr>
            <a:endParaRPr sz="1600" b="0"/>
          </a:p>
        </p:txBody>
      </p:sp>
      <p:sp>
        <p:nvSpPr>
          <p:cNvPr id="151" name="Google Shape;151;p26"/>
          <p:cNvSpPr txBox="1">
            <a:spLocks noGrp="1"/>
          </p:cNvSpPr>
          <p:nvPr>
            <p:ph type="title"/>
          </p:nvPr>
        </p:nvSpPr>
        <p:spPr>
          <a:xfrm>
            <a:off x="0" y="0"/>
            <a:ext cx="2757300" cy="5143500"/>
          </a:xfrm>
          <a:prstGeom prst="rect">
            <a:avLst/>
          </a:prstGeom>
          <a:solidFill>
            <a:schemeClr val="dk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FCCCC7"/>
                </a:solidFill>
              </a:rPr>
              <a:t>Reflective Account Week 2</a:t>
            </a:r>
            <a:endParaRPr sz="2200" b="1">
              <a:solidFill>
                <a:srgbClr val="FCCCC7"/>
              </a:solidFill>
            </a:endParaRPr>
          </a:p>
          <a:p>
            <a:pPr marL="0" lvl="0" indent="0" algn="l" rtl="0">
              <a:spcBef>
                <a:spcPts val="0"/>
              </a:spcBef>
              <a:spcAft>
                <a:spcPts val="0"/>
              </a:spcAft>
              <a:buNone/>
            </a:pPr>
            <a:endParaRPr sz="2200" b="1">
              <a:solidFill>
                <a:srgbClr val="FCCCC7"/>
              </a:solidFill>
            </a:endParaRPr>
          </a:p>
          <a:p>
            <a:pPr marL="0" lvl="0" indent="0" algn="l" rtl="0">
              <a:spcBef>
                <a:spcPts val="0"/>
              </a:spcBef>
              <a:spcAft>
                <a:spcPts val="0"/>
              </a:spcAft>
              <a:buNone/>
            </a:pPr>
            <a:r>
              <a:rPr lang="en" sz="1800" b="1">
                <a:solidFill>
                  <a:schemeClr val="lt1"/>
                </a:solidFill>
              </a:rPr>
              <a:t>Please use this space to reflect on what you have learnt this week. </a:t>
            </a:r>
            <a:endParaRPr sz="1800" b="1">
              <a:solidFill>
                <a:schemeClr val="lt1"/>
              </a:solidFill>
            </a:endParaRPr>
          </a:p>
          <a:p>
            <a:pPr marL="0" lvl="0" indent="0" algn="l" rtl="0">
              <a:spcBef>
                <a:spcPts val="0"/>
              </a:spcBef>
              <a:spcAft>
                <a:spcPts val="0"/>
              </a:spcAft>
              <a:buNone/>
            </a:pPr>
            <a:endParaRPr sz="1800" b="1">
              <a:solidFill>
                <a:srgbClr val="E9EFF6"/>
              </a:solidFill>
            </a:endParaRPr>
          </a:p>
          <a:p>
            <a:pPr marL="0" lvl="0" indent="0" algn="l" rtl="0">
              <a:spcBef>
                <a:spcPts val="0"/>
              </a:spcBef>
              <a:spcAft>
                <a:spcPts val="0"/>
              </a:spcAft>
              <a:buNone/>
            </a:pPr>
            <a:r>
              <a:rPr lang="en" sz="1400" b="1">
                <a:solidFill>
                  <a:srgbClr val="E9EFF6"/>
                </a:solidFill>
              </a:rPr>
              <a:t>Some prompts: </a:t>
            </a:r>
            <a:endParaRPr sz="1400" b="1">
              <a:solidFill>
                <a:srgbClr val="E9EFF6"/>
              </a:solidFill>
            </a:endParaRPr>
          </a:p>
          <a:p>
            <a:pPr marL="0" lvl="0" indent="0" algn="l" rtl="0">
              <a:spcBef>
                <a:spcPts val="0"/>
              </a:spcBef>
              <a:spcAft>
                <a:spcPts val="0"/>
              </a:spcAft>
              <a:buNone/>
            </a:pPr>
            <a:endParaRPr sz="1400" b="1">
              <a:solidFill>
                <a:srgbClr val="E9EFF6"/>
              </a:solidFill>
            </a:endParaRPr>
          </a:p>
          <a:p>
            <a:pPr marL="457200" lvl="0" indent="-317500" algn="l" rtl="0">
              <a:spcBef>
                <a:spcPts val="0"/>
              </a:spcBef>
              <a:spcAft>
                <a:spcPts val="0"/>
              </a:spcAft>
              <a:buClr>
                <a:srgbClr val="E9EFF6"/>
              </a:buClr>
              <a:buSzPts val="1400"/>
              <a:buChar char="●"/>
            </a:pPr>
            <a:r>
              <a:rPr lang="en" sz="1400" b="1">
                <a:solidFill>
                  <a:srgbClr val="E9EFF6"/>
                </a:solidFill>
              </a:rPr>
              <a:t>How will this new content impact your work? </a:t>
            </a:r>
            <a:endParaRPr sz="1400" b="1">
              <a:solidFill>
                <a:srgbClr val="E9EFF6"/>
              </a:solidFill>
            </a:endParaRPr>
          </a:p>
          <a:p>
            <a:pPr marL="457200" lvl="0" indent="-317500" algn="l" rtl="0">
              <a:spcBef>
                <a:spcPts val="0"/>
              </a:spcBef>
              <a:spcAft>
                <a:spcPts val="0"/>
              </a:spcAft>
              <a:buClr>
                <a:srgbClr val="E9EFF6"/>
              </a:buClr>
              <a:buSzPts val="1400"/>
              <a:buChar char="●"/>
            </a:pPr>
            <a:r>
              <a:rPr lang="en" sz="1400" b="1">
                <a:solidFill>
                  <a:srgbClr val="E9EFF6"/>
                </a:solidFill>
              </a:rPr>
              <a:t>What did you learn?</a:t>
            </a:r>
            <a:endParaRPr sz="1400" b="1">
              <a:solidFill>
                <a:srgbClr val="E9EFF6"/>
              </a:solidFill>
            </a:endParaRPr>
          </a:p>
          <a:p>
            <a:pPr marL="457200" lvl="0" indent="-317500" algn="l" rtl="0">
              <a:spcBef>
                <a:spcPts val="0"/>
              </a:spcBef>
              <a:spcAft>
                <a:spcPts val="0"/>
              </a:spcAft>
              <a:buClr>
                <a:srgbClr val="E9EFF6"/>
              </a:buClr>
              <a:buSzPts val="1400"/>
              <a:buChar char="●"/>
            </a:pPr>
            <a:r>
              <a:rPr lang="en" sz="1400" b="1">
                <a:solidFill>
                  <a:srgbClr val="E9EFF6"/>
                </a:solidFill>
              </a:rPr>
              <a:t>Is there anything you’d like to know more about? </a:t>
            </a:r>
            <a:endParaRPr sz="1400" b="1">
              <a:solidFill>
                <a:srgbClr val="E9EFF6"/>
              </a:solidFill>
            </a:endParaRPr>
          </a:p>
          <a:p>
            <a:pPr marL="0" lvl="0" indent="0" algn="l" rtl="0">
              <a:spcBef>
                <a:spcPts val="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52" name="Google Shape;152;p26"/>
          <p:cNvPicPr preferRelativeResize="0"/>
          <p:nvPr/>
        </p:nvPicPr>
        <p:blipFill rotWithShape="1">
          <a:blip r:embed="rId3">
            <a:alphaModFix/>
          </a:blip>
          <a:srcRect l="20479" r="22978"/>
          <a:stretch/>
        </p:blipFill>
        <p:spPr>
          <a:xfrm>
            <a:off x="1865626" y="4214950"/>
            <a:ext cx="857251" cy="852800"/>
          </a:xfrm>
          <a:prstGeom prst="rect">
            <a:avLst/>
          </a:prstGeom>
          <a:noFill/>
          <a:ln>
            <a:noFill/>
          </a:ln>
        </p:spPr>
      </p:pic>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7"/>
          <p:cNvSpPr txBox="1">
            <a:spLocks noGrp="1"/>
          </p:cNvSpPr>
          <p:nvPr>
            <p:ph type="title"/>
          </p:nvPr>
        </p:nvSpPr>
        <p:spPr>
          <a:xfrm>
            <a:off x="0" y="0"/>
            <a:ext cx="9144000" cy="570600"/>
          </a:xfrm>
          <a:prstGeom prst="rect">
            <a:avLst/>
          </a:prstGeom>
          <a:solidFill>
            <a:schemeClr val="dk2"/>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Your questions, thoughts, comments...</a:t>
            </a: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sp>
        <p:nvSpPr>
          <p:cNvPr id="158" name="Google Shape;158;p27"/>
          <p:cNvSpPr txBox="1"/>
          <p:nvPr/>
        </p:nvSpPr>
        <p:spPr>
          <a:xfrm>
            <a:off x="12900" y="743350"/>
            <a:ext cx="9118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Thank you for completing this week's key activities, content and reflection. You can use this space to share any comments, thoughts or questions that you may have that you’d like the facilitators to be aware of. </a:t>
            </a:r>
            <a:endParaRPr>
              <a:solidFill>
                <a:schemeClr val="dk1"/>
              </a:solidFill>
            </a:endParaRPr>
          </a:p>
        </p:txBody>
      </p:sp>
      <p:pic>
        <p:nvPicPr>
          <p:cNvPr id="159" name="Google Shape;159;p27"/>
          <p:cNvPicPr preferRelativeResize="0"/>
          <p:nvPr/>
        </p:nvPicPr>
        <p:blipFill rotWithShape="1">
          <a:blip r:embed="rId3">
            <a:alphaModFix/>
          </a:blip>
          <a:srcRect l="11762"/>
          <a:stretch/>
        </p:blipFill>
        <p:spPr>
          <a:xfrm>
            <a:off x="5070425" y="1763450"/>
            <a:ext cx="4304251" cy="2743824"/>
          </a:xfrm>
          <a:prstGeom prst="rect">
            <a:avLst/>
          </a:prstGeom>
          <a:noFill/>
          <a:ln>
            <a:noFill/>
          </a:ln>
        </p:spPr>
      </p:pic>
      <p:sp>
        <p:nvSpPr>
          <p:cNvPr id="160" name="Google Shape;160;p27"/>
          <p:cNvSpPr txBox="1"/>
          <p:nvPr/>
        </p:nvSpPr>
        <p:spPr>
          <a:xfrm>
            <a:off x="329150" y="1592600"/>
            <a:ext cx="4095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Add your questions here...</a:t>
            </a:r>
            <a:endParaRPr/>
          </a:p>
        </p:txBody>
      </p:sp>
    </p:spTree>
  </p:cSld>
  <p:clrMapOvr>
    <a:masterClrMapping/>
  </p:clrMapOvr>
  <p:transition>
    <p:fade/>
  </p:transition>
</p:sld>
</file>

<file path=ppt/theme/theme1.xml><?xml version="1.0" encoding="utf-8"?>
<a:theme xmlns:a="http://schemas.openxmlformats.org/drawingml/2006/main" name="D&amp;A Theme 2021">
  <a:themeElements>
    <a:clrScheme name="Simple Light">
      <a:dk1>
        <a:srgbClr val="2B2B73"/>
      </a:dk1>
      <a:lt1>
        <a:srgbClr val="FCCCC7"/>
      </a:lt1>
      <a:dk2>
        <a:srgbClr val="7373E5"/>
      </a:dk2>
      <a:lt2>
        <a:srgbClr val="E9EFF6"/>
      </a:lt2>
      <a:accent1>
        <a:srgbClr val="FF5240"/>
      </a:accent1>
      <a:accent2>
        <a:srgbClr val="1F1F38"/>
      </a:accent2>
      <a:accent3>
        <a:srgbClr val="FFFFFF"/>
      </a:accent3>
      <a:accent4>
        <a:srgbClr val="FFAB40"/>
      </a:accent4>
      <a:accent5>
        <a:srgbClr val="0097A7"/>
      </a:accent5>
      <a:accent6>
        <a:srgbClr val="FCCCC7"/>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862</Words>
  <Application>Microsoft Office PowerPoint</Application>
  <PresentationFormat>On-screen Show (16:9)</PresentationFormat>
  <Paragraphs>99</Paragraphs>
  <Slides>9</Slides>
  <Notes>9</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9</vt:i4>
      </vt:variant>
    </vt:vector>
  </HeadingPairs>
  <TitlesOfParts>
    <vt:vector size="11" baseType="lpstr">
      <vt:lpstr>Arial</vt:lpstr>
      <vt:lpstr>D&amp;A Theme 2021</vt:lpstr>
      <vt:lpstr>PowerPoint Presentation</vt:lpstr>
      <vt:lpstr>Introduction - This document is your weekly reflective portfolio.</vt:lpstr>
      <vt:lpstr>Week 2: Intro to rapport building, dynamics and communicating in needs assessments </vt:lpstr>
      <vt:lpstr>Week 2 - Activities  As you work through the content we would recommend that you collaborate with others on these activities.  These activities are not assessed and are a way for you to expand your knowledge.   You can provide evidence of these activities on the following slides.    </vt:lpstr>
      <vt:lpstr>Activity 1:  The importance of communication exercise      </vt:lpstr>
      <vt:lpstr>Activity 2:  Maintaining Boundaries in a Needs Assessment     </vt:lpstr>
      <vt:lpstr>Activity 3:  Building Rapport      </vt:lpstr>
      <vt:lpstr>Reflective Account Week 2  Please use this space to reflect on what you have learnt this week.   Some prompts:   How will this new content impact your work?  What did you learn? Is there anything you’d like to know more about?    </vt:lpstr>
      <vt:lpstr>Your questions, thoughts, comments...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Rox Steel</cp:lastModifiedBy>
  <cp:revision>1</cp:revision>
  <dcterms:modified xsi:type="dcterms:W3CDTF">2021-12-06T18:56:17Z</dcterms:modified>
</cp:coreProperties>
</file>