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45326C-53B0-44F8-AED4-C8939B608CA0}">
  <a:tblStyle styleId="{6945326C-53B0-44F8-AED4-C8939B608C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7"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ebe7de8c0_0_5: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eebe7de8c0_0_5: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1da6ad346_0_2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e1da6ad346_0_2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6d13e0a78_0_2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b6d13e0a78_0_2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291550"/>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a:t>
              </a:r>
              <a:r>
                <a:rPr lang="en" sz="1800" b="1">
                  <a:solidFill>
                    <a:schemeClr val="dk1"/>
                  </a:solidFill>
                </a:rPr>
                <a:t>- International </a:t>
              </a:r>
              <a:r>
                <a:rPr lang="en" sz="1800" b="1" dirty="0">
                  <a:solidFill>
                    <a:schemeClr val="dk1"/>
                  </a:solidFill>
                </a:rPr>
                <a:t>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2 - Introduction to Needs Assessments</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2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a:t>
            </a:r>
            <a:r>
              <a:rPr lang="en" sz="1400" b="1"/>
              <a:t>You will not receive feedback each week.</a:t>
            </a:r>
            <a:r>
              <a:rPr lang="en" sz="1400"/>
              <a:t>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68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2: Intro to rapport building, dynamics and communicating in needs assessments </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2! This week we will explore some of the key skills required for competent needs assessing: Rapport Building, communication and understanding your position as an assessor. </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All week 2 activities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You should then </a:t>
            </a:r>
            <a:r>
              <a:rPr lang="en" sz="1600" b="1"/>
              <a:t>upload your portfolio</a:t>
            </a:r>
            <a:r>
              <a:rPr lang="en" sz="1600"/>
              <a:t> to the moodle platform (as a link, PDF or powerpoint document) by the end of the week. </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66175" y="166627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weeks activities are:</a:t>
            </a:r>
            <a:endParaRPr sz="1600"/>
          </a:p>
          <a:p>
            <a:pPr marL="457200" lvl="0" indent="-330200" algn="l" rtl="0">
              <a:spcBef>
                <a:spcPts val="1600"/>
              </a:spcBef>
              <a:spcAft>
                <a:spcPts val="0"/>
              </a:spcAft>
              <a:buSzPts val="1600"/>
              <a:buChar char="●"/>
            </a:pPr>
            <a:r>
              <a:rPr lang="en" sz="1600" b="1"/>
              <a:t>The importance of communication exercise </a:t>
            </a:r>
            <a:endParaRPr sz="1600" b="1"/>
          </a:p>
          <a:p>
            <a:pPr marL="457200" lvl="0" indent="-330200" algn="l" rtl="0">
              <a:spcBef>
                <a:spcPts val="0"/>
              </a:spcBef>
              <a:spcAft>
                <a:spcPts val="0"/>
              </a:spcAft>
              <a:buSzPts val="1600"/>
              <a:buChar char="●"/>
            </a:pPr>
            <a:r>
              <a:rPr lang="en" sz="1600" b="1"/>
              <a:t>Maintaining Boundaries in a Needs Assessment</a:t>
            </a:r>
            <a:endParaRPr sz="1600" b="1"/>
          </a:p>
          <a:p>
            <a:pPr marL="457200" lvl="0" indent="-330200" algn="l" rtl="0">
              <a:spcBef>
                <a:spcPts val="0"/>
              </a:spcBef>
              <a:spcAft>
                <a:spcPts val="0"/>
              </a:spcAft>
              <a:buSzPts val="1600"/>
              <a:buChar char="●"/>
            </a:pPr>
            <a:r>
              <a:rPr lang="en" sz="1600" b="1"/>
              <a:t>Building Rapport</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2 -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The importance of communication exercise </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50511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1 of the key skills that a needs assessor requires is to be able to communicate effectively. In this exercise we’ll explore the impact of different communication techniques.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For this exercise you will need to </a:t>
            </a:r>
            <a:r>
              <a:rPr lang="en" sz="1200" b="1">
                <a:solidFill>
                  <a:schemeClr val="dk1"/>
                </a:solidFill>
              </a:rPr>
              <a:t>work with a peer. </a:t>
            </a:r>
            <a:r>
              <a:rPr lang="en" sz="1200">
                <a:solidFill>
                  <a:schemeClr val="dk1"/>
                </a:solidFill>
              </a:rPr>
              <a:t> Decide who will be “the listener” and who will be “the talker”.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talker should describe a difficult scenario e.g. they’ve had a bad day at work.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Listener will listen to them talking and will choose to act out one of the following scenarios, using their body language and communication skills:</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That they are too busy</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That they already know the story being shared</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That they really care and want to listen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When finished, the talker should guess which of the scenarios was being acted out. Give feedback to each other on how it felt to take part in the conversation. </a:t>
            </a:r>
            <a:endParaRPr sz="1200">
              <a:solidFill>
                <a:schemeClr val="dk1"/>
              </a:solidFill>
            </a:endParaRPr>
          </a:p>
          <a:p>
            <a:pPr marL="457200" lvl="0" indent="0" algn="l" rtl="0">
              <a:spcBef>
                <a:spcPts val="0"/>
              </a:spcBef>
              <a:spcAft>
                <a:spcPts val="0"/>
              </a:spcAft>
              <a:buNone/>
            </a:pPr>
            <a:endParaRPr sz="1200">
              <a:solidFill>
                <a:schemeClr val="dk1"/>
              </a:solidFill>
            </a:endParaRPr>
          </a:p>
        </p:txBody>
      </p:sp>
      <p:sp>
        <p:nvSpPr>
          <p:cNvPr id="128" name="Google Shape;128;p23"/>
          <p:cNvSpPr/>
          <p:nvPr/>
        </p:nvSpPr>
        <p:spPr>
          <a:xfrm>
            <a:off x="5239700" y="1324725"/>
            <a:ext cx="3604200" cy="34635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How did you find the exercise? Share your reflection in this box. </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Maintaining Boundaries in a Needs Assessment</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4" name="Google Shape;134;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5" name="Google Shape;135;p24"/>
          <p:cNvSpPr txBox="1"/>
          <p:nvPr/>
        </p:nvSpPr>
        <p:spPr>
          <a:xfrm>
            <a:off x="25825" y="1092850"/>
            <a:ext cx="9003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In a needs assessment, maintaining appropriate boundaries between yourself and the participant is very important. In pairs or groups, discuss what your strategies may be for setting boundaries. You can also research strategies to include or try.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Write or mindmap your ideas below: </a:t>
            </a:r>
            <a:endParaRPr>
              <a:solidFill>
                <a:schemeClr val="dk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3: </a:t>
            </a:r>
            <a:endParaRPr sz="2200" b="1">
              <a:solidFill>
                <a:srgbClr val="20124D"/>
              </a:solidFill>
            </a:endParaRPr>
          </a:p>
          <a:p>
            <a:pPr marL="0" lvl="0" indent="0" algn="l" rtl="0">
              <a:spcBef>
                <a:spcPts val="1000"/>
              </a:spcBef>
              <a:spcAft>
                <a:spcPts val="0"/>
              </a:spcAft>
              <a:buNone/>
            </a:pPr>
            <a:r>
              <a:rPr lang="en" sz="2200" b="1">
                <a:solidFill>
                  <a:srgbClr val="20124D"/>
                </a:solidFill>
              </a:rPr>
              <a:t>Building Rapport </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1" name="Google Shape;141;p25"/>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42" name="Google Shape;142;p25"/>
          <p:cNvSpPr txBox="1"/>
          <p:nvPr/>
        </p:nvSpPr>
        <p:spPr>
          <a:xfrm>
            <a:off x="25825" y="10928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1"/>
                </a:solidFill>
              </a:rPr>
              <a:t>This week we explored how to build rapport and help a needs assessee to feel comfortable in an assessment. </a:t>
            </a:r>
            <a:br>
              <a:rPr lang="en">
                <a:solidFill>
                  <a:schemeClr val="dk1"/>
                </a:solidFill>
              </a:rPr>
            </a:br>
            <a:r>
              <a:rPr lang="en">
                <a:solidFill>
                  <a:schemeClr val="dk1"/>
                </a:solidFill>
              </a:rPr>
              <a:t>Research 3 different strategies for how you could build rapport and share these below.</a:t>
            </a:r>
            <a:endParaRPr>
              <a:solidFill>
                <a:schemeClr val="dk1"/>
              </a:solidFill>
            </a:endParaRPr>
          </a:p>
        </p:txBody>
      </p:sp>
      <p:graphicFrame>
        <p:nvGraphicFramePr>
          <p:cNvPr id="143" name="Google Shape;143;p25"/>
          <p:cNvGraphicFramePr/>
          <p:nvPr/>
        </p:nvGraphicFramePr>
        <p:xfrm>
          <a:off x="238350" y="1819050"/>
          <a:ext cx="3000000" cy="3000000"/>
        </p:xfrm>
        <a:graphic>
          <a:graphicData uri="http://schemas.openxmlformats.org/drawingml/2006/table">
            <a:tbl>
              <a:tblPr>
                <a:noFill/>
                <a:tableStyleId>{6945326C-53B0-44F8-AED4-C8939B608CA0}</a:tableStyleId>
              </a:tblPr>
              <a:tblGrid>
                <a:gridCol w="8519325">
                  <a:extLst>
                    <a:ext uri="{9D8B030D-6E8A-4147-A177-3AD203B41FA5}">
                      <a16:colId xmlns:a16="http://schemas.microsoft.com/office/drawing/2014/main" val="20000"/>
                    </a:ext>
                  </a:extLst>
                </a:gridCol>
              </a:tblGrid>
              <a:tr h="380025">
                <a:tc>
                  <a:txBody>
                    <a:bodyPr/>
                    <a:lstStyle/>
                    <a:p>
                      <a:pPr marL="0" lvl="0" indent="0" algn="l" rtl="0">
                        <a:lnSpc>
                          <a:spcPct val="100000"/>
                        </a:lnSpc>
                        <a:spcBef>
                          <a:spcPts val="1000"/>
                        </a:spcBef>
                        <a:spcAft>
                          <a:spcPts val="1000"/>
                        </a:spcAft>
                        <a:buNone/>
                      </a:pPr>
                      <a:r>
                        <a:rPr lang="en" b="1">
                          <a:solidFill>
                            <a:schemeClr val="dk1"/>
                          </a:solidFill>
                        </a:rPr>
                        <a:t>Strategy 1</a:t>
                      </a:r>
                      <a:endParaRPr sz="1200"/>
                    </a:p>
                  </a:txBody>
                  <a:tcPr marL="91425" marR="91425" marT="91425" marB="91425"/>
                </a:tc>
                <a:extLst>
                  <a:ext uri="{0D108BD9-81ED-4DB2-BD59-A6C34878D82A}">
                    <a16:rowId xmlns:a16="http://schemas.microsoft.com/office/drawing/2014/main" val="10000"/>
                  </a:ext>
                </a:extLst>
              </a:tr>
              <a:tr h="552325">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44" name="Google Shape;144;p25"/>
          <p:cNvGraphicFramePr/>
          <p:nvPr/>
        </p:nvGraphicFramePr>
        <p:xfrm>
          <a:off x="238350" y="2933525"/>
          <a:ext cx="3000000" cy="3000000"/>
        </p:xfrm>
        <a:graphic>
          <a:graphicData uri="http://schemas.openxmlformats.org/drawingml/2006/table">
            <a:tbl>
              <a:tblPr>
                <a:noFill/>
                <a:tableStyleId>{6945326C-53B0-44F8-AED4-C8939B608CA0}</a:tableStyleId>
              </a:tblPr>
              <a:tblGrid>
                <a:gridCol w="8519325">
                  <a:extLst>
                    <a:ext uri="{9D8B030D-6E8A-4147-A177-3AD203B41FA5}">
                      <a16:colId xmlns:a16="http://schemas.microsoft.com/office/drawing/2014/main" val="20000"/>
                    </a:ext>
                  </a:extLst>
                </a:gridCol>
              </a:tblGrid>
              <a:tr h="402200">
                <a:tc>
                  <a:txBody>
                    <a:bodyPr/>
                    <a:lstStyle/>
                    <a:p>
                      <a:pPr marL="0" lvl="0" indent="0" algn="l" rtl="0">
                        <a:lnSpc>
                          <a:spcPct val="100000"/>
                        </a:lnSpc>
                        <a:spcBef>
                          <a:spcPts val="1000"/>
                        </a:spcBef>
                        <a:spcAft>
                          <a:spcPts val="1000"/>
                        </a:spcAft>
                        <a:buNone/>
                      </a:pPr>
                      <a:r>
                        <a:rPr lang="en" b="1">
                          <a:solidFill>
                            <a:schemeClr val="dk1"/>
                          </a:solidFill>
                        </a:rPr>
                        <a:t>Strategy 2</a:t>
                      </a:r>
                      <a:endParaRPr sz="1200"/>
                    </a:p>
                  </a:txBody>
                  <a:tcPr marL="91425" marR="91425" marT="91425" marB="91425"/>
                </a:tc>
                <a:extLst>
                  <a:ext uri="{0D108BD9-81ED-4DB2-BD59-A6C34878D82A}">
                    <a16:rowId xmlns:a16="http://schemas.microsoft.com/office/drawing/2014/main" val="10000"/>
                  </a:ext>
                </a:extLst>
              </a:tr>
              <a:tr h="5523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45" name="Google Shape;145;p25"/>
          <p:cNvGraphicFramePr/>
          <p:nvPr/>
        </p:nvGraphicFramePr>
        <p:xfrm>
          <a:off x="238350" y="4054000"/>
          <a:ext cx="3000000" cy="3000000"/>
        </p:xfrm>
        <a:graphic>
          <a:graphicData uri="http://schemas.openxmlformats.org/drawingml/2006/table">
            <a:tbl>
              <a:tblPr>
                <a:noFill/>
                <a:tableStyleId>{6945326C-53B0-44F8-AED4-C8939B608CA0}</a:tableStyleId>
              </a:tblPr>
              <a:tblGrid>
                <a:gridCol w="8519325">
                  <a:extLst>
                    <a:ext uri="{9D8B030D-6E8A-4147-A177-3AD203B41FA5}">
                      <a16:colId xmlns:a16="http://schemas.microsoft.com/office/drawing/2014/main" val="20000"/>
                    </a:ext>
                  </a:extLst>
                </a:gridCol>
              </a:tblGrid>
              <a:tr h="402200">
                <a:tc>
                  <a:txBody>
                    <a:bodyPr/>
                    <a:lstStyle/>
                    <a:p>
                      <a:pPr marL="0" lvl="0" indent="0" algn="l" rtl="0">
                        <a:lnSpc>
                          <a:spcPct val="100000"/>
                        </a:lnSpc>
                        <a:spcBef>
                          <a:spcPts val="1000"/>
                        </a:spcBef>
                        <a:spcAft>
                          <a:spcPts val="1000"/>
                        </a:spcAft>
                        <a:buNone/>
                      </a:pPr>
                      <a:r>
                        <a:rPr lang="en" b="1">
                          <a:solidFill>
                            <a:schemeClr val="dk1"/>
                          </a:solidFill>
                        </a:rPr>
                        <a:t>Strategy 3</a:t>
                      </a:r>
                      <a:endParaRPr sz="1200"/>
                    </a:p>
                  </a:txBody>
                  <a:tcPr marL="91425" marR="91425" marT="91425" marB="91425"/>
                </a:tc>
                <a:extLst>
                  <a:ext uri="{0D108BD9-81ED-4DB2-BD59-A6C34878D82A}">
                    <a16:rowId xmlns:a16="http://schemas.microsoft.com/office/drawing/2014/main" val="10000"/>
                  </a:ext>
                </a:extLst>
              </a:tr>
              <a:tr h="5523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r>
              <a:rPr lang="en" sz="1600"/>
              <a:t>(You can delete this text)</a:t>
            </a: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51" name="Google Shape;151;p26"/>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2</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52" name="Google Shape;152;p26"/>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58" name="Google Shape;158;p27"/>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59" name="Google Shape;159;p27"/>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60" name="Google Shape;160;p27"/>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On-screen Show (16:9)</PresentationFormat>
  <Paragraphs>99</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D&amp;A Theme 2021</vt:lpstr>
      <vt:lpstr>PowerPoint Presentation</vt:lpstr>
      <vt:lpstr>Introduction - This document is your weekly reflective portfolio.</vt:lpstr>
      <vt:lpstr>Week 2: Intro to rapport building, dynamics and communicating in needs assessments </vt:lpstr>
      <vt:lpstr>Week 2 -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The importance of communication exercise      </vt:lpstr>
      <vt:lpstr>Activity 2:  Maintaining Boundaries in a Needs Assessment     </vt:lpstr>
      <vt:lpstr>Activity 3:  Building Rapport      </vt:lpstr>
      <vt:lpstr>Reflective Account Week 2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2021-12-06T18:56:17Z</dcterms:modified>
</cp:coreProperties>
</file>