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7"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e1f54488ab_0_12: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ge1f54488ab_0_12: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e1f54488ab_0_18: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ge1f54488ab_0_18: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b6d13e0a78_0_32: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gb6d13e0a78_0_32: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1da6ad346_0_1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ge1da6ad346_0_1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e1da6ad346_0_2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ge1da6ad346_0_2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e1f54488ab_0_0: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ge1f54488ab_0_0: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e1f54488ab_0_6: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 name="Google Shape;158;ge1f54488ab_0_6: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hyperlink" Target="https://diversityandability.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s://www.nvaccess.or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robobraille.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hyperlink" Target="https://apps.apple.com/gb/app/microsoft-lens-pdf-scanner/id975925059" TargetMode="External"/><Relationship Id="rId4" Type="http://schemas.openxmlformats.org/officeDocument/2006/relationships/hyperlink" Target="https://play.google.com/store/apps/details?id=com.microsoft.office.officelens&amp;hl=en_GB&amp;gl=U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s://www.naturalreaders.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diversityandability.com/" TargetMode="External"/><Relationship Id="rId4" Type="http://schemas.openxmlformats.org/officeDocument/2006/relationships/hyperlink" Target="https://chrome.google.com/webstore/detail/reader-view/ecabifbgmdmgdllomnfinbmaellmclnh/related?hl=e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diversityandability.com/" TargetMode="External"/><Relationship Id="rId4" Type="http://schemas.openxmlformats.org/officeDocument/2006/relationships/hyperlink" Target="https://play.google.com/store/apps/details?id=com.ktix007.talk&amp;hl=en_GB&amp;gl=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308625"/>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 International 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1 - Introduction to Assistive Technology</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3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8"/>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6: </a:t>
            </a:r>
            <a:endParaRPr sz="2200" b="1">
              <a:solidFill>
                <a:srgbClr val="20124D"/>
              </a:solidFill>
            </a:endParaRPr>
          </a:p>
          <a:p>
            <a:pPr marL="0" lvl="0" indent="0" algn="l" rtl="0">
              <a:spcBef>
                <a:spcPts val="1000"/>
              </a:spcBef>
              <a:spcAft>
                <a:spcPts val="0"/>
              </a:spcAft>
              <a:buNone/>
            </a:pPr>
            <a:r>
              <a:rPr lang="en" sz="2200" b="1">
                <a:solidFill>
                  <a:srgbClr val="20124D"/>
                </a:solidFill>
              </a:rPr>
              <a:t>iOS Spoken Content</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72" name="Google Shape;172;p28"/>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73" name="Google Shape;173;p28"/>
          <p:cNvSpPr txBox="1"/>
          <p:nvPr/>
        </p:nvSpPr>
        <p:spPr>
          <a:xfrm>
            <a:off x="25825" y="1092850"/>
            <a:ext cx="9118200" cy="211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Watch the iOS Spoken Content video to learn how to enable spoken content. </a:t>
            </a:r>
            <a:endParaRPr>
              <a:solidFill>
                <a:schemeClr val="dk1"/>
              </a:solidFill>
            </a:endParaRPr>
          </a:p>
          <a:p>
            <a:pPr marL="0" lvl="0" indent="0" algn="l" rtl="0">
              <a:spcBef>
                <a:spcPts val="1000"/>
              </a:spcBef>
              <a:spcAft>
                <a:spcPts val="0"/>
              </a:spcAft>
              <a:buNone/>
            </a:pPr>
            <a:r>
              <a:rPr lang="en">
                <a:solidFill>
                  <a:schemeClr val="dk1"/>
                </a:solidFill>
              </a:rPr>
              <a:t>Visit the </a:t>
            </a:r>
            <a:r>
              <a:rPr lang="en" u="sng">
                <a:solidFill>
                  <a:schemeClr val="hlink"/>
                </a:solidFill>
                <a:hlinkClick r:id="rId4"/>
              </a:rPr>
              <a:t>Diversity and Ability</a:t>
            </a:r>
            <a:r>
              <a:rPr lang="en">
                <a:solidFill>
                  <a:schemeClr val="dk1"/>
                </a:solidFill>
              </a:rPr>
              <a:t> website and turn on spoken content and listen to what is read aloud. </a:t>
            </a:r>
            <a:endParaRPr>
              <a:solidFill>
                <a:schemeClr val="dk1"/>
              </a:solidFill>
            </a:endParaRPr>
          </a:p>
          <a:p>
            <a:pPr marL="0" lvl="0" indent="0" algn="l" rtl="0">
              <a:spcBef>
                <a:spcPts val="1000"/>
              </a:spcBef>
              <a:spcAft>
                <a:spcPts val="0"/>
              </a:spcAft>
              <a:buNone/>
            </a:pPr>
            <a:r>
              <a:rPr lang="en" b="1">
                <a:solidFill>
                  <a:schemeClr val="dk1"/>
                </a:solidFill>
              </a:rPr>
              <a:t>Provide a screenshot and answer the questions below: </a:t>
            </a:r>
            <a:endParaRPr b="1">
              <a:solidFill>
                <a:schemeClr val="dk1"/>
              </a:solidFill>
            </a:endParaRPr>
          </a:p>
          <a:p>
            <a:pPr marL="457200" lvl="0" indent="-317500" algn="l" rtl="0">
              <a:spcBef>
                <a:spcPts val="1000"/>
              </a:spcBef>
              <a:spcAft>
                <a:spcPts val="0"/>
              </a:spcAft>
              <a:buClr>
                <a:schemeClr val="dk1"/>
              </a:buClr>
              <a:buSzPts val="1400"/>
              <a:buChar char="●"/>
            </a:pPr>
            <a:r>
              <a:rPr lang="en">
                <a:solidFill>
                  <a:schemeClr val="dk1"/>
                </a:solidFill>
              </a:rPr>
              <a:t>Was it easy to understand the text? </a:t>
            </a:r>
            <a:endParaRPr>
              <a:solidFill>
                <a:schemeClr val="dk1"/>
              </a:solidFill>
            </a:endParaRPr>
          </a:p>
          <a:p>
            <a:pPr marL="457200" lvl="0" indent="-317500" algn="l" rtl="0">
              <a:spcBef>
                <a:spcPts val="1000"/>
              </a:spcBef>
              <a:spcAft>
                <a:spcPts val="0"/>
              </a:spcAft>
              <a:buClr>
                <a:schemeClr val="dk1"/>
              </a:buClr>
              <a:buSzPts val="1400"/>
              <a:buChar char="●"/>
            </a:pPr>
            <a:r>
              <a:rPr lang="en">
                <a:solidFill>
                  <a:schemeClr val="dk1"/>
                </a:solidFill>
              </a:rPr>
              <a:t>Do you think it was faster or slower than reading it yourself? </a:t>
            </a:r>
            <a:endParaRPr>
              <a:solidFill>
                <a:schemeClr val="dk1"/>
              </a:solidFill>
            </a:endParaRPr>
          </a:p>
          <a:p>
            <a:pPr marL="457200" lvl="0" indent="-317500" algn="l" rtl="0">
              <a:spcBef>
                <a:spcPts val="1000"/>
              </a:spcBef>
              <a:spcAft>
                <a:spcPts val="1000"/>
              </a:spcAft>
              <a:buClr>
                <a:schemeClr val="dk1"/>
              </a:buClr>
              <a:buSzPts val="1400"/>
              <a:buChar char="●"/>
            </a:pPr>
            <a:r>
              <a:rPr lang="en">
                <a:solidFill>
                  <a:schemeClr val="dk1"/>
                </a:solidFill>
              </a:rPr>
              <a:t>Do you think text-to-speech will benefit the individuals that you support? </a:t>
            </a:r>
            <a:endParaRPr>
              <a:solidFill>
                <a:schemeClr val="dk1"/>
              </a:solidFill>
            </a:endParaRPr>
          </a:p>
        </p:txBody>
      </p:sp>
      <p:pic>
        <p:nvPicPr>
          <p:cNvPr id="174" name="Google Shape;174;p28"/>
          <p:cNvPicPr preferRelativeResize="0"/>
          <p:nvPr/>
        </p:nvPicPr>
        <p:blipFill>
          <a:blip r:embed="rId5">
            <a:alphaModFix/>
          </a:blip>
          <a:stretch>
            <a:fillRect/>
          </a:stretch>
        </p:blipFill>
        <p:spPr>
          <a:xfrm>
            <a:off x="7751425" y="1827350"/>
            <a:ext cx="1155350" cy="1155350"/>
          </a:xfrm>
          <a:prstGeom prst="rect">
            <a:avLst/>
          </a:prstGeom>
          <a:noFill/>
          <a:ln>
            <a:noFill/>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9"/>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7: </a:t>
            </a:r>
            <a:endParaRPr sz="2200" b="1">
              <a:solidFill>
                <a:srgbClr val="20124D"/>
              </a:solidFill>
            </a:endParaRPr>
          </a:p>
          <a:p>
            <a:pPr marL="0" lvl="0" indent="0" algn="l" rtl="0">
              <a:spcBef>
                <a:spcPts val="1000"/>
              </a:spcBef>
              <a:spcAft>
                <a:spcPts val="0"/>
              </a:spcAft>
              <a:buNone/>
            </a:pPr>
            <a:r>
              <a:rPr lang="en" sz="2200" b="1">
                <a:solidFill>
                  <a:srgbClr val="20124D"/>
                </a:solidFill>
              </a:rPr>
              <a:t>NVDA</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80" name="Google Shape;180;p29"/>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81" name="Google Shape;181;p29"/>
          <p:cNvSpPr txBox="1"/>
          <p:nvPr/>
        </p:nvSpPr>
        <p:spPr>
          <a:xfrm>
            <a:off x="25825" y="1092850"/>
            <a:ext cx="9118200" cy="246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Explore the </a:t>
            </a:r>
            <a:r>
              <a:rPr lang="en" u="sng">
                <a:solidFill>
                  <a:schemeClr val="hlink"/>
                </a:solidFill>
                <a:hlinkClick r:id="rId4"/>
              </a:rPr>
              <a:t>NVDA Website</a:t>
            </a:r>
            <a:r>
              <a:rPr lang="en">
                <a:solidFill>
                  <a:schemeClr val="dk1"/>
                </a:solidFill>
              </a:rPr>
              <a:t> and watch the core content videos to answer the following questions:</a:t>
            </a:r>
            <a:endParaRPr>
              <a:solidFill>
                <a:schemeClr val="dk1"/>
              </a:solidFill>
            </a:endParaRPr>
          </a:p>
          <a:p>
            <a:pPr marL="0" lvl="0" indent="0" algn="l" rtl="0">
              <a:spcBef>
                <a:spcPts val="1000"/>
              </a:spcBef>
              <a:spcAft>
                <a:spcPts val="0"/>
              </a:spcAft>
              <a:buNone/>
            </a:pPr>
            <a:endParaRPr>
              <a:solidFill>
                <a:schemeClr val="dk1"/>
              </a:solidFill>
            </a:endParaRPr>
          </a:p>
          <a:p>
            <a:pPr marL="457200" lvl="0" indent="-317500" algn="l" rtl="0">
              <a:spcBef>
                <a:spcPts val="1000"/>
              </a:spcBef>
              <a:spcAft>
                <a:spcPts val="0"/>
              </a:spcAft>
              <a:buClr>
                <a:schemeClr val="dk1"/>
              </a:buClr>
              <a:buSzPts val="1400"/>
              <a:buChar char="●"/>
            </a:pPr>
            <a:r>
              <a:rPr lang="en">
                <a:solidFill>
                  <a:schemeClr val="dk1"/>
                </a:solidFill>
              </a:rPr>
              <a:t>What is NVDA? </a:t>
            </a:r>
            <a:endParaRPr>
              <a:solidFill>
                <a:schemeClr val="dk1"/>
              </a:solidFill>
            </a:endParaRPr>
          </a:p>
          <a:p>
            <a:pPr marL="457200" lvl="0" indent="-317500" algn="l" rtl="0">
              <a:spcBef>
                <a:spcPts val="1000"/>
              </a:spcBef>
              <a:spcAft>
                <a:spcPts val="0"/>
              </a:spcAft>
              <a:buClr>
                <a:schemeClr val="dk1"/>
              </a:buClr>
              <a:buSzPts val="1400"/>
              <a:buChar char="●"/>
            </a:pPr>
            <a:r>
              <a:rPr lang="en">
                <a:solidFill>
                  <a:schemeClr val="dk1"/>
                </a:solidFill>
              </a:rPr>
              <a:t>Who can NVDA support? </a:t>
            </a:r>
            <a:endParaRPr>
              <a:solidFill>
                <a:schemeClr val="dk1"/>
              </a:solidFill>
            </a:endParaRPr>
          </a:p>
          <a:p>
            <a:pPr marL="457200" lvl="0" indent="-317500" algn="l" rtl="0">
              <a:spcBef>
                <a:spcPts val="1000"/>
              </a:spcBef>
              <a:spcAft>
                <a:spcPts val="0"/>
              </a:spcAft>
              <a:buClr>
                <a:schemeClr val="dk1"/>
              </a:buClr>
              <a:buSzPts val="1400"/>
              <a:buChar char="●"/>
            </a:pPr>
            <a:r>
              <a:rPr lang="en">
                <a:solidFill>
                  <a:schemeClr val="dk1"/>
                </a:solidFill>
              </a:rPr>
              <a:t>Is NVDA free? </a:t>
            </a:r>
            <a:endParaRPr>
              <a:solidFill>
                <a:schemeClr val="dk1"/>
              </a:solidFill>
            </a:endParaRPr>
          </a:p>
          <a:p>
            <a:pPr marL="457200" lvl="0" indent="-317500" algn="l" rtl="0">
              <a:spcBef>
                <a:spcPts val="1000"/>
              </a:spcBef>
              <a:spcAft>
                <a:spcPts val="0"/>
              </a:spcAft>
              <a:buClr>
                <a:schemeClr val="dk1"/>
              </a:buClr>
              <a:buSzPts val="1400"/>
              <a:buChar char="●"/>
            </a:pPr>
            <a:r>
              <a:rPr lang="en">
                <a:solidFill>
                  <a:schemeClr val="dk1"/>
                </a:solidFill>
              </a:rPr>
              <a:t>Would you usually use a mouse with NVDA? </a:t>
            </a:r>
            <a:endParaRPr>
              <a:solidFill>
                <a:schemeClr val="dk1"/>
              </a:solidFill>
            </a:endParaRPr>
          </a:p>
          <a:p>
            <a:pPr marL="457200" lvl="0" indent="-317500" algn="l" rtl="0">
              <a:spcBef>
                <a:spcPts val="1000"/>
              </a:spcBef>
              <a:spcAft>
                <a:spcPts val="1000"/>
              </a:spcAft>
              <a:buClr>
                <a:schemeClr val="dk1"/>
              </a:buClr>
              <a:buSzPts val="1400"/>
              <a:buChar char="●"/>
            </a:pPr>
            <a:r>
              <a:rPr lang="en">
                <a:solidFill>
                  <a:schemeClr val="dk1"/>
                </a:solidFill>
              </a:rPr>
              <a:t>Do you think NVDA would support anyone that you work with?</a:t>
            </a:r>
            <a:endParaRPr>
              <a:solidFill>
                <a:schemeClr val="dk1"/>
              </a:solidFill>
            </a:endParaRPr>
          </a:p>
        </p:txBody>
      </p:sp>
      <p:pic>
        <p:nvPicPr>
          <p:cNvPr id="182" name="Google Shape;182;p29"/>
          <p:cNvPicPr preferRelativeResize="0"/>
          <p:nvPr/>
        </p:nvPicPr>
        <p:blipFill>
          <a:blip r:embed="rId5">
            <a:alphaModFix/>
          </a:blip>
          <a:stretch>
            <a:fillRect/>
          </a:stretch>
        </p:blipFill>
        <p:spPr>
          <a:xfrm>
            <a:off x="6583953" y="1599900"/>
            <a:ext cx="2435425" cy="901525"/>
          </a:xfrm>
          <a:prstGeom prst="rect">
            <a:avLst/>
          </a:prstGeom>
          <a:noFill/>
          <a:ln>
            <a:no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88" name="Google Shape;188;p30"/>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3</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89" name="Google Shape;189;p30"/>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95" name="Google Shape;195;p31"/>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96" name="Google Shape;196;p31"/>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97" name="Google Shape;197;p31"/>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3: Assistive Technology for Barriers to Reading</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3! This week we are exploring software that will support individuals who face barriers to reading. </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2 or more of the optional activities</a:t>
            </a:r>
            <a:endParaRPr sz="1600"/>
          </a:p>
          <a:p>
            <a:pPr marL="457200" lvl="0" indent="-330200" algn="l" rtl="0">
              <a:spcBef>
                <a:spcPts val="0"/>
              </a:spcBef>
              <a:spcAft>
                <a:spcPts val="0"/>
              </a:spcAft>
              <a:buSzPts val="1600"/>
              <a:buChar char="●"/>
            </a:pPr>
            <a:r>
              <a:rPr lang="en" sz="1600"/>
              <a:t>Your Reflective Account on this week's content</a:t>
            </a:r>
            <a:endParaRPr sz="1600"/>
          </a:p>
          <a:p>
            <a:pPr marL="0" lvl="0" indent="0" algn="l" rtl="0">
              <a:spcBef>
                <a:spcPts val="1600"/>
              </a:spcBef>
              <a:spcAft>
                <a:spcPts val="0"/>
              </a:spcAft>
              <a:buNone/>
            </a:pPr>
            <a:r>
              <a:rPr lang="en" sz="1600"/>
              <a:t>There is no assignment due this week.</a:t>
            </a:r>
            <a:endParaRPr sz="1600"/>
          </a:p>
          <a:p>
            <a:pPr marL="0" lvl="0" indent="0" algn="l" rtl="0">
              <a:spcBef>
                <a:spcPts val="1600"/>
              </a:spcBef>
              <a:spcAft>
                <a:spcPts val="0"/>
              </a:spcAft>
              <a:buNone/>
            </a:pPr>
            <a:r>
              <a:rPr lang="en" sz="1600"/>
              <a:t>You should upload your portfolio to the moodle platform (as a link, PDF or powerpoint document)</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952750" y="490000"/>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 you should choose </a:t>
            </a:r>
            <a:r>
              <a:rPr lang="en" sz="1600" b="1"/>
              <a:t>2 or more activities:</a:t>
            </a:r>
            <a:endParaRPr sz="1600" b="1"/>
          </a:p>
          <a:p>
            <a:pPr marL="457200" lvl="0" indent="-330200" algn="l" rtl="0">
              <a:spcBef>
                <a:spcPts val="1600"/>
              </a:spcBef>
              <a:spcAft>
                <a:spcPts val="0"/>
              </a:spcAft>
              <a:buSzPts val="1600"/>
              <a:buChar char="●"/>
            </a:pPr>
            <a:r>
              <a:rPr lang="en" sz="1600" b="1"/>
              <a:t>Robobraille</a:t>
            </a:r>
            <a:endParaRPr sz="1600" b="1"/>
          </a:p>
          <a:p>
            <a:pPr marL="457200" lvl="0" indent="-330200" algn="l" rtl="0">
              <a:spcBef>
                <a:spcPts val="0"/>
              </a:spcBef>
              <a:spcAft>
                <a:spcPts val="0"/>
              </a:spcAft>
              <a:buSzPts val="1600"/>
              <a:buChar char="●"/>
            </a:pPr>
            <a:r>
              <a:rPr lang="en" sz="1600" b="1"/>
              <a:t>Microsoft Lens</a:t>
            </a:r>
            <a:endParaRPr sz="1600" b="1"/>
          </a:p>
          <a:p>
            <a:pPr marL="457200" lvl="0" indent="-330200" algn="l" rtl="0">
              <a:spcBef>
                <a:spcPts val="0"/>
              </a:spcBef>
              <a:spcAft>
                <a:spcPts val="0"/>
              </a:spcAft>
              <a:buSzPts val="1600"/>
              <a:buChar char="●"/>
            </a:pPr>
            <a:r>
              <a:rPr lang="en" sz="1600" b="1"/>
              <a:t>Natural Reader</a:t>
            </a:r>
            <a:endParaRPr sz="1600" b="1"/>
          </a:p>
          <a:p>
            <a:pPr marL="457200" lvl="0" indent="-330200" algn="l" rtl="0">
              <a:spcBef>
                <a:spcPts val="0"/>
              </a:spcBef>
              <a:spcAft>
                <a:spcPts val="0"/>
              </a:spcAft>
              <a:buSzPts val="1600"/>
              <a:buChar char="●"/>
            </a:pPr>
            <a:r>
              <a:rPr lang="en" sz="1600" b="1"/>
              <a:t>Chrome Reader View</a:t>
            </a:r>
            <a:endParaRPr sz="1600" b="1"/>
          </a:p>
          <a:p>
            <a:pPr marL="457200" lvl="0" indent="-330200" algn="l" rtl="0">
              <a:spcBef>
                <a:spcPts val="0"/>
              </a:spcBef>
              <a:spcAft>
                <a:spcPts val="0"/>
              </a:spcAft>
              <a:buSzPts val="1600"/>
              <a:buChar char="●"/>
            </a:pPr>
            <a:r>
              <a:rPr lang="en" sz="1600" b="1"/>
              <a:t>Talk Free</a:t>
            </a:r>
            <a:endParaRPr sz="1600" b="1"/>
          </a:p>
          <a:p>
            <a:pPr marL="457200" lvl="0" indent="-330200" algn="l" rtl="0">
              <a:spcBef>
                <a:spcPts val="0"/>
              </a:spcBef>
              <a:spcAft>
                <a:spcPts val="0"/>
              </a:spcAft>
              <a:buSzPts val="1600"/>
              <a:buChar char="●"/>
            </a:pPr>
            <a:r>
              <a:rPr lang="en" sz="1600" b="1"/>
              <a:t>iOS Spoken Content</a:t>
            </a:r>
            <a:endParaRPr sz="1600" b="1"/>
          </a:p>
          <a:p>
            <a:pPr marL="457200" lvl="0" indent="-330200" algn="l" rtl="0">
              <a:spcBef>
                <a:spcPts val="0"/>
              </a:spcBef>
              <a:spcAft>
                <a:spcPts val="0"/>
              </a:spcAft>
              <a:buSzPts val="1600"/>
              <a:buChar char="●"/>
            </a:pPr>
            <a:r>
              <a:rPr lang="en" sz="1600" b="1"/>
              <a:t>NVDA</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3 -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7500050" y="0"/>
            <a:ext cx="1827648" cy="1028049"/>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Robobraille</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9118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Go to the </a:t>
            </a:r>
            <a:r>
              <a:rPr lang="en" u="sng">
                <a:solidFill>
                  <a:schemeClr val="hlink"/>
                </a:solidFill>
                <a:hlinkClick r:id="rId4"/>
              </a:rPr>
              <a:t>Robobraille website</a:t>
            </a:r>
            <a:r>
              <a:rPr lang="en">
                <a:solidFill>
                  <a:schemeClr val="dk1"/>
                </a:solidFill>
              </a:rPr>
              <a:t> and convert the paragraph of text in the box below into braille or an audio file.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Upload the file or a screenshot of the file to this slide.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Please note, you’ll need access to an email address for this activity. </a:t>
            </a:r>
            <a:endParaRPr>
              <a:solidFill>
                <a:schemeClr val="dk1"/>
              </a:solidFill>
            </a:endParaRPr>
          </a:p>
        </p:txBody>
      </p:sp>
      <p:sp>
        <p:nvSpPr>
          <p:cNvPr id="128" name="Google Shape;128;p23"/>
          <p:cNvSpPr txBox="1"/>
          <p:nvPr/>
        </p:nvSpPr>
        <p:spPr>
          <a:xfrm>
            <a:off x="202025" y="2571750"/>
            <a:ext cx="8510700" cy="615600"/>
          </a:xfrm>
          <a:prstGeom prst="rect">
            <a:avLst/>
          </a:prstGeom>
          <a:noFill/>
          <a:ln w="38100" cap="flat" cmpd="sng">
            <a:solidFill>
              <a:srgbClr val="2B2B7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a:t>“Assistive technology is a gamechanger for many individuals. Not only does it remove access barriers but it also enables individuals to thrive in education and at work.” </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Microsoft Lens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4" name="Google Shape;134;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5" name="Google Shape;135;p24"/>
          <p:cNvSpPr txBox="1"/>
          <p:nvPr/>
        </p:nvSpPr>
        <p:spPr>
          <a:xfrm>
            <a:off x="105425" y="1078650"/>
            <a:ext cx="91182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Download Microsoft Lens (</a:t>
            </a:r>
            <a:r>
              <a:rPr lang="en" u="sng">
                <a:solidFill>
                  <a:schemeClr val="hlink"/>
                </a:solidFill>
                <a:hlinkClick r:id="rId4"/>
              </a:rPr>
              <a:t>android</a:t>
            </a:r>
            <a:r>
              <a:rPr lang="en">
                <a:solidFill>
                  <a:schemeClr val="dk1"/>
                </a:solidFill>
              </a:rPr>
              <a:t>) (</a:t>
            </a:r>
            <a:r>
              <a:rPr lang="en" u="sng">
                <a:solidFill>
                  <a:schemeClr val="hlink"/>
                </a:solidFill>
                <a:hlinkClick r:id="rId5"/>
              </a:rPr>
              <a:t>iOS</a:t>
            </a:r>
            <a:r>
              <a:rPr lang="en">
                <a:solidFill>
                  <a:schemeClr val="dk1"/>
                </a:solidFill>
              </a:rPr>
              <a: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Use the MS Lens tool to take a picture of a book, letter or page with text.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Open this with the immersive reader option. Adjust the settings to change the:</a:t>
            </a:r>
            <a:endParaRPr>
              <a:solidFill>
                <a:schemeClr val="dk1"/>
              </a:solidFill>
            </a:endParaRPr>
          </a:p>
          <a:p>
            <a:pPr marL="0" lvl="0" indent="0" algn="l" rtl="0">
              <a:spcBef>
                <a:spcPts val="0"/>
              </a:spcBef>
              <a:spcAft>
                <a:spcPts val="0"/>
              </a:spcAft>
              <a:buNone/>
            </a:pP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Background colour (theme)</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The font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The text size.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Upload a screenshot of your screen.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pic>
        <p:nvPicPr>
          <p:cNvPr id="136" name="Google Shape;136;p24"/>
          <p:cNvPicPr preferRelativeResize="0"/>
          <p:nvPr/>
        </p:nvPicPr>
        <p:blipFill>
          <a:blip r:embed="rId6">
            <a:alphaModFix/>
          </a:blip>
          <a:stretch>
            <a:fillRect/>
          </a:stretch>
        </p:blipFill>
        <p:spPr>
          <a:xfrm>
            <a:off x="6979325" y="1330125"/>
            <a:ext cx="1802725" cy="1802725"/>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3: </a:t>
            </a:r>
            <a:endParaRPr sz="2200" b="1">
              <a:solidFill>
                <a:srgbClr val="20124D"/>
              </a:solidFill>
            </a:endParaRPr>
          </a:p>
          <a:p>
            <a:pPr marL="0" lvl="0" indent="0" algn="l" rtl="0">
              <a:spcBef>
                <a:spcPts val="1000"/>
              </a:spcBef>
              <a:spcAft>
                <a:spcPts val="0"/>
              </a:spcAft>
              <a:buNone/>
            </a:pPr>
            <a:r>
              <a:rPr lang="en" sz="2200" b="1">
                <a:solidFill>
                  <a:srgbClr val="20124D"/>
                </a:solidFill>
              </a:rPr>
              <a:t>Natural Reader</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2" name="Google Shape;142;p25"/>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43" name="Google Shape;143;p25"/>
          <p:cNvSpPr txBox="1"/>
          <p:nvPr/>
        </p:nvSpPr>
        <p:spPr>
          <a:xfrm>
            <a:off x="25825" y="1092850"/>
            <a:ext cx="9118200" cy="298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Download any document from the course supporting documents - The SDG Booklet is a good place to start. Open this in </a:t>
            </a:r>
            <a:r>
              <a:rPr lang="en" u="sng">
                <a:solidFill>
                  <a:schemeClr val="hlink"/>
                </a:solidFill>
                <a:hlinkClick r:id="rId4"/>
              </a:rPr>
              <a:t>Natural Reader Online</a:t>
            </a:r>
            <a:r>
              <a:rPr lang="en">
                <a:solidFill>
                  <a:schemeClr val="dk1"/>
                </a:solidFill>
              </a:rPr>
              <a:t>. </a:t>
            </a:r>
            <a:endParaRPr>
              <a:solidFill>
                <a:schemeClr val="dk1"/>
              </a:solidFill>
            </a:endParaRPr>
          </a:p>
          <a:p>
            <a:pPr marL="0" lvl="0" indent="0" algn="l" rtl="0">
              <a:spcBef>
                <a:spcPts val="1000"/>
              </a:spcBef>
              <a:spcAft>
                <a:spcPts val="0"/>
              </a:spcAft>
              <a:buNone/>
            </a:pPr>
            <a:endParaRPr>
              <a:solidFill>
                <a:schemeClr val="dk1"/>
              </a:solidFill>
            </a:endParaRPr>
          </a:p>
          <a:p>
            <a:pPr marL="0" lvl="0" indent="0" algn="l" rtl="0">
              <a:spcBef>
                <a:spcPts val="1000"/>
              </a:spcBef>
              <a:spcAft>
                <a:spcPts val="0"/>
              </a:spcAft>
              <a:buNone/>
            </a:pPr>
            <a:r>
              <a:rPr lang="en">
                <a:solidFill>
                  <a:schemeClr val="dk1"/>
                </a:solidFill>
              </a:rPr>
              <a:t>Practice doing the following things:</a:t>
            </a:r>
            <a:endParaRPr>
              <a:solidFill>
                <a:schemeClr val="dk1"/>
              </a:solidFill>
            </a:endParaRPr>
          </a:p>
          <a:p>
            <a:pPr marL="457200" lvl="0" indent="-317500" algn="l" rtl="0">
              <a:spcBef>
                <a:spcPts val="1000"/>
              </a:spcBef>
              <a:spcAft>
                <a:spcPts val="0"/>
              </a:spcAft>
              <a:buClr>
                <a:schemeClr val="dk1"/>
              </a:buClr>
              <a:buSzPts val="1400"/>
              <a:buChar char="●"/>
            </a:pPr>
            <a:r>
              <a:rPr lang="en">
                <a:solidFill>
                  <a:schemeClr val="dk1"/>
                </a:solidFill>
              </a:rPr>
              <a:t>Play and Pause the reading of the document</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Change the voice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Adjust the Speed of the voice</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Turn on ‘dark mode’ </a:t>
            </a:r>
            <a:endParaRPr>
              <a:solidFill>
                <a:schemeClr val="dk1"/>
              </a:solidFill>
            </a:endParaRPr>
          </a:p>
          <a:p>
            <a:pPr marL="0" lvl="0" indent="0" algn="l" rtl="0">
              <a:spcBef>
                <a:spcPts val="1000"/>
              </a:spcBef>
              <a:spcAft>
                <a:spcPts val="0"/>
              </a:spcAft>
              <a:buNone/>
            </a:pPr>
            <a:endParaRPr>
              <a:solidFill>
                <a:schemeClr val="dk1"/>
              </a:solidFill>
            </a:endParaRPr>
          </a:p>
          <a:p>
            <a:pPr marL="0" lvl="0" indent="0" algn="l" rtl="0">
              <a:spcBef>
                <a:spcPts val="1000"/>
              </a:spcBef>
              <a:spcAft>
                <a:spcPts val="1000"/>
              </a:spcAft>
              <a:buNone/>
            </a:pPr>
            <a:r>
              <a:rPr lang="en">
                <a:solidFill>
                  <a:schemeClr val="dk1"/>
                </a:solidFill>
              </a:rPr>
              <a:t>Add some screenshots of your progress to this slide. </a:t>
            </a:r>
            <a:endParaRPr>
              <a:solidFill>
                <a:schemeClr val="dk1"/>
              </a:solidFill>
            </a:endParaRPr>
          </a:p>
        </p:txBody>
      </p:sp>
      <p:pic>
        <p:nvPicPr>
          <p:cNvPr id="144" name="Google Shape;144;p25"/>
          <p:cNvPicPr preferRelativeResize="0"/>
          <p:nvPr/>
        </p:nvPicPr>
        <p:blipFill>
          <a:blip r:embed="rId5">
            <a:alphaModFix/>
          </a:blip>
          <a:stretch>
            <a:fillRect/>
          </a:stretch>
        </p:blipFill>
        <p:spPr>
          <a:xfrm>
            <a:off x="5240870" y="1644970"/>
            <a:ext cx="3573151" cy="926775"/>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4: </a:t>
            </a:r>
            <a:endParaRPr sz="2200" b="1">
              <a:solidFill>
                <a:srgbClr val="20124D"/>
              </a:solidFill>
            </a:endParaRPr>
          </a:p>
          <a:p>
            <a:pPr marL="0" lvl="0" indent="0" algn="l" rtl="0">
              <a:spcBef>
                <a:spcPts val="1000"/>
              </a:spcBef>
              <a:spcAft>
                <a:spcPts val="0"/>
              </a:spcAft>
              <a:buNone/>
            </a:pPr>
            <a:r>
              <a:rPr lang="en" sz="2200" b="1">
                <a:solidFill>
                  <a:srgbClr val="20124D"/>
                </a:solidFill>
              </a:rPr>
              <a:t>Chrome Reader View</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r>
              <a:rPr lang="en" sz="1800" b="1">
                <a:solidFill>
                  <a:srgbClr val="E9EFF6"/>
                </a:solidFill>
              </a:rPr>
              <a:t>ome </a:t>
            </a: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50" name="Google Shape;150;p26"/>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51" name="Google Shape;151;p26"/>
          <p:cNvSpPr txBox="1"/>
          <p:nvPr/>
        </p:nvSpPr>
        <p:spPr>
          <a:xfrm>
            <a:off x="25825" y="1092850"/>
            <a:ext cx="9118200" cy="95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Install the </a:t>
            </a:r>
            <a:r>
              <a:rPr lang="en" u="sng">
                <a:solidFill>
                  <a:schemeClr val="hlink"/>
                </a:solidFill>
                <a:hlinkClick r:id="rId4"/>
              </a:rPr>
              <a:t>Chrome Reader View Extension</a:t>
            </a:r>
            <a:r>
              <a:rPr lang="en">
                <a:solidFill>
                  <a:schemeClr val="dk1"/>
                </a:solidFill>
              </a:rPr>
              <a:t> (please note you need to be using the Google Chrome Browser). </a:t>
            </a:r>
            <a:endParaRPr>
              <a:solidFill>
                <a:schemeClr val="dk1"/>
              </a:solidFill>
            </a:endParaRPr>
          </a:p>
          <a:p>
            <a:pPr marL="0" lvl="0" indent="0" algn="l" rtl="0">
              <a:spcBef>
                <a:spcPts val="1000"/>
              </a:spcBef>
              <a:spcAft>
                <a:spcPts val="1000"/>
              </a:spcAft>
              <a:buNone/>
            </a:pPr>
            <a:r>
              <a:rPr lang="en" b="1">
                <a:solidFill>
                  <a:schemeClr val="dk1"/>
                </a:solidFill>
              </a:rPr>
              <a:t>Visit the </a:t>
            </a:r>
            <a:r>
              <a:rPr lang="en" b="1" u="sng">
                <a:solidFill>
                  <a:schemeClr val="hlink"/>
                </a:solidFill>
                <a:hlinkClick r:id="rId5"/>
              </a:rPr>
              <a:t>Diversity and Ability Website</a:t>
            </a:r>
            <a:r>
              <a:rPr lang="en" b="1">
                <a:solidFill>
                  <a:schemeClr val="dk1"/>
                </a:solidFill>
              </a:rPr>
              <a:t> and take a screenshot of the page in standard view. Then turn on Chrome Reader View and take a 2nd screenshot of the new page view. </a:t>
            </a:r>
            <a:endParaRPr b="1">
              <a:solidFill>
                <a:schemeClr val="dk1"/>
              </a:solidFill>
            </a:endParaRPr>
          </a:p>
        </p:txBody>
      </p:sp>
      <p:sp>
        <p:nvSpPr>
          <p:cNvPr id="152" name="Google Shape;152;p26"/>
          <p:cNvSpPr/>
          <p:nvPr/>
        </p:nvSpPr>
        <p:spPr>
          <a:xfrm>
            <a:off x="348450" y="2360575"/>
            <a:ext cx="4016700" cy="262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6"/>
          <p:cNvSpPr/>
          <p:nvPr/>
        </p:nvSpPr>
        <p:spPr>
          <a:xfrm>
            <a:off x="4738075" y="2360575"/>
            <a:ext cx="4016700" cy="262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6"/>
          <p:cNvSpPr txBox="1"/>
          <p:nvPr/>
        </p:nvSpPr>
        <p:spPr>
          <a:xfrm>
            <a:off x="1138925" y="1929800"/>
            <a:ext cx="21975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1000"/>
              </a:spcAft>
              <a:buNone/>
            </a:pPr>
            <a:r>
              <a:rPr lang="en" sz="2200" b="1">
                <a:solidFill>
                  <a:srgbClr val="20124D"/>
                </a:solidFill>
              </a:rPr>
              <a:t>Before</a:t>
            </a:r>
            <a:endParaRPr/>
          </a:p>
        </p:txBody>
      </p:sp>
      <p:sp>
        <p:nvSpPr>
          <p:cNvPr id="155" name="Google Shape;155;p26"/>
          <p:cNvSpPr txBox="1"/>
          <p:nvPr/>
        </p:nvSpPr>
        <p:spPr>
          <a:xfrm>
            <a:off x="5730650" y="1929800"/>
            <a:ext cx="21975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1000"/>
              </a:spcAft>
              <a:buNone/>
            </a:pPr>
            <a:r>
              <a:rPr lang="en" sz="2200" b="1">
                <a:solidFill>
                  <a:srgbClr val="20124D"/>
                </a:solidFill>
              </a:rPr>
              <a:t>After</a:t>
            </a:r>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7"/>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5: </a:t>
            </a:r>
            <a:endParaRPr sz="2200" b="1">
              <a:solidFill>
                <a:srgbClr val="20124D"/>
              </a:solidFill>
            </a:endParaRPr>
          </a:p>
          <a:p>
            <a:pPr marL="0" lvl="0" indent="0" algn="l" rtl="0">
              <a:spcBef>
                <a:spcPts val="1000"/>
              </a:spcBef>
              <a:spcAft>
                <a:spcPts val="0"/>
              </a:spcAft>
              <a:buNone/>
            </a:pPr>
            <a:r>
              <a:rPr lang="en" sz="2200" b="1">
                <a:solidFill>
                  <a:srgbClr val="20124D"/>
                </a:solidFill>
              </a:rPr>
              <a:t>Talk Free</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61" name="Google Shape;161;p27"/>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62" name="Google Shape;162;p27"/>
          <p:cNvSpPr txBox="1"/>
          <p:nvPr/>
        </p:nvSpPr>
        <p:spPr>
          <a:xfrm>
            <a:off x="25825" y="1092850"/>
            <a:ext cx="9118200" cy="117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Download Talk FREE</a:t>
            </a:r>
            <a:r>
              <a:rPr lang="en">
                <a:solidFill>
                  <a:schemeClr val="dk1"/>
                </a:solidFill>
              </a:rPr>
              <a:t> onto your android device. Import some text into the app - screenshot and add the picture to this slide. </a:t>
            </a:r>
            <a:endParaRPr>
              <a:solidFill>
                <a:schemeClr val="dk1"/>
              </a:solidFill>
            </a:endParaRPr>
          </a:p>
          <a:p>
            <a:pPr marL="0" lvl="0" indent="0" algn="l" rtl="0">
              <a:spcBef>
                <a:spcPts val="1000"/>
              </a:spcBef>
              <a:spcAft>
                <a:spcPts val="1000"/>
              </a:spcAft>
              <a:buNone/>
            </a:pPr>
            <a:r>
              <a:rPr lang="en">
                <a:solidFill>
                  <a:schemeClr val="dk1"/>
                </a:solidFill>
              </a:rPr>
              <a:t>Now try to import a web page directly from your internet browser - you could try using the </a:t>
            </a:r>
            <a:r>
              <a:rPr lang="en" u="sng">
                <a:solidFill>
                  <a:schemeClr val="hlink"/>
                </a:solidFill>
                <a:hlinkClick r:id="rId5"/>
              </a:rPr>
              <a:t>Diversity and Ability website</a:t>
            </a:r>
            <a:r>
              <a:rPr lang="en">
                <a:solidFill>
                  <a:schemeClr val="dk1"/>
                </a:solidFill>
              </a:rPr>
              <a:t> upload a screenshot of your progress. </a:t>
            </a:r>
            <a:endParaRPr>
              <a:solidFill>
                <a:schemeClr val="dk1"/>
              </a:solidFill>
            </a:endParaRPr>
          </a:p>
        </p:txBody>
      </p:sp>
      <p:sp>
        <p:nvSpPr>
          <p:cNvPr id="163" name="Google Shape;163;p27"/>
          <p:cNvSpPr/>
          <p:nvPr/>
        </p:nvSpPr>
        <p:spPr>
          <a:xfrm>
            <a:off x="348450" y="2512975"/>
            <a:ext cx="4016700" cy="262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7"/>
          <p:cNvSpPr/>
          <p:nvPr/>
        </p:nvSpPr>
        <p:spPr>
          <a:xfrm>
            <a:off x="4738075" y="2512975"/>
            <a:ext cx="4016700" cy="262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7"/>
          <p:cNvSpPr txBox="1"/>
          <p:nvPr/>
        </p:nvSpPr>
        <p:spPr>
          <a:xfrm>
            <a:off x="1138925" y="2082200"/>
            <a:ext cx="21975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1000"/>
              </a:spcAft>
              <a:buNone/>
            </a:pPr>
            <a:r>
              <a:rPr lang="en" sz="2200" b="1">
                <a:solidFill>
                  <a:srgbClr val="20124D"/>
                </a:solidFill>
              </a:rPr>
              <a:t>Text Upload</a:t>
            </a:r>
            <a:endParaRPr/>
          </a:p>
        </p:txBody>
      </p:sp>
      <p:sp>
        <p:nvSpPr>
          <p:cNvPr id="166" name="Google Shape;166;p27"/>
          <p:cNvSpPr txBox="1"/>
          <p:nvPr/>
        </p:nvSpPr>
        <p:spPr>
          <a:xfrm>
            <a:off x="4842875" y="2082200"/>
            <a:ext cx="37719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1000"/>
              </a:spcAft>
              <a:buNone/>
            </a:pPr>
            <a:r>
              <a:rPr lang="en" sz="2200" b="1">
                <a:solidFill>
                  <a:srgbClr val="20124D"/>
                </a:solidFill>
              </a:rPr>
              <a:t>Web Page Import</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1046</Words>
  <Application>Microsoft Office PowerPoint</Application>
  <PresentationFormat>On-screen Show (16:9)</PresentationFormat>
  <Paragraphs>151</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D&amp;A Theme 2021</vt:lpstr>
      <vt:lpstr>PowerPoint Presentation</vt:lpstr>
      <vt:lpstr>Introduction - This document is your weekly reflective portfolio.</vt:lpstr>
      <vt:lpstr>Week 3: Assistive Technology for Barriers to Reading</vt:lpstr>
      <vt:lpstr>Week 3 -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Robobraille   </vt:lpstr>
      <vt:lpstr>Activity 2:  Microsoft Lens   </vt:lpstr>
      <vt:lpstr>Activity 3:  Natural Reader     </vt:lpstr>
      <vt:lpstr>Activity 4:  Chrome Reader View   ome   </vt:lpstr>
      <vt:lpstr>Activity 5:  Talk Free     </vt:lpstr>
      <vt:lpstr>Activity 6:  iOS Spoken Content     </vt:lpstr>
      <vt:lpstr>Activity 7:  NVDA     </vt:lpstr>
      <vt:lpstr>Reflective Account Week 3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2021-12-06T18:32:59Z</dcterms:modified>
</cp:coreProperties>
</file>