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27"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4ac6d4782_0_10:notes"/>
          <p:cNvSpPr txBox="1">
            <a:spLocks noGrp="1"/>
          </p:cNvSpPr>
          <p:nvPr>
            <p:ph type="body" idx="1"/>
          </p:nvPr>
        </p:nvSpPr>
        <p:spPr>
          <a:xfrm>
            <a:off x="685802"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b4ac6d47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1f54488ab_0_12: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e1f54488ab_0_12: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1f54488ab_0_18: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e1f54488ab_0_18: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6d13e0a78_0_32: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b6d13e0a78_0_32: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1da6ad346_0_3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e1da6ad346_0_3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4ac6d4782_0_3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b4ac6d4782_0_3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6d13e0a78_0_5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b6d13e0a78_0_5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d13e0a78_0_7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b6d13e0a78_0_7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da6ad346_0_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e1da6ad346_0_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1da6ad346_0_1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e1da6ad346_0_13: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1da6ad346_0_2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e1da6ad346_0_23: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1f54488ab_0_0: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e1f54488ab_0_0: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1f54488ab_0_6: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e1f54488ab_0_6: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diversityandability.com"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twitter.com/DandA_inclusion" TargetMode="External"/><Relationship Id="rId11" Type="http://schemas.openxmlformats.org/officeDocument/2006/relationships/image" Target="../media/image7.png"/><Relationship Id="rId5" Type="http://schemas.openxmlformats.org/officeDocument/2006/relationships/hyperlink" Target="https://www.facebook.com/dnamatters" TargetMode="External"/><Relationship Id="rId10" Type="http://schemas.openxmlformats.org/officeDocument/2006/relationships/image" Target="../media/image6.png"/><Relationship Id="rId4" Type="http://schemas.openxmlformats.org/officeDocument/2006/relationships/hyperlink" Target="https://www.linkedin.com/company/diversity-and-ability" TargetMode="Externa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1"/>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50;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cial Media">
  <p:cSld name="CUSTOM_3">
    <p:bg>
      <p:bgPr>
        <a:solidFill>
          <a:schemeClr val="lt2"/>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65" name="Google Shape;65;p15"/>
          <p:cNvSpPr txBox="1"/>
          <p:nvPr/>
        </p:nvSpPr>
        <p:spPr>
          <a:xfrm>
            <a:off x="145350" y="904725"/>
            <a:ext cx="4932600" cy="40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2B2B73"/>
              </a:solidFill>
            </a:endParaRPr>
          </a:p>
          <a:p>
            <a:pPr marL="393700" lvl="0" indent="-190500" algn="l" rtl="0">
              <a:spcBef>
                <a:spcPts val="0"/>
              </a:spcBef>
              <a:spcAft>
                <a:spcPts val="0"/>
              </a:spcAft>
              <a:buNone/>
            </a:pPr>
            <a:endParaRPr>
              <a:solidFill>
                <a:srgbClr val="2B2B73"/>
              </a:solidFill>
            </a:endParaRPr>
          </a:p>
          <a:p>
            <a:pPr marL="78740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endParaRPr sz="1800" b="1">
              <a:solidFill>
                <a:srgbClr val="2B2B73"/>
              </a:solidFill>
            </a:endParaRPr>
          </a:p>
          <a:p>
            <a:pPr marL="0" lvl="0" indent="0" algn="l" rtl="0">
              <a:spcBef>
                <a:spcPts val="0"/>
              </a:spcBef>
              <a:spcAft>
                <a:spcPts val="0"/>
              </a:spcAft>
              <a:buNone/>
            </a:pPr>
            <a:endParaRPr sz="1800" b="1">
              <a:solidFill>
                <a:srgbClr val="2B2B73"/>
              </a:solidFill>
            </a:endParaRPr>
          </a:p>
          <a:p>
            <a:pPr marL="0" lvl="0" indent="0" algn="ctr" rtl="0">
              <a:spcBef>
                <a:spcPts val="0"/>
              </a:spcBef>
              <a:spcAft>
                <a:spcPts val="0"/>
              </a:spcAft>
              <a:buNone/>
            </a:pPr>
            <a:r>
              <a:rPr lang="en" sz="1600" b="1" u="sng">
                <a:solidFill>
                  <a:srgbClr val="0097A7"/>
                </a:solidFill>
                <a:hlinkClick r:id="rId3">
                  <a:extLst>
                    <a:ext uri="{A12FA001-AC4F-418D-AE19-62706E023703}">
                      <ahyp:hlinkClr xmlns:ahyp="http://schemas.microsoft.com/office/drawing/2018/hyperlinkcolor" val="tx"/>
                    </a:ext>
                  </a:extLst>
                </a:hlinkClick>
              </a:rPr>
              <a:t>www.diversityandability.com</a:t>
            </a:r>
            <a:r>
              <a:rPr lang="en" sz="1600" b="1">
                <a:solidFill>
                  <a:srgbClr val="78909C"/>
                </a:solidFill>
              </a:rPr>
              <a:t> </a:t>
            </a:r>
            <a:endParaRPr sz="1800" b="1">
              <a:solidFill>
                <a:srgbClr val="2B2B73"/>
              </a:solidFill>
            </a:endParaRPr>
          </a:p>
          <a:p>
            <a:pPr marL="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r>
              <a:rPr lang="en" sz="1600" b="1">
                <a:solidFill>
                  <a:srgbClr val="2B2B73"/>
                </a:solidFill>
              </a:rPr>
              <a:t>Social Media: </a:t>
            </a:r>
            <a:r>
              <a:rPr lang="en">
                <a:solidFill>
                  <a:srgbClr val="2B2B73"/>
                </a:solidFill>
              </a:rPr>
              <a:t>	</a:t>
            </a:r>
            <a:endParaRPr>
              <a:solidFill>
                <a:srgbClr val="2B2B73"/>
              </a:solidFill>
            </a:endParaRPr>
          </a:p>
          <a:p>
            <a:pPr marL="393700" lvl="0" indent="-190500" algn="ctr" rtl="0">
              <a:spcBef>
                <a:spcPts val="0"/>
              </a:spcBef>
              <a:spcAft>
                <a:spcPts val="0"/>
              </a:spcAft>
              <a:buNone/>
            </a:pPr>
            <a:endParaRPr>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4">
                  <a:extLst>
                    <a:ext uri="{A12FA001-AC4F-418D-AE19-62706E023703}">
                      <ahyp:hlinkClr xmlns:ahyp="http://schemas.microsoft.com/office/drawing/2018/hyperlinkcolor" val="tx"/>
                    </a:ext>
                  </a:extLst>
                </a:hlinkClick>
              </a:rPr>
              <a:t>LinkedIn </a:t>
            </a:r>
            <a:r>
              <a:rPr lang="en" sz="1800">
                <a:solidFill>
                  <a:srgbClr val="2B2B73"/>
                </a:solidFill>
              </a:rPr>
              <a:t>diversity-and-ability</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5">
                  <a:extLst>
                    <a:ext uri="{A12FA001-AC4F-418D-AE19-62706E023703}">
                      <ahyp:hlinkClr xmlns:ahyp="http://schemas.microsoft.com/office/drawing/2018/hyperlinkcolor" val="tx"/>
                    </a:ext>
                  </a:extLst>
                </a:hlinkClick>
              </a:rPr>
              <a:t>Facebook</a:t>
            </a:r>
            <a:r>
              <a:rPr lang="en" sz="1800">
                <a:solidFill>
                  <a:srgbClr val="2B2B73"/>
                </a:solidFill>
              </a:rPr>
              <a:t> @dnamatters</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6">
                  <a:extLst>
                    <a:ext uri="{A12FA001-AC4F-418D-AE19-62706E023703}">
                      <ahyp:hlinkClr xmlns:ahyp="http://schemas.microsoft.com/office/drawing/2018/hyperlinkcolor" val="tx"/>
                    </a:ext>
                  </a:extLst>
                </a:hlinkClick>
              </a:rPr>
              <a:t>Twitter</a:t>
            </a:r>
            <a:r>
              <a:rPr lang="en" sz="1800">
                <a:solidFill>
                  <a:srgbClr val="2B2B73"/>
                </a:solidFill>
              </a:rPr>
              <a:t> @DandA_inclusion</a:t>
            </a:r>
            <a:br>
              <a:rPr lang="en" sz="1800">
                <a:solidFill>
                  <a:srgbClr val="2B2B73"/>
                </a:solidFill>
              </a:rPr>
            </a:br>
            <a:r>
              <a:rPr lang="en" sz="1800" u="sng">
                <a:solidFill>
                  <a:schemeClr val="hlink"/>
                </a:solidFill>
                <a:hlinkClick r:id=""/>
              </a:rPr>
              <a:t>Instagram</a:t>
            </a:r>
            <a:r>
              <a:rPr lang="en" sz="1800">
                <a:solidFill>
                  <a:srgbClr val="2B2B73"/>
                </a:solidFill>
              </a:rPr>
              <a:t> @diversity_and_ability</a:t>
            </a:r>
            <a:endParaRPr sz="1800">
              <a:solidFill>
                <a:srgbClr val="2B2B73"/>
              </a:solidFill>
            </a:endParaRPr>
          </a:p>
          <a:p>
            <a:pPr marL="1371600" lvl="0" indent="0" algn="l" rtl="0">
              <a:spcBef>
                <a:spcPts val="0"/>
              </a:spcBef>
              <a:spcAft>
                <a:spcPts val="0"/>
              </a:spcAft>
              <a:buNone/>
            </a:pPr>
            <a:endParaRPr sz="1700">
              <a:solidFill>
                <a:srgbClr val="2B2B73"/>
              </a:solidFill>
            </a:endParaRPr>
          </a:p>
          <a:p>
            <a:pPr marL="0" lvl="0" indent="0" algn="l" rtl="0">
              <a:lnSpc>
                <a:spcPct val="115000"/>
              </a:lnSpc>
              <a:spcBef>
                <a:spcPts val="0"/>
              </a:spcBef>
              <a:spcAft>
                <a:spcPts val="1600"/>
              </a:spcAft>
              <a:buNone/>
            </a:pPr>
            <a:endParaRPr sz="1900">
              <a:solidFill>
                <a:srgbClr val="2B2B73"/>
              </a:solidFill>
            </a:endParaRPr>
          </a:p>
        </p:txBody>
      </p:sp>
      <p:pic>
        <p:nvPicPr>
          <p:cNvPr id="66" name="Google Shape;66;p15"/>
          <p:cNvPicPr preferRelativeResize="0"/>
          <p:nvPr/>
        </p:nvPicPr>
        <p:blipFill>
          <a:blip r:embed="rId7">
            <a:alphaModFix/>
          </a:blip>
          <a:stretch>
            <a:fillRect/>
          </a:stretch>
        </p:blipFill>
        <p:spPr>
          <a:xfrm>
            <a:off x="450775" y="816475"/>
            <a:ext cx="4321751" cy="1042450"/>
          </a:xfrm>
          <a:prstGeom prst="rect">
            <a:avLst/>
          </a:prstGeom>
          <a:noFill/>
          <a:ln>
            <a:noFill/>
          </a:ln>
        </p:spPr>
      </p:pic>
      <p:grpSp>
        <p:nvGrpSpPr>
          <p:cNvPr id="67" name="Google Shape;67;p15"/>
          <p:cNvGrpSpPr/>
          <p:nvPr/>
        </p:nvGrpSpPr>
        <p:grpSpPr>
          <a:xfrm>
            <a:off x="772400" y="3256600"/>
            <a:ext cx="272250" cy="1217675"/>
            <a:chOff x="772400" y="3256600"/>
            <a:chExt cx="272250" cy="1217675"/>
          </a:xfrm>
        </p:grpSpPr>
        <p:pic>
          <p:nvPicPr>
            <p:cNvPr id="68" name="Google Shape;68;p15"/>
            <p:cNvPicPr preferRelativeResize="0"/>
            <p:nvPr/>
          </p:nvPicPr>
          <p:blipFill>
            <a:blip r:embed="rId8">
              <a:alphaModFix/>
            </a:blip>
            <a:stretch>
              <a:fillRect/>
            </a:stretch>
          </p:blipFill>
          <p:spPr>
            <a:xfrm>
              <a:off x="772401" y="3901704"/>
              <a:ext cx="272249" cy="268705"/>
            </a:xfrm>
            <a:prstGeom prst="rect">
              <a:avLst/>
            </a:prstGeom>
            <a:noFill/>
            <a:ln>
              <a:noFill/>
            </a:ln>
          </p:spPr>
        </p:pic>
        <p:pic>
          <p:nvPicPr>
            <p:cNvPr id="69" name="Google Shape;69;p15"/>
            <p:cNvPicPr preferRelativeResize="0"/>
            <p:nvPr/>
          </p:nvPicPr>
          <p:blipFill>
            <a:blip r:embed="rId9">
              <a:alphaModFix/>
            </a:blip>
            <a:stretch>
              <a:fillRect/>
            </a:stretch>
          </p:blipFill>
          <p:spPr>
            <a:xfrm>
              <a:off x="772401" y="3585833"/>
              <a:ext cx="272248" cy="269156"/>
            </a:xfrm>
            <a:prstGeom prst="rect">
              <a:avLst/>
            </a:prstGeom>
            <a:noFill/>
            <a:ln>
              <a:noFill/>
            </a:ln>
          </p:spPr>
        </p:pic>
        <p:pic>
          <p:nvPicPr>
            <p:cNvPr id="70" name="Google Shape;70;p15"/>
            <p:cNvPicPr preferRelativeResize="0"/>
            <p:nvPr/>
          </p:nvPicPr>
          <p:blipFill>
            <a:blip r:embed="rId10">
              <a:alphaModFix/>
            </a:blip>
            <a:stretch>
              <a:fillRect/>
            </a:stretch>
          </p:blipFill>
          <p:spPr>
            <a:xfrm>
              <a:off x="772401" y="3256600"/>
              <a:ext cx="272248" cy="269142"/>
            </a:xfrm>
            <a:prstGeom prst="rect">
              <a:avLst/>
            </a:prstGeom>
            <a:noFill/>
            <a:ln>
              <a:noFill/>
            </a:ln>
          </p:spPr>
        </p:pic>
        <p:pic>
          <p:nvPicPr>
            <p:cNvPr id="71" name="Google Shape;71;p15"/>
            <p:cNvPicPr preferRelativeResize="0"/>
            <p:nvPr/>
          </p:nvPicPr>
          <p:blipFill>
            <a:blip r:embed="rId11">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mp;A Accolades">
  <p:cSld name="CUSTOM_6">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4" name="Google Shape;74;p16"/>
          <p:cNvPicPr preferRelativeResize="0"/>
          <p:nvPr/>
        </p:nvPicPr>
        <p:blipFill rotWithShape="1">
          <a:blip r:embed="rId2">
            <a:alphaModFix/>
          </a:blip>
          <a:srcRect l="2761" b="2305"/>
          <a:stretch/>
        </p:blipFill>
        <p:spPr>
          <a:xfrm>
            <a:off x="197550" y="1162225"/>
            <a:ext cx="8771374" cy="315875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mp;A Title slide A">
  <p:cSld name="TITLE_2">
    <p:bg>
      <p:bgPr>
        <a:solidFill>
          <a:srgbClr val="FFFFFF"/>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7" name="Google Shape;77;p17"/>
          <p:cNvGrpSpPr/>
          <p:nvPr/>
        </p:nvGrpSpPr>
        <p:grpSpPr>
          <a:xfrm>
            <a:off x="630141" y="717397"/>
            <a:ext cx="2802942" cy="2182791"/>
            <a:chOff x="630150" y="717396"/>
            <a:chExt cx="2367350" cy="1914057"/>
          </a:xfrm>
        </p:grpSpPr>
        <p:pic>
          <p:nvPicPr>
            <p:cNvPr id="78" name="Google Shape;78;p17"/>
            <p:cNvPicPr preferRelativeResize="0"/>
            <p:nvPr/>
          </p:nvPicPr>
          <p:blipFill rotWithShape="1">
            <a:blip r:embed="rId2">
              <a:alphaModFix/>
            </a:blip>
            <a:srcRect l="46890"/>
            <a:stretch/>
          </p:blipFill>
          <p:spPr>
            <a:xfrm>
              <a:off x="630150" y="1556253"/>
              <a:ext cx="2367350" cy="1075200"/>
            </a:xfrm>
            <a:prstGeom prst="rect">
              <a:avLst/>
            </a:prstGeom>
            <a:noFill/>
            <a:ln>
              <a:noFill/>
            </a:ln>
          </p:spPr>
        </p:pic>
        <p:pic>
          <p:nvPicPr>
            <p:cNvPr id="79" name="Google Shape;79;p17"/>
            <p:cNvPicPr preferRelativeResize="0"/>
            <p:nvPr/>
          </p:nvPicPr>
          <p:blipFill rotWithShape="1">
            <a:blip r:embed="rId2">
              <a:alphaModFix/>
            </a:blip>
            <a:srcRect r="53108"/>
            <a:stretch/>
          </p:blipFill>
          <p:spPr>
            <a:xfrm>
              <a:off x="827371" y="717396"/>
              <a:ext cx="1926999" cy="991251"/>
            </a:xfrm>
            <a:prstGeom prst="rect">
              <a:avLst/>
            </a:prstGeom>
            <a:noFill/>
            <a:ln>
              <a:noFill/>
            </a:ln>
          </p:spPr>
        </p:pic>
      </p:grpSp>
      <p:pic>
        <p:nvPicPr>
          <p:cNvPr id="80" name="Google Shape;80;p17"/>
          <p:cNvPicPr preferRelativeResize="0"/>
          <p:nvPr/>
        </p:nvPicPr>
        <p:blipFill rotWithShape="1">
          <a:blip r:embed="rId3">
            <a:alphaModFix/>
          </a:blip>
          <a:srcRect l="13423" r="13423"/>
          <a:stretch/>
        </p:blipFill>
        <p:spPr>
          <a:xfrm>
            <a:off x="4571999" y="0"/>
            <a:ext cx="4575724" cy="3518525"/>
          </a:xfrm>
          <a:prstGeom prst="rect">
            <a:avLst/>
          </a:prstGeom>
          <a:noFill/>
          <a:ln>
            <a:noFill/>
          </a:ln>
        </p:spPr>
      </p:pic>
      <p:sp>
        <p:nvSpPr>
          <p:cNvPr id="81" name="Google Shape;81;p17"/>
          <p:cNvSpPr/>
          <p:nvPr/>
        </p:nvSpPr>
        <p:spPr>
          <a:xfrm>
            <a:off x="0" y="3518525"/>
            <a:ext cx="9144000" cy="1625100"/>
          </a:xfrm>
          <a:prstGeom prst="rect">
            <a:avLst/>
          </a:prstGeom>
          <a:solidFill>
            <a:schemeClr val="lt2"/>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82" name="Google Shape;82;p17"/>
          <p:cNvSpPr txBox="1">
            <a:spLocks noGrp="1"/>
          </p:cNvSpPr>
          <p:nvPr>
            <p:ph type="title"/>
          </p:nvPr>
        </p:nvSpPr>
        <p:spPr>
          <a:xfrm>
            <a:off x="998000" y="3899425"/>
            <a:ext cx="7084500" cy="7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mp;A pre-set half page">
  <p:cSld name="CUSTOM_3_1">
    <p:bg>
      <p:bgPr>
        <a:solidFill>
          <a:schemeClr val="lt2"/>
        </a:solidFill>
        <a:effectLst/>
      </p:bgPr>
    </p:bg>
    <p:spTree>
      <p:nvGrpSpPr>
        <p:cNvPr id="1" name="Shape 83"/>
        <p:cNvGrpSpPr/>
        <p:nvPr/>
      </p:nvGrpSpPr>
      <p:grpSpPr>
        <a:xfrm>
          <a:off x="0" y="0"/>
          <a:ext cx="0" cy="0"/>
          <a:chOff x="0" y="0"/>
          <a:chExt cx="0" cy="0"/>
        </a:xfrm>
      </p:grpSpPr>
      <p:pic>
        <p:nvPicPr>
          <p:cNvPr id="84" name="Google Shape;84;p18"/>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85" name="Google Shape;85;p18"/>
          <p:cNvSpPr txBox="1">
            <a:spLocks noGrp="1"/>
          </p:cNvSpPr>
          <p:nvPr>
            <p:ph type="title"/>
          </p:nvPr>
        </p:nvSpPr>
        <p:spPr>
          <a:xfrm>
            <a:off x="311700" y="370250"/>
            <a:ext cx="3982200" cy="755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8"/>
          <p:cNvSpPr txBox="1">
            <a:spLocks noGrp="1"/>
          </p:cNvSpPr>
          <p:nvPr>
            <p:ph type="body" idx="1"/>
          </p:nvPr>
        </p:nvSpPr>
        <p:spPr>
          <a:xfrm>
            <a:off x="311700" y="1389600"/>
            <a:ext cx="3982200" cy="317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mp;A Case Study">
  <p:cSld name="TITLE_AND_TWO_COLUMNS_2">
    <p:spTree>
      <p:nvGrpSpPr>
        <p:cNvPr id="1" name="Shape 25"/>
        <p:cNvGrpSpPr/>
        <p:nvPr/>
      </p:nvGrpSpPr>
      <p:grpSpPr>
        <a:xfrm>
          <a:off x="0" y="0"/>
          <a:ext cx="0" cy="0"/>
          <a:chOff x="0" y="0"/>
          <a:chExt cx="0" cy="0"/>
        </a:xfrm>
      </p:grpSpPr>
      <p:sp>
        <p:nvSpPr>
          <p:cNvPr id="26" name="Google Shape;26;p6"/>
          <p:cNvSpPr/>
          <p:nvPr/>
        </p:nvSpPr>
        <p:spPr>
          <a:xfrm>
            <a:off x="3695841" y="1140619"/>
            <a:ext cx="5448300" cy="4002900"/>
          </a:xfrm>
          <a:prstGeom prst="rect">
            <a:avLst/>
          </a:prstGeom>
          <a:solidFill>
            <a:schemeClr val="lt1"/>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7" name="Google Shape;27;p6"/>
          <p:cNvSpPr/>
          <p:nvPr/>
        </p:nvSpPr>
        <p:spPr>
          <a:xfrm>
            <a:off x="3695841" y="0"/>
            <a:ext cx="5448300" cy="1140600"/>
          </a:xfrm>
          <a:prstGeom prst="rect">
            <a:avLst/>
          </a:prstGeom>
          <a:solidFill>
            <a:schemeClr val="accent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8" name="Google Shape;28;p6"/>
          <p:cNvSpPr txBox="1">
            <a:spLocks noGrp="1"/>
          </p:cNvSpPr>
          <p:nvPr>
            <p:ph type="title"/>
          </p:nvPr>
        </p:nvSpPr>
        <p:spPr>
          <a:xfrm>
            <a:off x="311700" y="445025"/>
            <a:ext cx="3353100" cy="567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58200" y="1246825"/>
            <a:ext cx="32601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3850550" y="1246825"/>
            <a:ext cx="49782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mp;A Services/ sidepane">
  <p:cSld name="TITLE_AND_TWO_COLUMNS_1">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284100" y="1444573"/>
            <a:ext cx="2503500" cy="312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04800" rtl="0">
              <a:spcBef>
                <a:spcPts val="1600"/>
              </a:spcBef>
              <a:spcAft>
                <a:spcPts val="0"/>
              </a:spcAft>
              <a:buClr>
                <a:schemeClr val="accent1"/>
              </a:buClr>
              <a:buSzPts val="1200"/>
              <a:buChar char="○"/>
              <a:defRPr sz="1200">
                <a:solidFill>
                  <a:schemeClr val="accent1"/>
                </a:solidFill>
              </a:defRPr>
            </a:lvl2pPr>
            <a:lvl3pPr marL="1371600" lvl="2" indent="-304800" rtl="0">
              <a:spcBef>
                <a:spcPts val="1600"/>
              </a:spcBef>
              <a:spcAft>
                <a:spcPts val="0"/>
              </a:spcAft>
              <a:buClr>
                <a:schemeClr val="accent1"/>
              </a:buClr>
              <a:buSzPts val="1200"/>
              <a:buChar char="■"/>
              <a:defRPr sz="1200">
                <a:solidFill>
                  <a:schemeClr val="accent1"/>
                </a:solidFill>
              </a:defRPr>
            </a:lvl3pPr>
            <a:lvl4pPr marL="1828800" lvl="3" indent="-304800" rtl="0">
              <a:spcBef>
                <a:spcPts val="1600"/>
              </a:spcBef>
              <a:spcAft>
                <a:spcPts val="0"/>
              </a:spcAft>
              <a:buClr>
                <a:schemeClr val="accent1"/>
              </a:buClr>
              <a:buSzPts val="1200"/>
              <a:buChar char="●"/>
              <a:defRPr sz="1200">
                <a:solidFill>
                  <a:schemeClr val="accent1"/>
                </a:solidFill>
              </a:defRPr>
            </a:lvl4pPr>
            <a:lvl5pPr marL="2286000" lvl="4" indent="-304800" rtl="0">
              <a:spcBef>
                <a:spcPts val="1600"/>
              </a:spcBef>
              <a:spcAft>
                <a:spcPts val="0"/>
              </a:spcAft>
              <a:buClr>
                <a:schemeClr val="accent1"/>
              </a:buClr>
              <a:buSzPts val="1200"/>
              <a:buChar char="○"/>
              <a:defRPr sz="1200">
                <a:solidFill>
                  <a:schemeClr val="accent1"/>
                </a:solidFill>
              </a:defRPr>
            </a:lvl5pPr>
            <a:lvl6pPr marL="2743200" lvl="5" indent="-304800" rtl="0">
              <a:spcBef>
                <a:spcPts val="1600"/>
              </a:spcBef>
              <a:spcAft>
                <a:spcPts val="0"/>
              </a:spcAft>
              <a:buClr>
                <a:schemeClr val="accent1"/>
              </a:buClr>
              <a:buSzPts val="1200"/>
              <a:buChar char="■"/>
              <a:defRPr sz="1200">
                <a:solidFill>
                  <a:schemeClr val="accent1"/>
                </a:solidFill>
              </a:defRPr>
            </a:lvl6pPr>
            <a:lvl7pPr marL="3200400" lvl="6" indent="-304800" rtl="0">
              <a:spcBef>
                <a:spcPts val="1600"/>
              </a:spcBef>
              <a:spcAft>
                <a:spcPts val="0"/>
              </a:spcAft>
              <a:buClr>
                <a:schemeClr val="accent1"/>
              </a:buClr>
              <a:buSzPts val="1200"/>
              <a:buChar char="●"/>
              <a:defRPr sz="1200">
                <a:solidFill>
                  <a:schemeClr val="accent1"/>
                </a:solidFill>
              </a:defRPr>
            </a:lvl7pPr>
            <a:lvl8pPr marL="3657600" lvl="7" indent="-304800" rtl="0">
              <a:spcBef>
                <a:spcPts val="1600"/>
              </a:spcBef>
              <a:spcAft>
                <a:spcPts val="0"/>
              </a:spcAft>
              <a:buClr>
                <a:schemeClr val="accent1"/>
              </a:buClr>
              <a:buSzPts val="1200"/>
              <a:buChar char="○"/>
              <a:defRPr sz="1200">
                <a:solidFill>
                  <a:schemeClr val="accent1"/>
                </a:solidFill>
              </a:defRPr>
            </a:lvl8pPr>
            <a:lvl9pPr marL="4114800" lvl="8" indent="-304800" rtl="0">
              <a:spcBef>
                <a:spcPts val="1600"/>
              </a:spcBef>
              <a:spcAft>
                <a:spcPts val="1600"/>
              </a:spcAft>
              <a:buClr>
                <a:schemeClr val="accent1"/>
              </a:buClr>
              <a:buSzPts val="1200"/>
              <a:buChar char="■"/>
              <a:defRPr sz="1200">
                <a:solidFill>
                  <a:schemeClr val="accent1"/>
                </a:solidFill>
              </a:defRPr>
            </a:lvl9pPr>
          </a:lstStyle>
          <a:p>
            <a:endParaRPr/>
          </a:p>
        </p:txBody>
      </p:sp>
      <p:sp>
        <p:nvSpPr>
          <p:cNvPr id="34" name="Google Shape;34;p7"/>
          <p:cNvSpPr txBox="1">
            <a:spLocks noGrp="1"/>
          </p:cNvSpPr>
          <p:nvPr>
            <p:ph type="body" idx="2"/>
          </p:nvPr>
        </p:nvSpPr>
        <p:spPr>
          <a:xfrm>
            <a:off x="2859075" y="246950"/>
            <a:ext cx="6083400" cy="448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284280" y="4665150"/>
            <a:ext cx="1265961" cy="305362"/>
          </a:xfrm>
          <a:prstGeom prst="rect">
            <a:avLst/>
          </a:prstGeom>
          <a:noFill/>
          <a:ln>
            <a:noFill/>
          </a:ln>
        </p:spPr>
      </p:pic>
      <p:pic>
        <p:nvPicPr>
          <p:cNvPr id="37" name="Google Shape;37;p7"/>
          <p:cNvPicPr preferRelativeResize="0"/>
          <p:nvPr/>
        </p:nvPicPr>
        <p:blipFill rotWithShape="1">
          <a:blip r:embed="rId3">
            <a:alphaModFix/>
          </a:blip>
          <a:srcRect t="18016" b="15648"/>
          <a:stretch/>
        </p:blipFill>
        <p:spPr>
          <a:xfrm>
            <a:off x="284276" y="246950"/>
            <a:ext cx="2260096" cy="10791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1600"/>
              </a:spcBef>
              <a:spcAft>
                <a:spcPts val="0"/>
              </a:spcAft>
              <a:buClr>
                <a:schemeClr val="dk1"/>
              </a:buClr>
              <a:buSzPts val="1400"/>
              <a:buChar char="○"/>
              <a:defRPr>
                <a:solidFill>
                  <a:schemeClr val="dk1"/>
                </a:solidFill>
              </a:defRPr>
            </a:lvl2pPr>
            <a:lvl3pPr marL="1371600" lvl="2" indent="-317500">
              <a:lnSpc>
                <a:spcPct val="115000"/>
              </a:lnSpc>
              <a:spcBef>
                <a:spcPts val="1600"/>
              </a:spcBef>
              <a:spcAft>
                <a:spcPts val="0"/>
              </a:spcAft>
              <a:buClr>
                <a:schemeClr val="dk1"/>
              </a:buClr>
              <a:buSzPts val="1400"/>
              <a:buChar char="■"/>
              <a:defRPr>
                <a:solidFill>
                  <a:schemeClr val="dk1"/>
                </a:solidFill>
              </a:defRPr>
            </a:lvl3pPr>
            <a:lvl4pPr marL="1828800" lvl="3" indent="-317500">
              <a:lnSpc>
                <a:spcPct val="115000"/>
              </a:lnSpc>
              <a:spcBef>
                <a:spcPts val="1600"/>
              </a:spcBef>
              <a:spcAft>
                <a:spcPts val="0"/>
              </a:spcAft>
              <a:buClr>
                <a:schemeClr val="dk1"/>
              </a:buClr>
              <a:buSzPts val="1400"/>
              <a:buChar char="●"/>
              <a:defRPr>
                <a:solidFill>
                  <a:schemeClr val="dk1"/>
                </a:solidFill>
              </a:defRPr>
            </a:lvl4pPr>
            <a:lvl5pPr marL="2286000" lvl="4" indent="-317500">
              <a:lnSpc>
                <a:spcPct val="115000"/>
              </a:lnSpc>
              <a:spcBef>
                <a:spcPts val="1600"/>
              </a:spcBef>
              <a:spcAft>
                <a:spcPts val="0"/>
              </a:spcAft>
              <a:buClr>
                <a:schemeClr val="dk1"/>
              </a:buClr>
              <a:buSzPts val="1400"/>
              <a:buChar char="○"/>
              <a:defRPr>
                <a:solidFill>
                  <a:schemeClr val="dk1"/>
                </a:solidFill>
              </a:defRPr>
            </a:lvl5pPr>
            <a:lvl6pPr marL="2743200" lvl="5" indent="-317500">
              <a:lnSpc>
                <a:spcPct val="115000"/>
              </a:lnSpc>
              <a:spcBef>
                <a:spcPts val="1600"/>
              </a:spcBef>
              <a:spcAft>
                <a:spcPts val="0"/>
              </a:spcAft>
              <a:buClr>
                <a:schemeClr val="dk1"/>
              </a:buClr>
              <a:buSzPts val="1400"/>
              <a:buChar char="■"/>
              <a:defRPr>
                <a:solidFill>
                  <a:schemeClr val="dk1"/>
                </a:solidFill>
              </a:defRPr>
            </a:lvl6pPr>
            <a:lvl7pPr marL="3200400" lvl="6" indent="-317500">
              <a:lnSpc>
                <a:spcPct val="115000"/>
              </a:lnSpc>
              <a:spcBef>
                <a:spcPts val="1600"/>
              </a:spcBef>
              <a:spcAft>
                <a:spcPts val="0"/>
              </a:spcAft>
              <a:buClr>
                <a:schemeClr val="dk1"/>
              </a:buClr>
              <a:buSzPts val="1400"/>
              <a:buChar char="●"/>
              <a:defRPr>
                <a:solidFill>
                  <a:schemeClr val="dk1"/>
                </a:solidFill>
              </a:defRPr>
            </a:lvl7pPr>
            <a:lvl8pPr marL="3657600" lvl="7" indent="-317500">
              <a:lnSpc>
                <a:spcPct val="115000"/>
              </a:lnSpc>
              <a:spcBef>
                <a:spcPts val="1600"/>
              </a:spcBef>
              <a:spcAft>
                <a:spcPts val="0"/>
              </a:spcAft>
              <a:buClr>
                <a:schemeClr val="dk1"/>
              </a:buClr>
              <a:buSzPts val="1400"/>
              <a:buChar char="○"/>
              <a:defRPr>
                <a:solidFill>
                  <a:schemeClr val="dk1"/>
                </a:solidFill>
              </a:defRPr>
            </a:lvl8pPr>
            <a:lvl9pPr marL="4114800" lvl="8" indent="-31750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diversityandability.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www.nvacces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robobraill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apps.apple.com/gb/app/microsoft-lens-pdf-scanner/id975925059" TargetMode="External"/><Relationship Id="rId4" Type="http://schemas.openxmlformats.org/officeDocument/2006/relationships/hyperlink" Target="https://play.google.com/store/apps/details?id=com.microsoft.office.officelens&amp;hl=en_GB&amp;gl=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naturalreader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diversityandability.com/" TargetMode="External"/><Relationship Id="rId4" Type="http://schemas.openxmlformats.org/officeDocument/2006/relationships/hyperlink" Target="https://chrome.google.com/webstore/detail/reader-view/ecabifbgmdmgdllomnfinbmaellmclnh/related?hl=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diversityandability.com/" TargetMode="External"/><Relationship Id="rId4" Type="http://schemas.openxmlformats.org/officeDocument/2006/relationships/hyperlink" Target="https://play.google.com/store/apps/details?id=com.ktix007.talk&amp;hl=en_GB&amp;gl=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9"/>
          <p:cNvGrpSpPr/>
          <p:nvPr/>
        </p:nvGrpSpPr>
        <p:grpSpPr>
          <a:xfrm>
            <a:off x="0" y="0"/>
            <a:ext cx="9142616" cy="5219700"/>
            <a:chOff x="0" y="0"/>
            <a:chExt cx="9142616" cy="5219700"/>
          </a:xfrm>
        </p:grpSpPr>
        <p:sp>
          <p:nvSpPr>
            <p:cNvPr id="92" name="Google Shape;92;p19"/>
            <p:cNvSpPr/>
            <p:nvPr/>
          </p:nvSpPr>
          <p:spPr>
            <a:xfrm flipH="1">
              <a:off x="3581816" y="8050"/>
              <a:ext cx="5560800" cy="158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0" y="0"/>
              <a:ext cx="3571500" cy="515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9"/>
            <p:cNvPicPr preferRelativeResize="0"/>
            <p:nvPr/>
          </p:nvPicPr>
          <p:blipFill>
            <a:blip r:embed="rId3">
              <a:alphaModFix/>
            </a:blip>
            <a:stretch>
              <a:fillRect/>
            </a:stretch>
          </p:blipFill>
          <p:spPr>
            <a:xfrm>
              <a:off x="236096" y="442719"/>
              <a:ext cx="3099315" cy="747600"/>
            </a:xfrm>
            <a:prstGeom prst="rect">
              <a:avLst/>
            </a:prstGeom>
            <a:noFill/>
            <a:ln>
              <a:noFill/>
            </a:ln>
          </p:spPr>
        </p:pic>
        <p:pic>
          <p:nvPicPr>
            <p:cNvPr id="95" name="Google Shape;95;p19"/>
            <p:cNvPicPr preferRelativeResize="0"/>
            <p:nvPr/>
          </p:nvPicPr>
          <p:blipFill rotWithShape="1">
            <a:blip r:embed="rId4">
              <a:alphaModFix/>
            </a:blip>
            <a:srcRect r="1584"/>
            <a:stretch/>
          </p:blipFill>
          <p:spPr>
            <a:xfrm>
              <a:off x="0" y="1590800"/>
              <a:ext cx="3571500" cy="3628900"/>
            </a:xfrm>
            <a:prstGeom prst="rect">
              <a:avLst/>
            </a:prstGeom>
            <a:noFill/>
            <a:ln>
              <a:noFill/>
            </a:ln>
          </p:spPr>
        </p:pic>
        <p:sp>
          <p:nvSpPr>
            <p:cNvPr id="96" name="Google Shape;96;p19"/>
            <p:cNvSpPr txBox="1"/>
            <p:nvPr/>
          </p:nvSpPr>
          <p:spPr>
            <a:xfrm>
              <a:off x="3713825" y="308625"/>
              <a:ext cx="5296800" cy="1292631"/>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Weekly Reflective Portfolio - International Course</a:t>
              </a:r>
              <a:endParaRPr sz="1800" b="1" dirty="0">
                <a:solidFill>
                  <a:schemeClr val="dk1"/>
                </a:solidFill>
              </a:endParaRPr>
            </a:p>
            <a:p>
              <a:pPr marL="0" lvl="0" indent="0" algn="l" rtl="0">
                <a:spcBef>
                  <a:spcPts val="0"/>
                </a:spcBef>
                <a:spcAft>
                  <a:spcPts val="0"/>
                </a:spcAft>
                <a:buNone/>
              </a:pPr>
              <a:r>
                <a:rPr lang="en" sz="1800" b="1" dirty="0">
                  <a:solidFill>
                    <a:schemeClr val="dk1"/>
                  </a:solidFill>
                </a:rPr>
                <a:t> </a:t>
              </a:r>
              <a:endParaRPr sz="1800" b="1" dirty="0">
                <a:solidFill>
                  <a:schemeClr val="dk1"/>
                </a:solidFill>
              </a:endParaRPr>
            </a:p>
            <a:p>
              <a:pPr marL="0" lvl="0" indent="0" algn="l" rtl="0">
                <a:spcBef>
                  <a:spcPts val="0"/>
                </a:spcBef>
                <a:spcAft>
                  <a:spcPts val="0"/>
                </a:spcAft>
                <a:buNone/>
              </a:pPr>
              <a:r>
                <a:rPr lang="en" sz="1800" dirty="0">
                  <a:solidFill>
                    <a:schemeClr val="dk1"/>
                  </a:solidFill>
                </a:rPr>
                <a:t>Course 1 - Introduction to Assistive Technology</a:t>
              </a:r>
              <a:endParaRPr sz="1800" dirty="0">
                <a:solidFill>
                  <a:schemeClr val="dk1"/>
                </a:solidFill>
              </a:endParaRPr>
            </a:p>
          </p:txBody>
        </p:sp>
      </p:grpSp>
      <p:sp>
        <p:nvSpPr>
          <p:cNvPr id="97" name="Google Shape;97;p19"/>
          <p:cNvSpPr txBox="1"/>
          <p:nvPr/>
        </p:nvSpPr>
        <p:spPr>
          <a:xfrm>
            <a:off x="3833050" y="1846950"/>
            <a:ext cx="50940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chemeClr val="dk1"/>
                </a:solidFill>
              </a:rPr>
              <a:t>Your Week 3 Portfolio</a:t>
            </a:r>
            <a:endParaRPr sz="3700" b="1">
              <a:solidFill>
                <a:schemeClr val="dk1"/>
              </a:solidFill>
            </a:endParaRPr>
          </a:p>
        </p:txBody>
      </p:sp>
      <p:sp>
        <p:nvSpPr>
          <p:cNvPr id="98" name="Google Shape;98;p19"/>
          <p:cNvSpPr txBox="1"/>
          <p:nvPr/>
        </p:nvSpPr>
        <p:spPr>
          <a:xfrm>
            <a:off x="3833050" y="2691050"/>
            <a:ext cx="99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rPr>
              <a:t>Name:</a:t>
            </a:r>
            <a:endParaRPr sz="2000" b="1">
              <a:solidFill>
                <a:schemeClr val="dk1"/>
              </a:solidFill>
            </a:endParaRPr>
          </a:p>
        </p:txBody>
      </p:sp>
      <p:sp>
        <p:nvSpPr>
          <p:cNvPr id="99" name="Google Shape;99;p19"/>
          <p:cNvSpPr txBox="1"/>
          <p:nvPr/>
        </p:nvSpPr>
        <p:spPr>
          <a:xfrm>
            <a:off x="4826632" y="2691050"/>
            <a:ext cx="435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Please add your name here</a:t>
            </a:r>
            <a:endParaRPr sz="2000">
              <a:solidFill>
                <a:schemeClr val="dk1"/>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6: </a:t>
            </a:r>
            <a:endParaRPr sz="2200" b="1">
              <a:solidFill>
                <a:srgbClr val="20124D"/>
              </a:solidFill>
            </a:endParaRPr>
          </a:p>
          <a:p>
            <a:pPr marL="0" lvl="0" indent="0" algn="l" rtl="0">
              <a:spcBef>
                <a:spcPts val="1000"/>
              </a:spcBef>
              <a:spcAft>
                <a:spcPts val="0"/>
              </a:spcAft>
              <a:buNone/>
            </a:pPr>
            <a:r>
              <a:rPr lang="en" sz="2200" b="1">
                <a:solidFill>
                  <a:srgbClr val="20124D"/>
                </a:solidFill>
              </a:rPr>
              <a:t>iOS Spoken Content</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72" name="Google Shape;172;p28"/>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73" name="Google Shape;173;p28"/>
          <p:cNvSpPr txBox="1"/>
          <p:nvPr/>
        </p:nvSpPr>
        <p:spPr>
          <a:xfrm>
            <a:off x="25825" y="1092850"/>
            <a:ext cx="9118200" cy="211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Watch the iOS Spoken Content video to learn how to enable spoken content. </a:t>
            </a:r>
            <a:endParaRPr>
              <a:solidFill>
                <a:schemeClr val="dk1"/>
              </a:solidFill>
            </a:endParaRPr>
          </a:p>
          <a:p>
            <a:pPr marL="0" lvl="0" indent="0" algn="l" rtl="0">
              <a:spcBef>
                <a:spcPts val="1000"/>
              </a:spcBef>
              <a:spcAft>
                <a:spcPts val="0"/>
              </a:spcAft>
              <a:buNone/>
            </a:pPr>
            <a:r>
              <a:rPr lang="en">
                <a:solidFill>
                  <a:schemeClr val="dk1"/>
                </a:solidFill>
              </a:rPr>
              <a:t>Visit the </a:t>
            </a:r>
            <a:r>
              <a:rPr lang="en" u="sng">
                <a:solidFill>
                  <a:schemeClr val="hlink"/>
                </a:solidFill>
                <a:hlinkClick r:id="rId4"/>
              </a:rPr>
              <a:t>Diversity and Ability</a:t>
            </a:r>
            <a:r>
              <a:rPr lang="en">
                <a:solidFill>
                  <a:schemeClr val="dk1"/>
                </a:solidFill>
              </a:rPr>
              <a:t> website and turn on spoken content and listen to what is read aloud. </a:t>
            </a:r>
            <a:endParaRPr>
              <a:solidFill>
                <a:schemeClr val="dk1"/>
              </a:solidFill>
            </a:endParaRPr>
          </a:p>
          <a:p>
            <a:pPr marL="0" lvl="0" indent="0" algn="l" rtl="0">
              <a:spcBef>
                <a:spcPts val="1000"/>
              </a:spcBef>
              <a:spcAft>
                <a:spcPts val="0"/>
              </a:spcAft>
              <a:buNone/>
            </a:pPr>
            <a:r>
              <a:rPr lang="en" b="1">
                <a:solidFill>
                  <a:schemeClr val="dk1"/>
                </a:solidFill>
              </a:rPr>
              <a:t>Provide a screenshot and answer the questions below: </a:t>
            </a:r>
            <a:endParaRPr b="1">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Was it easy to understand the text? </a:t>
            </a:r>
            <a:endParaRPr>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Do you think it was faster or slower than reading it yourself? </a:t>
            </a:r>
            <a:endParaRPr>
              <a:solidFill>
                <a:schemeClr val="dk1"/>
              </a:solidFill>
            </a:endParaRPr>
          </a:p>
          <a:p>
            <a:pPr marL="457200" lvl="0" indent="-317500" algn="l" rtl="0">
              <a:spcBef>
                <a:spcPts val="1000"/>
              </a:spcBef>
              <a:spcAft>
                <a:spcPts val="1000"/>
              </a:spcAft>
              <a:buClr>
                <a:schemeClr val="dk1"/>
              </a:buClr>
              <a:buSzPts val="1400"/>
              <a:buChar char="●"/>
            </a:pPr>
            <a:r>
              <a:rPr lang="en">
                <a:solidFill>
                  <a:schemeClr val="dk1"/>
                </a:solidFill>
              </a:rPr>
              <a:t>Do you think text-to-speech will benefit the individuals that you support? </a:t>
            </a:r>
            <a:endParaRPr>
              <a:solidFill>
                <a:schemeClr val="dk1"/>
              </a:solidFill>
            </a:endParaRPr>
          </a:p>
        </p:txBody>
      </p:sp>
      <p:pic>
        <p:nvPicPr>
          <p:cNvPr id="174" name="Google Shape;174;p28"/>
          <p:cNvPicPr preferRelativeResize="0"/>
          <p:nvPr/>
        </p:nvPicPr>
        <p:blipFill>
          <a:blip r:embed="rId5">
            <a:alphaModFix/>
          </a:blip>
          <a:stretch>
            <a:fillRect/>
          </a:stretch>
        </p:blipFill>
        <p:spPr>
          <a:xfrm>
            <a:off x="7751425" y="1827350"/>
            <a:ext cx="1155350" cy="1155350"/>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7: </a:t>
            </a:r>
            <a:endParaRPr sz="2200" b="1">
              <a:solidFill>
                <a:srgbClr val="20124D"/>
              </a:solidFill>
            </a:endParaRPr>
          </a:p>
          <a:p>
            <a:pPr marL="0" lvl="0" indent="0" algn="l" rtl="0">
              <a:spcBef>
                <a:spcPts val="1000"/>
              </a:spcBef>
              <a:spcAft>
                <a:spcPts val="0"/>
              </a:spcAft>
              <a:buNone/>
            </a:pPr>
            <a:r>
              <a:rPr lang="en" sz="2200" b="1">
                <a:solidFill>
                  <a:srgbClr val="20124D"/>
                </a:solidFill>
              </a:rPr>
              <a:t>NVDA</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80" name="Google Shape;180;p29"/>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81" name="Google Shape;181;p29"/>
          <p:cNvSpPr txBox="1"/>
          <p:nvPr/>
        </p:nvSpPr>
        <p:spPr>
          <a:xfrm>
            <a:off x="25825" y="1092850"/>
            <a:ext cx="9118200" cy="246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Explore the </a:t>
            </a:r>
            <a:r>
              <a:rPr lang="en" u="sng">
                <a:solidFill>
                  <a:schemeClr val="hlink"/>
                </a:solidFill>
                <a:hlinkClick r:id="rId4"/>
              </a:rPr>
              <a:t>NVDA Website</a:t>
            </a:r>
            <a:r>
              <a:rPr lang="en">
                <a:solidFill>
                  <a:schemeClr val="dk1"/>
                </a:solidFill>
              </a:rPr>
              <a:t> and watch the core content videos to answer the following questions:</a:t>
            </a:r>
            <a:endParaRPr>
              <a:solidFill>
                <a:schemeClr val="dk1"/>
              </a:solidFill>
            </a:endParaRPr>
          </a:p>
          <a:p>
            <a:pPr marL="0" lvl="0" indent="0" algn="l" rtl="0">
              <a:spcBef>
                <a:spcPts val="1000"/>
              </a:spcBef>
              <a:spcAft>
                <a:spcPts val="0"/>
              </a:spcAft>
              <a:buNone/>
            </a:pPr>
            <a:endParaRPr>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What is NVDA? </a:t>
            </a:r>
            <a:endParaRPr>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Who can NVDA support? </a:t>
            </a:r>
            <a:endParaRPr>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Is NVDA free? </a:t>
            </a:r>
            <a:endParaRPr>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Would you usually use a mouse with NVDA? </a:t>
            </a:r>
            <a:endParaRPr>
              <a:solidFill>
                <a:schemeClr val="dk1"/>
              </a:solidFill>
            </a:endParaRPr>
          </a:p>
          <a:p>
            <a:pPr marL="457200" lvl="0" indent="-317500" algn="l" rtl="0">
              <a:spcBef>
                <a:spcPts val="1000"/>
              </a:spcBef>
              <a:spcAft>
                <a:spcPts val="1000"/>
              </a:spcAft>
              <a:buClr>
                <a:schemeClr val="dk1"/>
              </a:buClr>
              <a:buSzPts val="1400"/>
              <a:buChar char="●"/>
            </a:pPr>
            <a:r>
              <a:rPr lang="en">
                <a:solidFill>
                  <a:schemeClr val="dk1"/>
                </a:solidFill>
              </a:rPr>
              <a:t>Do you think NVDA would support anyone that you work with?</a:t>
            </a:r>
            <a:endParaRPr>
              <a:solidFill>
                <a:schemeClr val="dk1"/>
              </a:solidFill>
            </a:endParaRPr>
          </a:p>
        </p:txBody>
      </p:sp>
      <p:pic>
        <p:nvPicPr>
          <p:cNvPr id="182" name="Google Shape;182;p29"/>
          <p:cNvPicPr preferRelativeResize="0"/>
          <p:nvPr/>
        </p:nvPicPr>
        <p:blipFill>
          <a:blip r:embed="rId5">
            <a:alphaModFix/>
          </a:blip>
          <a:stretch>
            <a:fillRect/>
          </a:stretch>
        </p:blipFill>
        <p:spPr>
          <a:xfrm>
            <a:off x="6583953" y="1599900"/>
            <a:ext cx="2435425" cy="901525"/>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body" idx="1"/>
          </p:nvPr>
        </p:nvSpPr>
        <p:spPr>
          <a:xfrm>
            <a:off x="2926475" y="322475"/>
            <a:ext cx="6038400" cy="4466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Please write your reflection here. You should write between 100-150 words. </a:t>
            </a:r>
            <a:endParaRPr sz="1600"/>
          </a:p>
          <a:p>
            <a:pPr marL="0" lvl="0" indent="0" algn="l" rtl="0">
              <a:spcBef>
                <a:spcPts val="1600"/>
              </a:spcBef>
              <a:spcAft>
                <a:spcPts val="0"/>
              </a:spcAft>
              <a:buNone/>
            </a:pPr>
            <a:r>
              <a:rPr lang="en" sz="1600"/>
              <a:t>You can resize this textbox if necessary. </a:t>
            </a:r>
            <a:endParaRPr sz="1600"/>
          </a:p>
          <a:p>
            <a:pPr marL="0" lvl="0" indent="0" algn="l" rtl="0">
              <a:spcBef>
                <a:spcPts val="1600"/>
              </a:spcBef>
              <a:spcAft>
                <a:spcPts val="0"/>
              </a:spcAft>
              <a:buNone/>
            </a:pPr>
            <a:r>
              <a:rPr lang="en" sz="1600"/>
              <a:t>We are happy for you to upload an audio or video of your reflection if you would prefer. </a:t>
            </a:r>
            <a:endParaRPr sz="1600"/>
          </a:p>
          <a:p>
            <a:pPr marL="0" lvl="0" indent="0" algn="l" rtl="0">
              <a:spcBef>
                <a:spcPts val="1600"/>
              </a:spcBef>
              <a:spcAft>
                <a:spcPts val="0"/>
              </a:spcAft>
              <a:buNone/>
            </a:pPr>
            <a:r>
              <a:rPr lang="en" sz="1600"/>
              <a:t>You can also upload images. </a:t>
            </a:r>
            <a:endParaRPr sz="1600"/>
          </a:p>
          <a:p>
            <a:pPr marL="0" lvl="0" indent="0" algn="l" rtl="0">
              <a:spcBef>
                <a:spcPts val="1600"/>
              </a:spcBef>
              <a:spcAft>
                <a:spcPts val="0"/>
              </a:spcAft>
              <a:buNone/>
            </a:pPr>
            <a:endParaRPr sz="1600" b="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88" name="Google Shape;188;p30"/>
          <p:cNvSpPr txBox="1">
            <a:spLocks noGrp="1"/>
          </p:cNvSpPr>
          <p:nvPr>
            <p:ph type="title"/>
          </p:nvPr>
        </p:nvSpPr>
        <p:spPr>
          <a:xfrm>
            <a:off x="0" y="0"/>
            <a:ext cx="2757300" cy="514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CCCC7"/>
                </a:solidFill>
              </a:rPr>
              <a:t>Reflective Account Week 3</a:t>
            </a:r>
            <a:endParaRPr sz="2200" b="1">
              <a:solidFill>
                <a:srgbClr val="FCCCC7"/>
              </a:solidFill>
            </a:endParaRPr>
          </a:p>
          <a:p>
            <a:pPr marL="0" lvl="0" indent="0" algn="l" rtl="0">
              <a:spcBef>
                <a:spcPts val="0"/>
              </a:spcBef>
              <a:spcAft>
                <a:spcPts val="0"/>
              </a:spcAft>
              <a:buNone/>
            </a:pPr>
            <a:endParaRPr sz="2200" b="1">
              <a:solidFill>
                <a:srgbClr val="FCCCC7"/>
              </a:solidFill>
            </a:endParaRPr>
          </a:p>
          <a:p>
            <a:pPr marL="0" lvl="0" indent="0" algn="l" rtl="0">
              <a:spcBef>
                <a:spcPts val="0"/>
              </a:spcBef>
              <a:spcAft>
                <a:spcPts val="0"/>
              </a:spcAft>
              <a:buNone/>
            </a:pPr>
            <a:r>
              <a:rPr lang="en" sz="1800" b="1">
                <a:solidFill>
                  <a:schemeClr val="lt1"/>
                </a:solidFill>
              </a:rPr>
              <a:t>Please use this space to reflect on what you have learnt this week. </a:t>
            </a:r>
            <a:endParaRPr sz="1800" b="1">
              <a:solidFill>
                <a:schemeClr val="lt1"/>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400" b="1">
                <a:solidFill>
                  <a:srgbClr val="E9EFF6"/>
                </a:solidFill>
              </a:rPr>
              <a:t>Some prompts: </a:t>
            </a:r>
            <a:endParaRPr sz="1400" b="1">
              <a:solidFill>
                <a:srgbClr val="E9EFF6"/>
              </a:solidFill>
            </a:endParaRPr>
          </a:p>
          <a:p>
            <a:pPr marL="0" lvl="0" indent="0" algn="l" rtl="0">
              <a:spcBef>
                <a:spcPts val="0"/>
              </a:spcBef>
              <a:spcAft>
                <a:spcPts val="0"/>
              </a:spcAft>
              <a:buNone/>
            </a:pP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How will this new content impact your work? </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What did you learn?</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Is there anything you’d like to know more about? </a:t>
            </a:r>
            <a:endParaRPr sz="1400" b="1">
              <a:solidFill>
                <a:srgbClr val="E9EFF6"/>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89" name="Google Shape;189;p30"/>
          <p:cNvPicPr preferRelativeResize="0"/>
          <p:nvPr/>
        </p:nvPicPr>
        <p:blipFill rotWithShape="1">
          <a:blip r:embed="rId3">
            <a:alphaModFix/>
          </a:blip>
          <a:srcRect l="20479" r="22978"/>
          <a:stretch/>
        </p:blipFill>
        <p:spPr>
          <a:xfrm>
            <a:off x="1865626" y="4214950"/>
            <a:ext cx="857251" cy="852800"/>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0" y="0"/>
            <a:ext cx="9144000" cy="570600"/>
          </a:xfrm>
          <a:prstGeom prst="rect">
            <a:avLst/>
          </a:prstGeom>
          <a:solidFill>
            <a:schemeClr val="dk2"/>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Your questions, thoughts, comments...</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sp>
        <p:nvSpPr>
          <p:cNvPr id="195" name="Google Shape;195;p31"/>
          <p:cNvSpPr txBox="1"/>
          <p:nvPr/>
        </p:nvSpPr>
        <p:spPr>
          <a:xfrm>
            <a:off x="12900" y="743350"/>
            <a:ext cx="91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Thank you for completing this week's key activities, content and reflection. You can use this space to share any comments, thoughts or questions that you may have that you’d like the facilitators to be aware of. </a:t>
            </a:r>
            <a:endParaRPr>
              <a:solidFill>
                <a:schemeClr val="dk1"/>
              </a:solidFill>
            </a:endParaRPr>
          </a:p>
        </p:txBody>
      </p:sp>
      <p:pic>
        <p:nvPicPr>
          <p:cNvPr id="196" name="Google Shape;196;p31"/>
          <p:cNvPicPr preferRelativeResize="0"/>
          <p:nvPr/>
        </p:nvPicPr>
        <p:blipFill rotWithShape="1">
          <a:blip r:embed="rId3">
            <a:alphaModFix/>
          </a:blip>
          <a:srcRect l="11762"/>
          <a:stretch/>
        </p:blipFill>
        <p:spPr>
          <a:xfrm>
            <a:off x="5070425" y="1763450"/>
            <a:ext cx="4304251" cy="2743824"/>
          </a:xfrm>
          <a:prstGeom prst="rect">
            <a:avLst/>
          </a:prstGeom>
          <a:noFill/>
          <a:ln>
            <a:noFill/>
          </a:ln>
        </p:spPr>
      </p:pic>
      <p:sp>
        <p:nvSpPr>
          <p:cNvPr id="197" name="Google Shape;197;p31"/>
          <p:cNvSpPr txBox="1"/>
          <p:nvPr/>
        </p:nvSpPr>
        <p:spPr>
          <a:xfrm>
            <a:off x="329150" y="1592600"/>
            <a:ext cx="40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Add your questions here...</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262350" y="797775"/>
            <a:ext cx="85206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a:t>Each week you will have a portfolio to download. </a:t>
            </a:r>
            <a:endParaRPr sz="1400"/>
          </a:p>
          <a:p>
            <a:pPr marL="0" lvl="0" indent="0" algn="l" rtl="0">
              <a:spcBef>
                <a:spcPts val="1600"/>
              </a:spcBef>
              <a:spcAft>
                <a:spcPts val="0"/>
              </a:spcAft>
              <a:buNone/>
            </a:pPr>
            <a:r>
              <a:rPr lang="en" sz="1400"/>
              <a:t>You should work through the </a:t>
            </a:r>
            <a:r>
              <a:rPr lang="en" sz="1400" b="1"/>
              <a:t>weekly activities</a:t>
            </a:r>
            <a:r>
              <a:rPr lang="en" sz="1400"/>
              <a:t> set out in the portfolio </a:t>
            </a:r>
            <a:r>
              <a:rPr lang="en" sz="1400" b="1"/>
              <a:t>and also</a:t>
            </a:r>
            <a:r>
              <a:rPr lang="en" sz="1400"/>
              <a:t> use it to </a:t>
            </a:r>
            <a:r>
              <a:rPr lang="en" sz="1400" b="1"/>
              <a:t>reflect on the weekly course content</a:t>
            </a:r>
            <a:r>
              <a:rPr lang="en" sz="1400"/>
              <a:t>. </a:t>
            </a:r>
            <a:endParaRPr sz="1400"/>
          </a:p>
          <a:p>
            <a:pPr marL="0" lvl="0" indent="0" algn="l" rtl="0">
              <a:spcBef>
                <a:spcPts val="1600"/>
              </a:spcBef>
              <a:spcAft>
                <a:spcPts val="0"/>
              </a:spcAft>
              <a:buNone/>
            </a:pPr>
            <a:r>
              <a:rPr lang="en" sz="1400"/>
              <a:t>In your reflections you should think critically about how the weekly content impacts on your day to day life and work. </a:t>
            </a:r>
            <a:endParaRPr sz="1400"/>
          </a:p>
          <a:p>
            <a:pPr marL="0" lvl="0" indent="0" algn="l" rtl="0">
              <a:spcBef>
                <a:spcPts val="1600"/>
              </a:spcBef>
              <a:spcAft>
                <a:spcPts val="0"/>
              </a:spcAft>
              <a:buNone/>
            </a:pPr>
            <a:r>
              <a:rPr lang="en" sz="1400"/>
              <a:t>Your </a:t>
            </a:r>
            <a:r>
              <a:rPr lang="en" sz="1400" b="1"/>
              <a:t>assignment tasks</a:t>
            </a:r>
            <a:r>
              <a:rPr lang="en" sz="1400"/>
              <a:t> are also explained in this portfolio. Each assignment task will be clearly labelled and will be marked by a course facilitator. You should submit your assignment within this portfolio. </a:t>
            </a:r>
            <a:r>
              <a:rPr lang="en" sz="1400" b="1"/>
              <a:t>You will receive feedback on your assignments. </a:t>
            </a:r>
            <a:endParaRPr sz="1400" b="1"/>
          </a:p>
          <a:p>
            <a:pPr marL="0" lvl="0" indent="0" algn="l" rtl="0">
              <a:spcBef>
                <a:spcPts val="1600"/>
              </a:spcBef>
              <a:spcAft>
                <a:spcPts val="0"/>
              </a:spcAft>
              <a:buNone/>
            </a:pPr>
            <a:r>
              <a:rPr lang="en" sz="1400"/>
              <a:t>You will need to </a:t>
            </a:r>
            <a:r>
              <a:rPr lang="en" sz="1400" b="1"/>
              <a:t>upload your reflective portfolio at the end of every week (by Sunday)</a:t>
            </a:r>
            <a:r>
              <a:rPr lang="en" sz="1400"/>
              <a:t>. You can submit your portfolio as a link or as a pdf or powerpoint. You will not receive feedback each week. However, the portfolio is an essential part of the course and is a requirement for certification. </a:t>
            </a:r>
            <a:endParaRPr sz="1400"/>
          </a:p>
          <a:p>
            <a:pPr marL="0" lvl="0" indent="0" algn="l" rtl="0">
              <a:spcBef>
                <a:spcPts val="1600"/>
              </a:spcBef>
              <a:spcAft>
                <a:spcPts val="0"/>
              </a:spcAft>
              <a:buNone/>
            </a:pPr>
            <a:r>
              <a:rPr lang="en" sz="1400"/>
              <a:t>If you have any questions, please do get in touch with your facilitators.</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0"/>
          </a:p>
          <a:p>
            <a:pPr marL="0" lvl="0" indent="0" algn="l" rtl="0">
              <a:spcBef>
                <a:spcPts val="1600"/>
              </a:spcBef>
              <a:spcAft>
                <a:spcPts val="0"/>
              </a:spcAft>
              <a:buNone/>
            </a:pPr>
            <a:endParaRPr sz="1400" b="0"/>
          </a:p>
          <a:p>
            <a:pPr marL="0" lvl="0" indent="0" algn="l" rtl="0">
              <a:spcBef>
                <a:spcPts val="1600"/>
              </a:spcBef>
              <a:spcAft>
                <a:spcPts val="1600"/>
              </a:spcAft>
              <a:buNone/>
            </a:pPr>
            <a:endParaRPr sz="1400" b="0"/>
          </a:p>
        </p:txBody>
      </p:sp>
      <p:sp>
        <p:nvSpPr>
          <p:cNvPr id="105" name="Google Shape;105;p20"/>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Introduction - This document is your weekly reflective portfolio.</a:t>
            </a:r>
            <a:endParaRPr sz="2300" b="1"/>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Week 3: Assistive Technology for Barriers to Reading</a:t>
            </a:r>
            <a:endParaRPr sz="2300" b="1"/>
          </a:p>
        </p:txBody>
      </p:sp>
      <p:pic>
        <p:nvPicPr>
          <p:cNvPr id="111" name="Google Shape;111;p21"/>
          <p:cNvPicPr preferRelativeResize="0"/>
          <p:nvPr/>
        </p:nvPicPr>
        <p:blipFill>
          <a:blip r:embed="rId3">
            <a:alphaModFix/>
          </a:blip>
          <a:stretch>
            <a:fillRect/>
          </a:stretch>
        </p:blipFill>
        <p:spPr>
          <a:xfrm>
            <a:off x="5869081" y="2778154"/>
            <a:ext cx="2980598" cy="1986577"/>
          </a:xfrm>
          <a:prstGeom prst="rect">
            <a:avLst/>
          </a:prstGeom>
          <a:noFill/>
          <a:ln>
            <a:noFill/>
          </a:ln>
        </p:spPr>
      </p:pic>
      <p:pic>
        <p:nvPicPr>
          <p:cNvPr id="112" name="Google Shape;112;p21"/>
          <p:cNvPicPr preferRelativeResize="0"/>
          <p:nvPr/>
        </p:nvPicPr>
        <p:blipFill>
          <a:blip r:embed="rId4">
            <a:alphaModFix/>
          </a:blip>
          <a:stretch>
            <a:fillRect/>
          </a:stretch>
        </p:blipFill>
        <p:spPr>
          <a:xfrm>
            <a:off x="5869074" y="895165"/>
            <a:ext cx="2980598" cy="1676583"/>
          </a:xfrm>
          <a:prstGeom prst="rect">
            <a:avLst/>
          </a:prstGeom>
          <a:noFill/>
          <a:ln>
            <a:noFill/>
          </a:ln>
        </p:spPr>
      </p:pic>
      <p:sp>
        <p:nvSpPr>
          <p:cNvPr id="113" name="Google Shape;113;p21"/>
          <p:cNvSpPr txBox="1">
            <a:spLocks noGrp="1"/>
          </p:cNvSpPr>
          <p:nvPr>
            <p:ph type="body" idx="1"/>
          </p:nvPr>
        </p:nvSpPr>
        <p:spPr>
          <a:xfrm>
            <a:off x="262350" y="797775"/>
            <a:ext cx="55533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Welcome to week 3! This week we are exploring software that will support individuals who face barriers to reading. </a:t>
            </a:r>
            <a:endParaRPr sz="1600"/>
          </a:p>
          <a:p>
            <a:pPr marL="0" lvl="0" indent="0" algn="l" rtl="0">
              <a:spcBef>
                <a:spcPts val="1600"/>
              </a:spcBef>
              <a:spcAft>
                <a:spcPts val="0"/>
              </a:spcAft>
              <a:buNone/>
            </a:pPr>
            <a:r>
              <a:rPr lang="en" sz="1600" b="1"/>
              <a:t>You will need to complete the following in this portfolio this week:</a:t>
            </a:r>
            <a:endParaRPr sz="1600" b="1"/>
          </a:p>
          <a:p>
            <a:pPr marL="457200" lvl="0" indent="-330200" algn="l" rtl="0">
              <a:spcBef>
                <a:spcPts val="1600"/>
              </a:spcBef>
              <a:spcAft>
                <a:spcPts val="0"/>
              </a:spcAft>
              <a:buSzPts val="1600"/>
              <a:buChar char="●"/>
            </a:pPr>
            <a:r>
              <a:rPr lang="en" sz="1600"/>
              <a:t>2 or more of the optional activities</a:t>
            </a:r>
            <a:endParaRPr sz="1600"/>
          </a:p>
          <a:p>
            <a:pPr marL="457200" lvl="0" indent="-330200" algn="l" rtl="0">
              <a:spcBef>
                <a:spcPts val="0"/>
              </a:spcBef>
              <a:spcAft>
                <a:spcPts val="0"/>
              </a:spcAft>
              <a:buSzPts val="1600"/>
              <a:buChar char="●"/>
            </a:pPr>
            <a:r>
              <a:rPr lang="en" sz="1600"/>
              <a:t>Your Reflective Account on this week's content</a:t>
            </a:r>
            <a:endParaRPr sz="1600"/>
          </a:p>
          <a:p>
            <a:pPr marL="0" lvl="0" indent="0" algn="l" rtl="0">
              <a:spcBef>
                <a:spcPts val="1600"/>
              </a:spcBef>
              <a:spcAft>
                <a:spcPts val="0"/>
              </a:spcAft>
              <a:buNone/>
            </a:pPr>
            <a:r>
              <a:rPr lang="en" sz="1600"/>
              <a:t>There is no assignment due this week.</a:t>
            </a:r>
            <a:endParaRPr sz="1600"/>
          </a:p>
          <a:p>
            <a:pPr marL="0" lvl="0" indent="0" algn="l" rtl="0">
              <a:spcBef>
                <a:spcPts val="1600"/>
              </a:spcBef>
              <a:spcAft>
                <a:spcPts val="0"/>
              </a:spcAft>
              <a:buNone/>
            </a:pPr>
            <a:r>
              <a:rPr lang="en" sz="1600"/>
              <a:t>You should upload your portfolio to the moodle platform (as a link, PDF or powerpoint document)</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2952750" y="490000"/>
            <a:ext cx="6228000" cy="347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This week you should choose </a:t>
            </a:r>
            <a:r>
              <a:rPr lang="en" sz="1600" b="1"/>
              <a:t>2 or more activities:</a:t>
            </a:r>
            <a:endParaRPr sz="1600" b="1"/>
          </a:p>
          <a:p>
            <a:pPr marL="457200" lvl="0" indent="-330200" algn="l" rtl="0">
              <a:spcBef>
                <a:spcPts val="1600"/>
              </a:spcBef>
              <a:spcAft>
                <a:spcPts val="0"/>
              </a:spcAft>
              <a:buSzPts val="1600"/>
              <a:buChar char="●"/>
            </a:pPr>
            <a:r>
              <a:rPr lang="en" sz="1600" b="1"/>
              <a:t>Robobraille</a:t>
            </a:r>
            <a:endParaRPr sz="1600" b="1"/>
          </a:p>
          <a:p>
            <a:pPr marL="457200" lvl="0" indent="-330200" algn="l" rtl="0">
              <a:spcBef>
                <a:spcPts val="0"/>
              </a:spcBef>
              <a:spcAft>
                <a:spcPts val="0"/>
              </a:spcAft>
              <a:buSzPts val="1600"/>
              <a:buChar char="●"/>
            </a:pPr>
            <a:r>
              <a:rPr lang="en" sz="1600" b="1"/>
              <a:t>Microsoft Lens</a:t>
            </a:r>
            <a:endParaRPr sz="1600" b="1"/>
          </a:p>
          <a:p>
            <a:pPr marL="457200" lvl="0" indent="-330200" algn="l" rtl="0">
              <a:spcBef>
                <a:spcPts val="0"/>
              </a:spcBef>
              <a:spcAft>
                <a:spcPts val="0"/>
              </a:spcAft>
              <a:buSzPts val="1600"/>
              <a:buChar char="●"/>
            </a:pPr>
            <a:r>
              <a:rPr lang="en" sz="1600" b="1"/>
              <a:t>Natural Reader</a:t>
            </a:r>
            <a:endParaRPr sz="1600" b="1"/>
          </a:p>
          <a:p>
            <a:pPr marL="457200" lvl="0" indent="-330200" algn="l" rtl="0">
              <a:spcBef>
                <a:spcPts val="0"/>
              </a:spcBef>
              <a:spcAft>
                <a:spcPts val="0"/>
              </a:spcAft>
              <a:buSzPts val="1600"/>
              <a:buChar char="●"/>
            </a:pPr>
            <a:r>
              <a:rPr lang="en" sz="1600" b="1"/>
              <a:t>Chrome Reader View</a:t>
            </a:r>
            <a:endParaRPr sz="1600" b="1"/>
          </a:p>
          <a:p>
            <a:pPr marL="457200" lvl="0" indent="-330200" algn="l" rtl="0">
              <a:spcBef>
                <a:spcPts val="0"/>
              </a:spcBef>
              <a:spcAft>
                <a:spcPts val="0"/>
              </a:spcAft>
              <a:buSzPts val="1600"/>
              <a:buChar char="●"/>
            </a:pPr>
            <a:r>
              <a:rPr lang="en" sz="1600" b="1"/>
              <a:t>Talk Free</a:t>
            </a:r>
            <a:endParaRPr sz="1600" b="1"/>
          </a:p>
          <a:p>
            <a:pPr marL="457200" lvl="0" indent="-330200" algn="l" rtl="0">
              <a:spcBef>
                <a:spcPts val="0"/>
              </a:spcBef>
              <a:spcAft>
                <a:spcPts val="0"/>
              </a:spcAft>
              <a:buSzPts val="1600"/>
              <a:buChar char="●"/>
            </a:pPr>
            <a:r>
              <a:rPr lang="en" sz="1600" b="1"/>
              <a:t>iOS Spoken Content</a:t>
            </a:r>
            <a:endParaRPr sz="1600" b="1"/>
          </a:p>
          <a:p>
            <a:pPr marL="457200" lvl="0" indent="-330200" algn="l" rtl="0">
              <a:spcBef>
                <a:spcPts val="0"/>
              </a:spcBef>
              <a:spcAft>
                <a:spcPts val="0"/>
              </a:spcAft>
              <a:buSzPts val="1600"/>
              <a:buChar char="●"/>
            </a:pPr>
            <a:r>
              <a:rPr lang="en" sz="1600" b="1"/>
              <a:t>NVDA</a:t>
            </a:r>
            <a:endParaRPr sz="1600" b="1"/>
          </a:p>
          <a:p>
            <a:pPr marL="0" lvl="0" indent="0" algn="l" rtl="0">
              <a:spcBef>
                <a:spcPts val="1600"/>
              </a:spcBef>
              <a:spcAft>
                <a:spcPts val="0"/>
              </a:spcAft>
              <a:buNone/>
            </a:pPr>
            <a:r>
              <a:rPr lang="en" sz="1600"/>
              <a:t>The activities are designed to get you thinking about the content and to encourage questions. Each activity is described in the following slides.</a:t>
            </a:r>
            <a:endParaRPr sz="1600"/>
          </a:p>
          <a:p>
            <a:pPr marL="0" lvl="0" indent="0" algn="l" rtl="0">
              <a:spcBef>
                <a:spcPts val="1600"/>
              </a:spcBef>
              <a:spcAft>
                <a:spcPts val="0"/>
              </a:spcAft>
              <a:buNone/>
            </a:pPr>
            <a:r>
              <a:rPr lang="en" sz="1600"/>
              <a:t>Please do post your questions on the forum - the facilitators and your peers will respond to these questions throughout the course. </a:t>
            </a:r>
            <a:endParaRPr sz="160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19" name="Google Shape;119;p22"/>
          <p:cNvSpPr txBox="1">
            <a:spLocks noGrp="1"/>
          </p:cNvSpPr>
          <p:nvPr>
            <p:ph type="title"/>
          </p:nvPr>
        </p:nvSpPr>
        <p:spPr>
          <a:xfrm>
            <a:off x="0" y="0"/>
            <a:ext cx="2757300" cy="51435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Week 3 - Activities</a:t>
            </a:r>
            <a:endParaRPr sz="2200" b="1">
              <a:solidFill>
                <a:srgbClr val="20124D"/>
              </a:solidFill>
            </a:endParaRPr>
          </a:p>
          <a:p>
            <a:pPr marL="0" lvl="0" indent="0" algn="l" rtl="0">
              <a:spcBef>
                <a:spcPts val="0"/>
              </a:spcBef>
              <a:spcAft>
                <a:spcPts val="0"/>
              </a:spcAft>
              <a:buNone/>
            </a:pPr>
            <a:endParaRPr sz="2200" b="1">
              <a:solidFill>
                <a:srgbClr val="20124D"/>
              </a:solidFill>
            </a:endParaRPr>
          </a:p>
          <a:p>
            <a:pPr marL="0" lvl="0" indent="0" algn="l" rtl="0">
              <a:spcBef>
                <a:spcPts val="0"/>
              </a:spcBef>
              <a:spcAft>
                <a:spcPts val="0"/>
              </a:spcAft>
              <a:buNone/>
            </a:pPr>
            <a:r>
              <a:rPr lang="en" sz="1800" b="1">
                <a:solidFill>
                  <a:srgbClr val="20124D"/>
                </a:solidFill>
              </a:rPr>
              <a:t>As you work through the content we would recommend that you collaborate with others on these activities.</a:t>
            </a:r>
            <a:endParaRPr sz="1800" b="1">
              <a:solidFill>
                <a:srgbClr val="20124D"/>
              </a:solidFill>
            </a:endParaRPr>
          </a:p>
          <a:p>
            <a:pPr marL="0" lvl="0" indent="0" algn="l" rtl="0">
              <a:spcBef>
                <a:spcPts val="0"/>
              </a:spcBef>
              <a:spcAft>
                <a:spcPts val="0"/>
              </a:spcAft>
              <a:buNone/>
            </a:pPr>
            <a:endParaRPr sz="1800" b="1">
              <a:solidFill>
                <a:srgbClr val="20124D"/>
              </a:solidFill>
            </a:endParaRPr>
          </a:p>
          <a:p>
            <a:pPr marL="0" lvl="0" indent="0" algn="l" rtl="0">
              <a:spcBef>
                <a:spcPts val="0"/>
              </a:spcBef>
              <a:spcAft>
                <a:spcPts val="0"/>
              </a:spcAft>
              <a:buNone/>
            </a:pPr>
            <a:r>
              <a:rPr lang="en" sz="1400" b="1">
                <a:solidFill>
                  <a:srgbClr val="333333"/>
                </a:solidFill>
              </a:rPr>
              <a:t>These activities are not assessed and are a way for you to expand your knowledge. </a:t>
            </a:r>
            <a:endParaRPr sz="1400" b="1">
              <a:solidFill>
                <a:srgbClr val="333333"/>
              </a:solidFill>
            </a:endParaRPr>
          </a:p>
          <a:p>
            <a:pPr marL="0" lvl="0" indent="0" algn="l" rtl="0">
              <a:spcBef>
                <a:spcPts val="0"/>
              </a:spcBef>
              <a:spcAft>
                <a:spcPts val="0"/>
              </a:spcAft>
              <a:buNone/>
            </a:pPr>
            <a:endParaRPr sz="1400" b="1">
              <a:solidFill>
                <a:srgbClr val="333333"/>
              </a:solidFill>
            </a:endParaRPr>
          </a:p>
          <a:p>
            <a:pPr marL="0" lvl="0" indent="0" algn="l" rtl="0">
              <a:spcBef>
                <a:spcPts val="0"/>
              </a:spcBef>
              <a:spcAft>
                <a:spcPts val="0"/>
              </a:spcAft>
              <a:buNone/>
            </a:pPr>
            <a:r>
              <a:rPr lang="en" sz="1400" b="1">
                <a:solidFill>
                  <a:srgbClr val="333333"/>
                </a:solidFill>
              </a:rPr>
              <a:t>You can provide evidence of these activities on the following slides.</a:t>
            </a:r>
            <a:endParaRPr sz="1400" b="1">
              <a:solidFill>
                <a:srgbClr val="333333"/>
              </a:solidFill>
            </a:endParaRPr>
          </a:p>
          <a:p>
            <a:pPr marL="0" lvl="0" indent="0" algn="l" rtl="0">
              <a:spcBef>
                <a:spcPts val="0"/>
              </a:spcBef>
              <a:spcAft>
                <a:spcPts val="0"/>
              </a:spcAft>
              <a:buNone/>
            </a:pPr>
            <a:endParaRPr sz="1400" b="1">
              <a:solidFill>
                <a:srgbClr val="20124D"/>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0" name="Google Shape;120;p22"/>
          <p:cNvPicPr preferRelativeResize="0"/>
          <p:nvPr/>
        </p:nvPicPr>
        <p:blipFill>
          <a:blip r:embed="rId3">
            <a:alphaModFix/>
          </a:blip>
          <a:stretch>
            <a:fillRect/>
          </a:stretch>
        </p:blipFill>
        <p:spPr>
          <a:xfrm>
            <a:off x="7500050" y="0"/>
            <a:ext cx="1827648" cy="1028049"/>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1: </a:t>
            </a:r>
            <a:endParaRPr sz="2200" b="1">
              <a:solidFill>
                <a:srgbClr val="20124D"/>
              </a:solidFill>
            </a:endParaRPr>
          </a:p>
          <a:p>
            <a:pPr marL="0" lvl="0" indent="0" algn="l" rtl="0">
              <a:spcBef>
                <a:spcPts val="1000"/>
              </a:spcBef>
              <a:spcAft>
                <a:spcPts val="0"/>
              </a:spcAft>
              <a:buNone/>
            </a:pPr>
            <a:r>
              <a:rPr lang="en" sz="2200" b="1">
                <a:solidFill>
                  <a:srgbClr val="20124D"/>
                </a:solidFill>
              </a:rPr>
              <a:t>Robobraille</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6" name="Google Shape;126;p23"/>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27" name="Google Shape;127;p23"/>
          <p:cNvSpPr txBox="1"/>
          <p:nvPr/>
        </p:nvSpPr>
        <p:spPr>
          <a:xfrm>
            <a:off x="25825" y="1092850"/>
            <a:ext cx="9118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Go to the </a:t>
            </a:r>
            <a:r>
              <a:rPr lang="en" u="sng">
                <a:solidFill>
                  <a:schemeClr val="hlink"/>
                </a:solidFill>
                <a:hlinkClick r:id="rId4"/>
              </a:rPr>
              <a:t>Robobraille website</a:t>
            </a:r>
            <a:r>
              <a:rPr lang="en">
                <a:solidFill>
                  <a:schemeClr val="dk1"/>
                </a:solidFill>
              </a:rPr>
              <a:t> and convert the paragraph of text in the box below into braille or an audio file.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Upload the file or a screenshot of the file to this slide.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Please note, you’ll need access to an email address for this activity. </a:t>
            </a:r>
            <a:endParaRPr>
              <a:solidFill>
                <a:schemeClr val="dk1"/>
              </a:solidFill>
            </a:endParaRPr>
          </a:p>
        </p:txBody>
      </p:sp>
      <p:sp>
        <p:nvSpPr>
          <p:cNvPr id="128" name="Google Shape;128;p23"/>
          <p:cNvSpPr txBox="1"/>
          <p:nvPr/>
        </p:nvSpPr>
        <p:spPr>
          <a:xfrm>
            <a:off x="202025" y="2571750"/>
            <a:ext cx="8510700" cy="615600"/>
          </a:xfrm>
          <a:prstGeom prst="rect">
            <a:avLst/>
          </a:prstGeom>
          <a:noFill/>
          <a:ln w="38100" cap="flat" cmpd="sng">
            <a:solidFill>
              <a:srgbClr val="2B2B7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“Assistive technology is a gamechanger for many individuals. Not only does it remove access barriers but it also enables individuals to thrive in education and at work.” </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2: </a:t>
            </a:r>
            <a:endParaRPr sz="2200" b="1">
              <a:solidFill>
                <a:srgbClr val="20124D"/>
              </a:solidFill>
            </a:endParaRPr>
          </a:p>
          <a:p>
            <a:pPr marL="0" lvl="0" indent="0" algn="l" rtl="0">
              <a:spcBef>
                <a:spcPts val="1000"/>
              </a:spcBef>
              <a:spcAft>
                <a:spcPts val="0"/>
              </a:spcAft>
              <a:buNone/>
            </a:pPr>
            <a:r>
              <a:rPr lang="en" sz="2200" b="1">
                <a:solidFill>
                  <a:srgbClr val="20124D"/>
                </a:solidFill>
              </a:rPr>
              <a:t>Microsoft Lens</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34" name="Google Shape;134;p24"/>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35" name="Google Shape;135;p24"/>
          <p:cNvSpPr txBox="1"/>
          <p:nvPr/>
        </p:nvSpPr>
        <p:spPr>
          <a:xfrm>
            <a:off x="105425" y="1078650"/>
            <a:ext cx="91182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Download Microsoft Lens (</a:t>
            </a:r>
            <a:r>
              <a:rPr lang="en" u="sng">
                <a:solidFill>
                  <a:schemeClr val="hlink"/>
                </a:solidFill>
                <a:hlinkClick r:id="rId4"/>
              </a:rPr>
              <a:t>android</a:t>
            </a:r>
            <a:r>
              <a:rPr lang="en">
                <a:solidFill>
                  <a:schemeClr val="dk1"/>
                </a:solidFill>
              </a:rPr>
              <a:t>) (</a:t>
            </a:r>
            <a:r>
              <a:rPr lang="en" u="sng">
                <a:solidFill>
                  <a:schemeClr val="hlink"/>
                </a:solidFill>
                <a:hlinkClick r:id="rId5"/>
              </a:rPr>
              <a:t>iOS</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Use the MS Lens tool to take a picture of a book, letter or page with text.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Open this with the immersive reader option. Adjust the settings to change the:</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Background colour (theme)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The font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The text size.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Upload a screenshot of your screen.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pic>
        <p:nvPicPr>
          <p:cNvPr id="136" name="Google Shape;136;p24"/>
          <p:cNvPicPr preferRelativeResize="0"/>
          <p:nvPr/>
        </p:nvPicPr>
        <p:blipFill>
          <a:blip r:embed="rId6">
            <a:alphaModFix/>
          </a:blip>
          <a:stretch>
            <a:fillRect/>
          </a:stretch>
        </p:blipFill>
        <p:spPr>
          <a:xfrm>
            <a:off x="6979325" y="1330125"/>
            <a:ext cx="1802725" cy="1802725"/>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3: </a:t>
            </a:r>
            <a:endParaRPr sz="2200" b="1">
              <a:solidFill>
                <a:srgbClr val="20124D"/>
              </a:solidFill>
            </a:endParaRPr>
          </a:p>
          <a:p>
            <a:pPr marL="0" lvl="0" indent="0" algn="l" rtl="0">
              <a:spcBef>
                <a:spcPts val="1000"/>
              </a:spcBef>
              <a:spcAft>
                <a:spcPts val="0"/>
              </a:spcAft>
              <a:buNone/>
            </a:pPr>
            <a:r>
              <a:rPr lang="en" sz="2200" b="1">
                <a:solidFill>
                  <a:srgbClr val="20124D"/>
                </a:solidFill>
              </a:rPr>
              <a:t>Natural Reader</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42" name="Google Shape;142;p25"/>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43" name="Google Shape;143;p25"/>
          <p:cNvSpPr txBox="1"/>
          <p:nvPr/>
        </p:nvSpPr>
        <p:spPr>
          <a:xfrm>
            <a:off x="25825" y="1092850"/>
            <a:ext cx="9118200" cy="298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Download any document from the course supporting documents - The SDG Booklet is a good place to start. Open this in </a:t>
            </a:r>
            <a:r>
              <a:rPr lang="en" u="sng">
                <a:solidFill>
                  <a:schemeClr val="hlink"/>
                </a:solidFill>
                <a:hlinkClick r:id="rId4"/>
              </a:rPr>
              <a:t>Natural Reader Online</a:t>
            </a:r>
            <a:r>
              <a:rPr lang="en">
                <a:solidFill>
                  <a:schemeClr val="dk1"/>
                </a:solidFill>
              </a:rPr>
              <a:t>. </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None/>
            </a:pPr>
            <a:r>
              <a:rPr lang="en">
                <a:solidFill>
                  <a:schemeClr val="dk1"/>
                </a:solidFill>
              </a:rPr>
              <a:t>Practice doing the following things:</a:t>
            </a:r>
            <a:endParaRPr>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Play and Pause the reading of the document</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Change the voice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Adjust the Speed of the voice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Turn on ‘dark mode’ </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1000"/>
              </a:spcAft>
              <a:buNone/>
            </a:pPr>
            <a:r>
              <a:rPr lang="en">
                <a:solidFill>
                  <a:schemeClr val="dk1"/>
                </a:solidFill>
              </a:rPr>
              <a:t>Add some screenshots of your progress to this slide. </a:t>
            </a:r>
            <a:endParaRPr>
              <a:solidFill>
                <a:schemeClr val="dk1"/>
              </a:solidFill>
            </a:endParaRPr>
          </a:p>
        </p:txBody>
      </p:sp>
      <p:pic>
        <p:nvPicPr>
          <p:cNvPr id="144" name="Google Shape;144;p25"/>
          <p:cNvPicPr preferRelativeResize="0"/>
          <p:nvPr/>
        </p:nvPicPr>
        <p:blipFill>
          <a:blip r:embed="rId5">
            <a:alphaModFix/>
          </a:blip>
          <a:stretch>
            <a:fillRect/>
          </a:stretch>
        </p:blipFill>
        <p:spPr>
          <a:xfrm>
            <a:off x="5240870" y="1644970"/>
            <a:ext cx="3573151" cy="926775"/>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4: </a:t>
            </a:r>
            <a:endParaRPr sz="2200" b="1">
              <a:solidFill>
                <a:srgbClr val="20124D"/>
              </a:solidFill>
            </a:endParaRPr>
          </a:p>
          <a:p>
            <a:pPr marL="0" lvl="0" indent="0" algn="l" rtl="0">
              <a:spcBef>
                <a:spcPts val="1000"/>
              </a:spcBef>
              <a:spcAft>
                <a:spcPts val="0"/>
              </a:spcAft>
              <a:buNone/>
            </a:pPr>
            <a:r>
              <a:rPr lang="en" sz="2200" b="1">
                <a:solidFill>
                  <a:srgbClr val="20124D"/>
                </a:solidFill>
              </a:rPr>
              <a:t>Chrome Reader View</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r>
              <a:rPr lang="en" sz="1800" b="1">
                <a:solidFill>
                  <a:srgbClr val="E9EFF6"/>
                </a:solidFill>
              </a:rPr>
              <a:t>ome </a:t>
            </a: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50" name="Google Shape;150;p26"/>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51" name="Google Shape;151;p26"/>
          <p:cNvSpPr txBox="1"/>
          <p:nvPr/>
        </p:nvSpPr>
        <p:spPr>
          <a:xfrm>
            <a:off x="25825" y="1092850"/>
            <a:ext cx="9118200" cy="95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Install the </a:t>
            </a:r>
            <a:r>
              <a:rPr lang="en" u="sng">
                <a:solidFill>
                  <a:schemeClr val="hlink"/>
                </a:solidFill>
                <a:hlinkClick r:id="rId4"/>
              </a:rPr>
              <a:t>Chrome Reader View Extension</a:t>
            </a:r>
            <a:r>
              <a:rPr lang="en">
                <a:solidFill>
                  <a:schemeClr val="dk1"/>
                </a:solidFill>
              </a:rPr>
              <a:t> (please note you need to be using the Google Chrome Browser). </a:t>
            </a:r>
            <a:endParaRPr>
              <a:solidFill>
                <a:schemeClr val="dk1"/>
              </a:solidFill>
            </a:endParaRPr>
          </a:p>
          <a:p>
            <a:pPr marL="0" lvl="0" indent="0" algn="l" rtl="0">
              <a:spcBef>
                <a:spcPts val="1000"/>
              </a:spcBef>
              <a:spcAft>
                <a:spcPts val="1000"/>
              </a:spcAft>
              <a:buNone/>
            </a:pPr>
            <a:r>
              <a:rPr lang="en" b="1">
                <a:solidFill>
                  <a:schemeClr val="dk1"/>
                </a:solidFill>
              </a:rPr>
              <a:t>Visit the </a:t>
            </a:r>
            <a:r>
              <a:rPr lang="en" b="1" u="sng">
                <a:solidFill>
                  <a:schemeClr val="hlink"/>
                </a:solidFill>
                <a:hlinkClick r:id="rId5"/>
              </a:rPr>
              <a:t>Diversity and Ability Website</a:t>
            </a:r>
            <a:r>
              <a:rPr lang="en" b="1">
                <a:solidFill>
                  <a:schemeClr val="dk1"/>
                </a:solidFill>
              </a:rPr>
              <a:t> and take a screenshot of the page in standard view. Then turn on Chrome Reader View and take a 2nd screenshot of the new page view. </a:t>
            </a:r>
            <a:endParaRPr b="1">
              <a:solidFill>
                <a:schemeClr val="dk1"/>
              </a:solidFill>
            </a:endParaRPr>
          </a:p>
        </p:txBody>
      </p:sp>
      <p:sp>
        <p:nvSpPr>
          <p:cNvPr id="152" name="Google Shape;152;p26"/>
          <p:cNvSpPr/>
          <p:nvPr/>
        </p:nvSpPr>
        <p:spPr>
          <a:xfrm>
            <a:off x="348450" y="2360575"/>
            <a:ext cx="4016700" cy="262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4738075" y="2360575"/>
            <a:ext cx="4016700" cy="262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txBox="1"/>
          <p:nvPr/>
        </p:nvSpPr>
        <p:spPr>
          <a:xfrm>
            <a:off x="1138925" y="1929800"/>
            <a:ext cx="2197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sz="2200" b="1">
                <a:solidFill>
                  <a:srgbClr val="20124D"/>
                </a:solidFill>
              </a:rPr>
              <a:t>Before</a:t>
            </a:r>
            <a:endParaRPr/>
          </a:p>
        </p:txBody>
      </p:sp>
      <p:sp>
        <p:nvSpPr>
          <p:cNvPr id="155" name="Google Shape;155;p26"/>
          <p:cNvSpPr txBox="1"/>
          <p:nvPr/>
        </p:nvSpPr>
        <p:spPr>
          <a:xfrm>
            <a:off x="5730650" y="1929800"/>
            <a:ext cx="2197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sz="2200" b="1">
                <a:solidFill>
                  <a:srgbClr val="20124D"/>
                </a:solidFill>
              </a:rPr>
              <a:t>After</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5: </a:t>
            </a:r>
            <a:endParaRPr sz="2200" b="1">
              <a:solidFill>
                <a:srgbClr val="20124D"/>
              </a:solidFill>
            </a:endParaRPr>
          </a:p>
          <a:p>
            <a:pPr marL="0" lvl="0" indent="0" algn="l" rtl="0">
              <a:spcBef>
                <a:spcPts val="1000"/>
              </a:spcBef>
              <a:spcAft>
                <a:spcPts val="0"/>
              </a:spcAft>
              <a:buNone/>
            </a:pPr>
            <a:r>
              <a:rPr lang="en" sz="2200" b="1">
                <a:solidFill>
                  <a:srgbClr val="20124D"/>
                </a:solidFill>
              </a:rPr>
              <a:t>Talk Free</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61" name="Google Shape;161;p27"/>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62" name="Google Shape;162;p27"/>
          <p:cNvSpPr txBox="1"/>
          <p:nvPr/>
        </p:nvSpPr>
        <p:spPr>
          <a:xfrm>
            <a:off x="25825" y="1092850"/>
            <a:ext cx="9118200" cy="117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Download Talk FREE</a:t>
            </a:r>
            <a:r>
              <a:rPr lang="en">
                <a:solidFill>
                  <a:schemeClr val="dk1"/>
                </a:solidFill>
              </a:rPr>
              <a:t> onto your android device. Import some text into the app - screenshot and add the picture to this slide. </a:t>
            </a:r>
            <a:endParaRPr>
              <a:solidFill>
                <a:schemeClr val="dk1"/>
              </a:solidFill>
            </a:endParaRPr>
          </a:p>
          <a:p>
            <a:pPr marL="0" lvl="0" indent="0" algn="l" rtl="0">
              <a:spcBef>
                <a:spcPts val="1000"/>
              </a:spcBef>
              <a:spcAft>
                <a:spcPts val="1000"/>
              </a:spcAft>
              <a:buNone/>
            </a:pPr>
            <a:r>
              <a:rPr lang="en">
                <a:solidFill>
                  <a:schemeClr val="dk1"/>
                </a:solidFill>
              </a:rPr>
              <a:t>Now try to import a web page directly from your internet browser - you could try using the </a:t>
            </a:r>
            <a:r>
              <a:rPr lang="en" u="sng">
                <a:solidFill>
                  <a:schemeClr val="hlink"/>
                </a:solidFill>
                <a:hlinkClick r:id="rId5"/>
              </a:rPr>
              <a:t>Diversity and Ability website</a:t>
            </a:r>
            <a:r>
              <a:rPr lang="en">
                <a:solidFill>
                  <a:schemeClr val="dk1"/>
                </a:solidFill>
              </a:rPr>
              <a:t> upload a screenshot of your progress. </a:t>
            </a:r>
            <a:endParaRPr>
              <a:solidFill>
                <a:schemeClr val="dk1"/>
              </a:solidFill>
            </a:endParaRPr>
          </a:p>
        </p:txBody>
      </p:sp>
      <p:sp>
        <p:nvSpPr>
          <p:cNvPr id="163" name="Google Shape;163;p27"/>
          <p:cNvSpPr/>
          <p:nvPr/>
        </p:nvSpPr>
        <p:spPr>
          <a:xfrm>
            <a:off x="348450" y="2512975"/>
            <a:ext cx="4016700" cy="262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4738075" y="2512975"/>
            <a:ext cx="4016700" cy="262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txBox="1"/>
          <p:nvPr/>
        </p:nvSpPr>
        <p:spPr>
          <a:xfrm>
            <a:off x="1138925" y="2082200"/>
            <a:ext cx="2197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sz="2200" b="1">
                <a:solidFill>
                  <a:srgbClr val="20124D"/>
                </a:solidFill>
              </a:rPr>
              <a:t>Text Upload</a:t>
            </a:r>
            <a:endParaRPr/>
          </a:p>
        </p:txBody>
      </p:sp>
      <p:sp>
        <p:nvSpPr>
          <p:cNvPr id="166" name="Google Shape;166;p27"/>
          <p:cNvSpPr txBox="1"/>
          <p:nvPr/>
        </p:nvSpPr>
        <p:spPr>
          <a:xfrm>
            <a:off x="4842875" y="2082200"/>
            <a:ext cx="3771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sz="2200" b="1">
                <a:solidFill>
                  <a:srgbClr val="20124D"/>
                </a:solidFill>
              </a:rPr>
              <a:t>Web Page Import</a:t>
            </a:r>
            <a:endParaRPr/>
          </a:p>
        </p:txBody>
      </p:sp>
    </p:spTree>
  </p:cSld>
  <p:clrMapOvr>
    <a:masterClrMapping/>
  </p:clrMapOvr>
  <p:transition>
    <p:fade/>
  </p:transition>
</p:sld>
</file>

<file path=ppt/theme/theme1.xml><?xml version="1.0" encoding="utf-8"?>
<a:theme xmlns:a="http://schemas.openxmlformats.org/drawingml/2006/main"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1046</Words>
  <Application>Microsoft Office PowerPoint</Application>
  <PresentationFormat>On-screen Show (16:9)</PresentationFormat>
  <Paragraphs>151</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D&amp;A Theme 2021</vt:lpstr>
      <vt:lpstr>PowerPoint Presentation</vt:lpstr>
      <vt:lpstr>Introduction - This document is your weekly reflective portfolio.</vt:lpstr>
      <vt:lpstr>Week 3: Assistive Technology for Barriers to Reading</vt:lpstr>
      <vt:lpstr>Week 3 - Activities  As you work through the content we would recommend that you collaborate with others on these activities.  These activities are not assessed and are a way for you to expand your knowledge.   You can provide evidence of these activities on the following slides.    </vt:lpstr>
      <vt:lpstr>Activity 1:  Robobraille   </vt:lpstr>
      <vt:lpstr>Activity 2:  Microsoft Lens   </vt:lpstr>
      <vt:lpstr>Activity 3:  Natural Reader     </vt:lpstr>
      <vt:lpstr>Activity 4:  Chrome Reader View   ome   </vt:lpstr>
      <vt:lpstr>Activity 5:  Talk Free     </vt:lpstr>
      <vt:lpstr>Activity 6:  iOS Spoken Content     </vt:lpstr>
      <vt:lpstr>Activity 7:  NVDA     </vt:lpstr>
      <vt:lpstr>Reflective Account Week 3  Please use this space to reflect on what you have learnt this week.   Some prompts:   How will this new content impact your work?  What did you learn? Is there anything you’d like to know more about?    </vt:lpstr>
      <vt:lpstr>Your questions, thoughts,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Rox Steel</cp:lastModifiedBy>
  <cp:revision>1</cp:revision>
  <dcterms:modified xsi:type="dcterms:W3CDTF">2021-12-06T18:32:59Z</dcterms:modified>
</cp:coreProperties>
</file>