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6" roundtripDataSignature="AMtx7mjT/vzEKlgnw65y6iwlhFkaHyfe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2" y="4400556"/>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9: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3: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5: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582085047_0_0: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4582085047_0_0: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6: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7: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txBox="1"/>
          <p:nvPr>
            <p:ph idx="1" type="body"/>
          </p:nvPr>
        </p:nvSpPr>
        <p:spPr>
          <a:xfrm>
            <a:off x="685802"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8:notes"/>
          <p:cNvSpPr/>
          <p:nvPr>
            <p:ph idx="2" type="sldImg"/>
          </p:nvPr>
        </p:nvSpPr>
        <p:spPr>
          <a:xfrm>
            <a:off x="417052" y="1142451"/>
            <a:ext cx="60240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hyperlink" Target="http://www.diversityandability.com" TargetMode="External"/><Relationship Id="rId4" Type="http://schemas.openxmlformats.org/officeDocument/2006/relationships/hyperlink" Target="https://www.linkedin.com/company/diversity-and-ability" TargetMode="External"/><Relationship Id="rId11" Type="http://schemas.openxmlformats.org/officeDocument/2006/relationships/image" Target="../media/image11.png"/><Relationship Id="rId10"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hyperlink" Target="https://www.facebook.com/dnamatters" TargetMode="External"/><Relationship Id="rId6" Type="http://schemas.openxmlformats.org/officeDocument/2006/relationships/hyperlink" Target="https://twitter.com/DandA_inclusion" TargetMode="External"/><Relationship Id="rId7" Type="http://schemas.openxmlformats.org/officeDocument/2006/relationships/image" Target="../media/image1.png"/><Relationship Id="rId8"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9" name="Google Shape;4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p21"/>
          <p:cNvSpPr/>
          <p:nvPr/>
        </p:nvSpPr>
        <p:spPr>
          <a:xfrm>
            <a:off x="4572000" y="-12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52" name="Google Shape;5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3" name="Google Shape;5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5" name="Google Shape;5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8" name="Google Shape;5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1" name="Google Shape;6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2" name="Google Shape;6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CUSTOM_3">
    <p:bg>
      <p:bgPr>
        <a:solidFill>
          <a:schemeClr val="lt2"/>
        </a:solidFill>
      </p:bgPr>
    </p:bg>
    <p:spTree>
      <p:nvGrpSpPr>
        <p:cNvPr id="63" name="Shape 63"/>
        <p:cNvGrpSpPr/>
        <p:nvPr/>
      </p:nvGrpSpPr>
      <p:grpSpPr>
        <a:xfrm>
          <a:off x="0" y="0"/>
          <a:ext cx="0" cy="0"/>
          <a:chOff x="0" y="0"/>
          <a:chExt cx="0" cy="0"/>
        </a:xfrm>
      </p:grpSpPr>
      <p:pic>
        <p:nvPicPr>
          <p:cNvPr id="64" name="Google Shape;64;p24"/>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65" name="Google Shape;65;p24"/>
          <p:cNvSpPr txBox="1"/>
          <p:nvPr/>
        </p:nvSpPr>
        <p:spPr>
          <a:xfrm>
            <a:off x="145350" y="904725"/>
            <a:ext cx="4932600" cy="40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190500" lvl="0" marL="393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78740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sng" cap="none" strike="noStrike">
                <a:solidFill>
                  <a:srgbClr val="0097A7"/>
                </a:solidFill>
                <a:latin typeface="Arial"/>
                <a:ea typeface="Arial"/>
                <a:cs typeface="Arial"/>
                <a:sym typeface="Arial"/>
                <a:hlinkClick r:id="rId3">
                  <a:extLst>
                    <a:ext uri="{A12FA001-AC4F-418D-AE19-62706E023703}">
                      <ahyp:hlinkClr val="tx"/>
                    </a:ext>
                  </a:extLst>
                </a:hlinkClick>
              </a:rPr>
              <a:t>www.diversityandability.com</a:t>
            </a:r>
            <a:r>
              <a:rPr b="1" i="0" lang="en" sz="1600" u="none" cap="none" strike="noStrike">
                <a:solidFill>
                  <a:srgbClr val="78909C"/>
                </a:solidFill>
                <a:latin typeface="Arial"/>
                <a:ea typeface="Arial"/>
                <a:cs typeface="Arial"/>
                <a:sym typeface="Arial"/>
              </a:rPr>
              <a:t> </a:t>
            </a:r>
            <a:endParaRPr b="1" i="0" sz="18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2B2B73"/>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2B2B73"/>
                </a:solidFill>
                <a:latin typeface="Arial"/>
                <a:ea typeface="Arial"/>
                <a:cs typeface="Arial"/>
                <a:sym typeface="Arial"/>
              </a:rPr>
              <a:t>Social Media: </a:t>
            </a:r>
            <a:r>
              <a:rPr b="0" i="0" lang="en" sz="1400" u="none" cap="none" strike="noStrike">
                <a:solidFill>
                  <a:srgbClr val="2B2B73"/>
                </a:solidFill>
                <a:latin typeface="Arial"/>
                <a:ea typeface="Arial"/>
                <a:cs typeface="Arial"/>
                <a:sym typeface="Arial"/>
              </a:rPr>
              <a:t>	</a:t>
            </a:r>
            <a:endParaRPr b="0" i="0" sz="1400" u="none" cap="none" strike="noStrike">
              <a:solidFill>
                <a:srgbClr val="2B2B73"/>
              </a:solidFill>
              <a:latin typeface="Arial"/>
              <a:ea typeface="Arial"/>
              <a:cs typeface="Arial"/>
              <a:sym typeface="Arial"/>
            </a:endParaRPr>
          </a:p>
          <a:p>
            <a:pPr indent="-190500" lvl="0" marL="3937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4">
                  <a:extLst>
                    <a:ext uri="{A12FA001-AC4F-418D-AE19-62706E023703}">
                      <ahyp:hlinkClr val="tx"/>
                    </a:ext>
                  </a:extLst>
                </a:hlinkClick>
              </a:rPr>
              <a:t>LinkedIn </a:t>
            </a:r>
            <a:r>
              <a:rPr b="0" i="0" lang="en" sz="1800" u="none" cap="none" strike="noStrike">
                <a:solidFill>
                  <a:srgbClr val="2B2B73"/>
                </a:solidFill>
                <a:latin typeface="Arial"/>
                <a:ea typeface="Arial"/>
                <a:cs typeface="Arial"/>
                <a:sym typeface="Arial"/>
              </a:rPr>
              <a:t>diversity-and-ability</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5">
                  <a:extLst>
                    <a:ext uri="{A12FA001-AC4F-418D-AE19-62706E023703}">
                      <ahyp:hlinkClr val="tx"/>
                    </a:ext>
                  </a:extLst>
                </a:hlinkClick>
              </a:rPr>
              <a:t>Facebook</a:t>
            </a:r>
            <a:r>
              <a:rPr b="0" i="0" lang="en" sz="1800" u="none" cap="none" strike="noStrike">
                <a:solidFill>
                  <a:srgbClr val="2B2B73"/>
                </a:solidFill>
                <a:latin typeface="Arial"/>
                <a:ea typeface="Arial"/>
                <a:cs typeface="Arial"/>
                <a:sym typeface="Arial"/>
              </a:rPr>
              <a:t> @dnamatters</a:t>
            </a:r>
            <a:endParaRPr b="0" i="0" sz="1800" u="none" cap="none" strike="noStrike">
              <a:solidFill>
                <a:srgbClr val="2B2B73"/>
              </a:solidFill>
              <a:latin typeface="Arial"/>
              <a:ea typeface="Arial"/>
              <a:cs typeface="Arial"/>
              <a:sym typeface="Arial"/>
            </a:endParaRPr>
          </a:p>
          <a:p>
            <a:pPr indent="0" lvl="0" marL="914400" marR="0" rtl="0" algn="l">
              <a:lnSpc>
                <a:spcPct val="115000"/>
              </a:lnSpc>
              <a:spcBef>
                <a:spcPts val="0"/>
              </a:spcBef>
              <a:spcAft>
                <a:spcPts val="0"/>
              </a:spcAft>
              <a:buClr>
                <a:srgbClr val="000000"/>
              </a:buClr>
              <a:buSzPts val="1800"/>
              <a:buFont typeface="Arial"/>
              <a:buNone/>
            </a:pPr>
            <a:r>
              <a:rPr b="0" i="0" lang="en" sz="1800" u="sng" cap="none" strike="noStrike">
                <a:solidFill>
                  <a:srgbClr val="0097A7"/>
                </a:solidFill>
                <a:latin typeface="Arial"/>
                <a:ea typeface="Arial"/>
                <a:cs typeface="Arial"/>
                <a:sym typeface="Arial"/>
                <a:hlinkClick r:id="rId6">
                  <a:extLst>
                    <a:ext uri="{A12FA001-AC4F-418D-AE19-62706E023703}">
                      <ahyp:hlinkClr val="tx"/>
                    </a:ext>
                  </a:extLst>
                </a:hlinkClick>
              </a:rPr>
              <a:t>Twitter</a:t>
            </a:r>
            <a:r>
              <a:rPr b="0" i="0" lang="en" sz="1800" u="none" cap="none" strike="noStrike">
                <a:solidFill>
                  <a:srgbClr val="2B2B73"/>
                </a:solidFill>
                <a:latin typeface="Arial"/>
                <a:ea typeface="Arial"/>
                <a:cs typeface="Arial"/>
                <a:sym typeface="Arial"/>
              </a:rPr>
              <a:t> @DandA_inclusion</a:t>
            </a:r>
            <a:br>
              <a:rPr b="0" i="0" lang="en" sz="1800" u="none" cap="none" strike="noStrike">
                <a:solidFill>
                  <a:srgbClr val="2B2B73"/>
                </a:solidFill>
                <a:latin typeface="Arial"/>
                <a:ea typeface="Arial"/>
                <a:cs typeface="Arial"/>
                <a:sym typeface="Arial"/>
              </a:rPr>
            </a:br>
            <a:r>
              <a:rPr b="0" i="0" lang="en" sz="1800" u="sng" cap="none" strike="noStrike">
                <a:solidFill>
                  <a:schemeClr val="hlink"/>
                </a:solidFill>
                <a:latin typeface="Arial"/>
                <a:ea typeface="Arial"/>
                <a:cs typeface="Arial"/>
                <a:sym typeface="Arial"/>
              </a:rPr>
              <a:t>Instagram</a:t>
            </a:r>
            <a:r>
              <a:rPr b="0" i="0" lang="en" sz="1800" u="none" cap="none" strike="noStrike">
                <a:solidFill>
                  <a:srgbClr val="2B2B73"/>
                </a:solidFill>
                <a:latin typeface="Arial"/>
                <a:ea typeface="Arial"/>
                <a:cs typeface="Arial"/>
                <a:sym typeface="Arial"/>
              </a:rPr>
              <a:t> @diversity_and_ability</a:t>
            </a:r>
            <a:endParaRPr b="0" i="0" sz="1800" u="none" cap="none" strike="noStrike">
              <a:solidFill>
                <a:srgbClr val="2B2B73"/>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B2B73"/>
              </a:solidFill>
              <a:latin typeface="Arial"/>
              <a:ea typeface="Arial"/>
              <a:cs typeface="Arial"/>
              <a:sym typeface="Arial"/>
            </a:endParaRPr>
          </a:p>
          <a:p>
            <a:pPr indent="0" lvl="0" marL="0" marR="0" rtl="0" algn="l">
              <a:lnSpc>
                <a:spcPct val="115000"/>
              </a:lnSpc>
              <a:spcBef>
                <a:spcPts val="0"/>
              </a:spcBef>
              <a:spcAft>
                <a:spcPts val="1600"/>
              </a:spcAft>
              <a:buClr>
                <a:srgbClr val="000000"/>
              </a:buClr>
              <a:buSzPts val="1900"/>
              <a:buFont typeface="Arial"/>
              <a:buNone/>
            </a:pPr>
            <a:r>
              <a:t/>
            </a:r>
            <a:endParaRPr b="0" i="0" sz="1900" u="none" cap="none" strike="noStrike">
              <a:solidFill>
                <a:srgbClr val="2B2B73"/>
              </a:solidFill>
              <a:latin typeface="Arial"/>
              <a:ea typeface="Arial"/>
              <a:cs typeface="Arial"/>
              <a:sym typeface="Arial"/>
            </a:endParaRPr>
          </a:p>
        </p:txBody>
      </p:sp>
      <p:pic>
        <p:nvPicPr>
          <p:cNvPr id="66" name="Google Shape;66;p24"/>
          <p:cNvPicPr preferRelativeResize="0"/>
          <p:nvPr/>
        </p:nvPicPr>
        <p:blipFill rotWithShape="1">
          <a:blip r:embed="rId7">
            <a:alphaModFix/>
          </a:blip>
          <a:srcRect b="0" l="0" r="0" t="0"/>
          <a:stretch/>
        </p:blipFill>
        <p:spPr>
          <a:xfrm>
            <a:off x="450775" y="816475"/>
            <a:ext cx="4321751" cy="1042450"/>
          </a:xfrm>
          <a:prstGeom prst="rect">
            <a:avLst/>
          </a:prstGeom>
          <a:noFill/>
          <a:ln>
            <a:noFill/>
          </a:ln>
        </p:spPr>
      </p:pic>
      <p:grpSp>
        <p:nvGrpSpPr>
          <p:cNvPr id="67" name="Google Shape;67;p24"/>
          <p:cNvGrpSpPr/>
          <p:nvPr/>
        </p:nvGrpSpPr>
        <p:grpSpPr>
          <a:xfrm>
            <a:off x="772400" y="3256600"/>
            <a:ext cx="272250" cy="1217676"/>
            <a:chOff x="772400" y="3256600"/>
            <a:chExt cx="272250" cy="1217676"/>
          </a:xfrm>
        </p:grpSpPr>
        <p:pic>
          <p:nvPicPr>
            <p:cNvPr id="68" name="Google Shape;68;p24"/>
            <p:cNvPicPr preferRelativeResize="0"/>
            <p:nvPr/>
          </p:nvPicPr>
          <p:blipFill rotWithShape="1">
            <a:blip r:embed="rId8">
              <a:alphaModFix/>
            </a:blip>
            <a:srcRect b="0" l="0" r="0" t="0"/>
            <a:stretch/>
          </p:blipFill>
          <p:spPr>
            <a:xfrm>
              <a:off x="772401" y="3901704"/>
              <a:ext cx="272249" cy="268705"/>
            </a:xfrm>
            <a:prstGeom prst="rect">
              <a:avLst/>
            </a:prstGeom>
            <a:noFill/>
            <a:ln>
              <a:noFill/>
            </a:ln>
          </p:spPr>
        </p:pic>
        <p:pic>
          <p:nvPicPr>
            <p:cNvPr id="69" name="Google Shape;69;p24"/>
            <p:cNvPicPr preferRelativeResize="0"/>
            <p:nvPr/>
          </p:nvPicPr>
          <p:blipFill rotWithShape="1">
            <a:blip r:embed="rId9">
              <a:alphaModFix/>
            </a:blip>
            <a:srcRect b="0" l="0" r="0" t="0"/>
            <a:stretch/>
          </p:blipFill>
          <p:spPr>
            <a:xfrm>
              <a:off x="772401" y="3585833"/>
              <a:ext cx="272248" cy="269156"/>
            </a:xfrm>
            <a:prstGeom prst="rect">
              <a:avLst/>
            </a:prstGeom>
            <a:noFill/>
            <a:ln>
              <a:noFill/>
            </a:ln>
          </p:spPr>
        </p:pic>
        <p:pic>
          <p:nvPicPr>
            <p:cNvPr id="70" name="Google Shape;70;p24"/>
            <p:cNvPicPr preferRelativeResize="0"/>
            <p:nvPr/>
          </p:nvPicPr>
          <p:blipFill rotWithShape="1">
            <a:blip r:embed="rId10">
              <a:alphaModFix/>
            </a:blip>
            <a:srcRect b="0" l="0" r="0" t="0"/>
            <a:stretch/>
          </p:blipFill>
          <p:spPr>
            <a:xfrm>
              <a:off x="772401" y="3256600"/>
              <a:ext cx="272248" cy="269142"/>
            </a:xfrm>
            <a:prstGeom prst="rect">
              <a:avLst/>
            </a:prstGeom>
            <a:noFill/>
            <a:ln>
              <a:noFill/>
            </a:ln>
          </p:spPr>
        </p:pic>
        <p:pic>
          <p:nvPicPr>
            <p:cNvPr id="71" name="Google Shape;71;p24"/>
            <p:cNvPicPr preferRelativeResize="0"/>
            <p:nvPr/>
          </p:nvPicPr>
          <p:blipFill rotWithShape="1">
            <a:blip r:embed="rId11">
              <a:alphaModFix/>
            </a:blip>
            <a:srcRect b="0" l="0" r="0" t="0"/>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Accolades">
  <p:cSld name="CUSTOM_6">
    <p:spTree>
      <p:nvGrpSpPr>
        <p:cNvPr id="72" name="Shape 72"/>
        <p:cNvGrpSpPr/>
        <p:nvPr/>
      </p:nvGrpSpPr>
      <p:grpSpPr>
        <a:xfrm>
          <a:off x="0" y="0"/>
          <a:ext cx="0" cy="0"/>
          <a:chOff x="0" y="0"/>
          <a:chExt cx="0" cy="0"/>
        </a:xfrm>
      </p:grpSpPr>
      <p:sp>
        <p:nvSpPr>
          <p:cNvPr id="73" name="Google Shape;7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74" name="Google Shape;74;p25"/>
          <p:cNvPicPr preferRelativeResize="0"/>
          <p:nvPr/>
        </p:nvPicPr>
        <p:blipFill rotWithShape="1">
          <a:blip r:embed="rId2">
            <a:alphaModFix/>
          </a:blip>
          <a:srcRect b="2305" l="2761" r="0" t="0"/>
          <a:stretch/>
        </p:blipFill>
        <p:spPr>
          <a:xfrm>
            <a:off x="197550" y="1162225"/>
            <a:ext cx="8771374" cy="315875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Title slide A">
  <p:cSld name="TITLE_2">
    <p:bg>
      <p:bgPr>
        <a:solidFill>
          <a:srgbClr val="FFFFFF"/>
        </a:solidFill>
      </p:bgPr>
    </p:bg>
    <p:spTree>
      <p:nvGrpSpPr>
        <p:cNvPr id="75" name="Shape 75"/>
        <p:cNvGrpSpPr/>
        <p:nvPr/>
      </p:nvGrpSpPr>
      <p:grpSpPr>
        <a:xfrm>
          <a:off x="0" y="0"/>
          <a:ext cx="0" cy="0"/>
          <a:chOff x="0" y="0"/>
          <a:chExt cx="0" cy="0"/>
        </a:xfrm>
      </p:grpSpPr>
      <p:sp>
        <p:nvSpPr>
          <p:cNvPr id="76" name="Google Shape;76;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77" name="Google Shape;77;p26"/>
          <p:cNvGrpSpPr/>
          <p:nvPr/>
        </p:nvGrpSpPr>
        <p:grpSpPr>
          <a:xfrm>
            <a:off x="630141" y="717397"/>
            <a:ext cx="2802942" cy="2182791"/>
            <a:chOff x="630150" y="717396"/>
            <a:chExt cx="2367350" cy="1914057"/>
          </a:xfrm>
        </p:grpSpPr>
        <p:pic>
          <p:nvPicPr>
            <p:cNvPr id="78" name="Google Shape;78;p26"/>
            <p:cNvPicPr preferRelativeResize="0"/>
            <p:nvPr/>
          </p:nvPicPr>
          <p:blipFill rotWithShape="1">
            <a:blip r:embed="rId2">
              <a:alphaModFix/>
            </a:blip>
            <a:srcRect b="0" l="46889" r="0" t="0"/>
            <a:stretch/>
          </p:blipFill>
          <p:spPr>
            <a:xfrm>
              <a:off x="630150" y="1556253"/>
              <a:ext cx="2367350" cy="1075200"/>
            </a:xfrm>
            <a:prstGeom prst="rect">
              <a:avLst/>
            </a:prstGeom>
            <a:noFill/>
            <a:ln>
              <a:noFill/>
            </a:ln>
          </p:spPr>
        </p:pic>
        <p:pic>
          <p:nvPicPr>
            <p:cNvPr id="79" name="Google Shape;79;p26"/>
            <p:cNvPicPr preferRelativeResize="0"/>
            <p:nvPr/>
          </p:nvPicPr>
          <p:blipFill rotWithShape="1">
            <a:blip r:embed="rId2">
              <a:alphaModFix/>
            </a:blip>
            <a:srcRect b="0" l="0" r="53108" t="0"/>
            <a:stretch/>
          </p:blipFill>
          <p:spPr>
            <a:xfrm>
              <a:off x="827371" y="717396"/>
              <a:ext cx="1926999" cy="991251"/>
            </a:xfrm>
            <a:prstGeom prst="rect">
              <a:avLst/>
            </a:prstGeom>
            <a:noFill/>
            <a:ln>
              <a:noFill/>
            </a:ln>
          </p:spPr>
        </p:pic>
      </p:grpSp>
      <p:pic>
        <p:nvPicPr>
          <p:cNvPr id="80" name="Google Shape;80;p26"/>
          <p:cNvPicPr preferRelativeResize="0"/>
          <p:nvPr/>
        </p:nvPicPr>
        <p:blipFill rotWithShape="1">
          <a:blip r:embed="rId3">
            <a:alphaModFix/>
          </a:blip>
          <a:srcRect b="0" l="13423" r="13423" t="0"/>
          <a:stretch/>
        </p:blipFill>
        <p:spPr>
          <a:xfrm>
            <a:off x="4571999" y="0"/>
            <a:ext cx="4575724" cy="3518525"/>
          </a:xfrm>
          <a:prstGeom prst="rect">
            <a:avLst/>
          </a:prstGeom>
          <a:noFill/>
          <a:ln>
            <a:noFill/>
          </a:ln>
        </p:spPr>
      </p:pic>
      <p:sp>
        <p:nvSpPr>
          <p:cNvPr id="81" name="Google Shape;81;p26"/>
          <p:cNvSpPr/>
          <p:nvPr/>
        </p:nvSpPr>
        <p:spPr>
          <a:xfrm>
            <a:off x="0" y="3518525"/>
            <a:ext cx="9144000" cy="1625100"/>
          </a:xfrm>
          <a:prstGeom prst="rect">
            <a:avLst/>
          </a:prstGeom>
          <a:solidFill>
            <a:schemeClr val="lt2"/>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82" name="Google Shape;82;p26"/>
          <p:cNvSpPr txBox="1"/>
          <p:nvPr>
            <p:ph type="title"/>
          </p:nvPr>
        </p:nvSpPr>
        <p:spPr>
          <a:xfrm>
            <a:off x="998000" y="3899425"/>
            <a:ext cx="7084500" cy="778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pre-set half page">
  <p:cSld name="CUSTOM_3_1">
    <p:bg>
      <p:bgPr>
        <a:solidFill>
          <a:schemeClr val="lt2"/>
        </a:solidFill>
      </p:bgPr>
    </p:bg>
    <p:spTree>
      <p:nvGrpSpPr>
        <p:cNvPr id="83" name="Shape 83"/>
        <p:cNvGrpSpPr/>
        <p:nvPr/>
      </p:nvGrpSpPr>
      <p:grpSpPr>
        <a:xfrm>
          <a:off x="0" y="0"/>
          <a:ext cx="0" cy="0"/>
          <a:chOff x="0" y="0"/>
          <a:chExt cx="0" cy="0"/>
        </a:xfrm>
      </p:grpSpPr>
      <p:pic>
        <p:nvPicPr>
          <p:cNvPr id="84" name="Google Shape;84;p27"/>
          <p:cNvPicPr preferRelativeResize="0"/>
          <p:nvPr/>
        </p:nvPicPr>
        <p:blipFill rotWithShape="1">
          <a:blip r:embed="rId2">
            <a:alphaModFix/>
          </a:blip>
          <a:srcRect b="9034" l="15875" r="13974" t="6370"/>
          <a:stretch/>
        </p:blipFill>
        <p:spPr>
          <a:xfrm>
            <a:off x="5048843" y="445025"/>
            <a:ext cx="3605780" cy="4348851"/>
          </a:xfrm>
          <a:prstGeom prst="rect">
            <a:avLst/>
          </a:prstGeom>
          <a:noFill/>
          <a:ln>
            <a:noFill/>
          </a:ln>
        </p:spPr>
      </p:pic>
      <p:sp>
        <p:nvSpPr>
          <p:cNvPr id="85" name="Google Shape;85;p27"/>
          <p:cNvSpPr txBox="1"/>
          <p:nvPr>
            <p:ph type="title"/>
          </p:nvPr>
        </p:nvSpPr>
        <p:spPr>
          <a:xfrm>
            <a:off x="311700" y="370250"/>
            <a:ext cx="3982200" cy="75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6" name="Google Shape;86;p27"/>
          <p:cNvSpPr txBox="1"/>
          <p:nvPr>
            <p:ph idx="1" type="body"/>
          </p:nvPr>
        </p:nvSpPr>
        <p:spPr>
          <a:xfrm>
            <a:off x="311700" y="1389600"/>
            <a:ext cx="3982200" cy="3179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Case Study">
  <p:cSld name="TITLE_AND_TWO_COLUMNS_2">
    <p:spTree>
      <p:nvGrpSpPr>
        <p:cNvPr id="27" name="Shape 27"/>
        <p:cNvGrpSpPr/>
        <p:nvPr/>
      </p:nvGrpSpPr>
      <p:grpSpPr>
        <a:xfrm>
          <a:off x="0" y="0"/>
          <a:ext cx="0" cy="0"/>
          <a:chOff x="0" y="0"/>
          <a:chExt cx="0" cy="0"/>
        </a:xfrm>
      </p:grpSpPr>
      <p:sp>
        <p:nvSpPr>
          <p:cNvPr id="28" name="Google Shape;28;p16"/>
          <p:cNvSpPr/>
          <p:nvPr/>
        </p:nvSpPr>
        <p:spPr>
          <a:xfrm>
            <a:off x="3695841" y="1140619"/>
            <a:ext cx="5448300" cy="4002900"/>
          </a:xfrm>
          <a:prstGeom prst="rect">
            <a:avLst/>
          </a:prstGeom>
          <a:solidFill>
            <a:schemeClr val="lt1"/>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29" name="Google Shape;29;p16"/>
          <p:cNvSpPr/>
          <p:nvPr/>
        </p:nvSpPr>
        <p:spPr>
          <a:xfrm>
            <a:off x="3695841" y="0"/>
            <a:ext cx="5448300" cy="1140600"/>
          </a:xfrm>
          <a:prstGeom prst="rect">
            <a:avLst/>
          </a:prstGeom>
          <a:solidFill>
            <a:schemeClr val="accent3"/>
          </a:solidFill>
          <a:ln>
            <a:noFill/>
          </a:ln>
        </p:spPr>
        <p:txBody>
          <a:bodyPr anchorCtr="0" anchor="ctr" bIns="39550" lIns="79125" spcFirstLastPara="1" rIns="79125" wrap="square" tIns="395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0" name="Google Shape;30;p16"/>
          <p:cNvSpPr txBox="1"/>
          <p:nvPr>
            <p:ph type="title"/>
          </p:nvPr>
        </p:nvSpPr>
        <p:spPr>
          <a:xfrm>
            <a:off x="311700" y="445025"/>
            <a:ext cx="3353100" cy="567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6"/>
          <p:cNvSpPr txBox="1"/>
          <p:nvPr>
            <p:ph idx="1" type="body"/>
          </p:nvPr>
        </p:nvSpPr>
        <p:spPr>
          <a:xfrm>
            <a:off x="358200" y="1246825"/>
            <a:ext cx="32601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2" name="Google Shape;32;p16"/>
          <p:cNvSpPr txBox="1"/>
          <p:nvPr>
            <p:ph idx="2" type="body"/>
          </p:nvPr>
        </p:nvSpPr>
        <p:spPr>
          <a:xfrm>
            <a:off x="3850550" y="1246825"/>
            <a:ext cx="4978200" cy="33348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mp;A Services/ sidepane">
  <p:cSld name="TITLE_AND_TWO_COLUMNS_1">
    <p:spTree>
      <p:nvGrpSpPr>
        <p:cNvPr id="34" name="Shape 34"/>
        <p:cNvGrpSpPr/>
        <p:nvPr/>
      </p:nvGrpSpPr>
      <p:grpSpPr>
        <a:xfrm>
          <a:off x="0" y="0"/>
          <a:ext cx="0" cy="0"/>
          <a:chOff x="0" y="0"/>
          <a:chExt cx="0" cy="0"/>
        </a:xfrm>
      </p:grpSpPr>
      <p:sp>
        <p:nvSpPr>
          <p:cNvPr id="35" name="Google Shape;35;p17"/>
          <p:cNvSpPr txBox="1"/>
          <p:nvPr>
            <p:ph idx="1" type="body"/>
          </p:nvPr>
        </p:nvSpPr>
        <p:spPr>
          <a:xfrm>
            <a:off x="284100" y="1444573"/>
            <a:ext cx="2503500" cy="3124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accent1"/>
              </a:buClr>
              <a:buSzPts val="1400"/>
              <a:buChar char="●"/>
              <a:defRPr sz="1400">
                <a:solidFill>
                  <a:schemeClr val="accent1"/>
                </a:solidFill>
              </a:defRPr>
            </a:lvl1pPr>
            <a:lvl2pPr indent="-304800" lvl="1" marL="914400" algn="l">
              <a:lnSpc>
                <a:spcPct val="115000"/>
              </a:lnSpc>
              <a:spcBef>
                <a:spcPts val="1600"/>
              </a:spcBef>
              <a:spcAft>
                <a:spcPts val="0"/>
              </a:spcAft>
              <a:buClr>
                <a:schemeClr val="accent1"/>
              </a:buClr>
              <a:buSzPts val="1200"/>
              <a:buChar char="○"/>
              <a:defRPr sz="1200">
                <a:solidFill>
                  <a:schemeClr val="accent1"/>
                </a:solidFill>
              </a:defRPr>
            </a:lvl2pPr>
            <a:lvl3pPr indent="-304800" lvl="2" marL="1371600" algn="l">
              <a:lnSpc>
                <a:spcPct val="115000"/>
              </a:lnSpc>
              <a:spcBef>
                <a:spcPts val="1600"/>
              </a:spcBef>
              <a:spcAft>
                <a:spcPts val="0"/>
              </a:spcAft>
              <a:buClr>
                <a:schemeClr val="accent1"/>
              </a:buClr>
              <a:buSzPts val="1200"/>
              <a:buChar char="■"/>
              <a:defRPr sz="1200">
                <a:solidFill>
                  <a:schemeClr val="accent1"/>
                </a:solidFill>
              </a:defRPr>
            </a:lvl3pPr>
            <a:lvl4pPr indent="-304800" lvl="3" marL="1828800" algn="l">
              <a:lnSpc>
                <a:spcPct val="115000"/>
              </a:lnSpc>
              <a:spcBef>
                <a:spcPts val="1600"/>
              </a:spcBef>
              <a:spcAft>
                <a:spcPts val="0"/>
              </a:spcAft>
              <a:buClr>
                <a:schemeClr val="accent1"/>
              </a:buClr>
              <a:buSzPts val="1200"/>
              <a:buChar char="●"/>
              <a:defRPr sz="1200">
                <a:solidFill>
                  <a:schemeClr val="accent1"/>
                </a:solidFill>
              </a:defRPr>
            </a:lvl4pPr>
            <a:lvl5pPr indent="-304800" lvl="4" marL="2286000" algn="l">
              <a:lnSpc>
                <a:spcPct val="115000"/>
              </a:lnSpc>
              <a:spcBef>
                <a:spcPts val="1600"/>
              </a:spcBef>
              <a:spcAft>
                <a:spcPts val="0"/>
              </a:spcAft>
              <a:buClr>
                <a:schemeClr val="accent1"/>
              </a:buClr>
              <a:buSzPts val="1200"/>
              <a:buChar char="○"/>
              <a:defRPr sz="1200">
                <a:solidFill>
                  <a:schemeClr val="accent1"/>
                </a:solidFill>
              </a:defRPr>
            </a:lvl5pPr>
            <a:lvl6pPr indent="-304800" lvl="5" marL="2743200" algn="l">
              <a:lnSpc>
                <a:spcPct val="115000"/>
              </a:lnSpc>
              <a:spcBef>
                <a:spcPts val="1600"/>
              </a:spcBef>
              <a:spcAft>
                <a:spcPts val="0"/>
              </a:spcAft>
              <a:buClr>
                <a:schemeClr val="accent1"/>
              </a:buClr>
              <a:buSzPts val="1200"/>
              <a:buChar char="■"/>
              <a:defRPr sz="1200">
                <a:solidFill>
                  <a:schemeClr val="accent1"/>
                </a:solidFill>
              </a:defRPr>
            </a:lvl6pPr>
            <a:lvl7pPr indent="-304800" lvl="6" marL="3200400" algn="l">
              <a:lnSpc>
                <a:spcPct val="115000"/>
              </a:lnSpc>
              <a:spcBef>
                <a:spcPts val="1600"/>
              </a:spcBef>
              <a:spcAft>
                <a:spcPts val="0"/>
              </a:spcAft>
              <a:buClr>
                <a:schemeClr val="accent1"/>
              </a:buClr>
              <a:buSzPts val="1200"/>
              <a:buChar char="●"/>
              <a:defRPr sz="1200">
                <a:solidFill>
                  <a:schemeClr val="accent1"/>
                </a:solidFill>
              </a:defRPr>
            </a:lvl7pPr>
            <a:lvl8pPr indent="-304800" lvl="7" marL="3657600" algn="l">
              <a:lnSpc>
                <a:spcPct val="115000"/>
              </a:lnSpc>
              <a:spcBef>
                <a:spcPts val="1600"/>
              </a:spcBef>
              <a:spcAft>
                <a:spcPts val="0"/>
              </a:spcAft>
              <a:buClr>
                <a:schemeClr val="accent1"/>
              </a:buClr>
              <a:buSzPts val="1200"/>
              <a:buChar char="○"/>
              <a:defRPr sz="1200">
                <a:solidFill>
                  <a:schemeClr val="accent1"/>
                </a:solidFill>
              </a:defRPr>
            </a:lvl8pPr>
            <a:lvl9pPr indent="-304800" lvl="8" marL="4114800" algn="l">
              <a:lnSpc>
                <a:spcPct val="115000"/>
              </a:lnSpc>
              <a:spcBef>
                <a:spcPts val="1600"/>
              </a:spcBef>
              <a:spcAft>
                <a:spcPts val="1600"/>
              </a:spcAft>
              <a:buClr>
                <a:schemeClr val="accent1"/>
              </a:buClr>
              <a:buSzPts val="1200"/>
              <a:buChar char="■"/>
              <a:defRPr sz="1200">
                <a:solidFill>
                  <a:schemeClr val="accent1"/>
                </a:solidFill>
              </a:defRPr>
            </a:lvl9pPr>
          </a:lstStyle>
          <a:p/>
        </p:txBody>
      </p:sp>
      <p:sp>
        <p:nvSpPr>
          <p:cNvPr id="36" name="Google Shape;36;p17"/>
          <p:cNvSpPr txBox="1"/>
          <p:nvPr>
            <p:ph idx="2" type="body"/>
          </p:nvPr>
        </p:nvSpPr>
        <p:spPr>
          <a:xfrm>
            <a:off x="2859075" y="246950"/>
            <a:ext cx="6083400" cy="44835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17"/>
          <p:cNvPicPr preferRelativeResize="0"/>
          <p:nvPr/>
        </p:nvPicPr>
        <p:blipFill rotWithShape="1">
          <a:blip r:embed="rId2">
            <a:alphaModFix/>
          </a:blip>
          <a:srcRect b="0" l="0" r="0" t="0"/>
          <a:stretch/>
        </p:blipFill>
        <p:spPr>
          <a:xfrm>
            <a:off x="284280" y="4665150"/>
            <a:ext cx="1265961" cy="305362"/>
          </a:xfrm>
          <a:prstGeom prst="rect">
            <a:avLst/>
          </a:prstGeom>
          <a:noFill/>
          <a:ln>
            <a:noFill/>
          </a:ln>
        </p:spPr>
      </p:pic>
      <p:pic>
        <p:nvPicPr>
          <p:cNvPr id="39" name="Google Shape;39;p17"/>
          <p:cNvPicPr preferRelativeResize="0"/>
          <p:nvPr/>
        </p:nvPicPr>
        <p:blipFill rotWithShape="1">
          <a:blip r:embed="rId3">
            <a:alphaModFix/>
          </a:blip>
          <a:srcRect b="15647" l="0" r="0" t="18016"/>
          <a:stretch/>
        </p:blipFill>
        <p:spPr>
          <a:xfrm>
            <a:off x="284276" y="246950"/>
            <a:ext cx="2260096" cy="10791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 name="Google Shape;4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5" name="Google Shape;4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6" name="Google Shape;4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17500" lvl="1" marL="914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15000"/>
              </a:lnSpc>
              <a:spcBef>
                <a:spcPts val="16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
          <p:cNvGrpSpPr/>
          <p:nvPr/>
        </p:nvGrpSpPr>
        <p:grpSpPr>
          <a:xfrm>
            <a:off x="0" y="0"/>
            <a:ext cx="9142616" cy="5219700"/>
            <a:chOff x="0" y="0"/>
            <a:chExt cx="9142616" cy="5219700"/>
          </a:xfrm>
        </p:grpSpPr>
        <p:sp>
          <p:nvSpPr>
            <p:cNvPr id="92" name="Google Shape;92;p1"/>
            <p:cNvSpPr/>
            <p:nvPr/>
          </p:nvSpPr>
          <p:spPr>
            <a:xfrm flipH="1">
              <a:off x="3581816" y="8050"/>
              <a:ext cx="5560800" cy="15828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0" y="0"/>
              <a:ext cx="3571500" cy="5159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4" name="Google Shape;94;p1"/>
            <p:cNvPicPr preferRelativeResize="0"/>
            <p:nvPr/>
          </p:nvPicPr>
          <p:blipFill rotWithShape="1">
            <a:blip r:embed="rId3">
              <a:alphaModFix/>
            </a:blip>
            <a:srcRect b="0" l="0" r="0" t="0"/>
            <a:stretch/>
          </p:blipFill>
          <p:spPr>
            <a:xfrm>
              <a:off x="236096" y="442719"/>
              <a:ext cx="3099315" cy="747600"/>
            </a:xfrm>
            <a:prstGeom prst="rect">
              <a:avLst/>
            </a:prstGeom>
            <a:noFill/>
            <a:ln>
              <a:noFill/>
            </a:ln>
          </p:spPr>
        </p:pic>
        <p:pic>
          <p:nvPicPr>
            <p:cNvPr id="95" name="Google Shape;95;p1"/>
            <p:cNvPicPr preferRelativeResize="0"/>
            <p:nvPr/>
          </p:nvPicPr>
          <p:blipFill rotWithShape="1">
            <a:blip r:embed="rId4">
              <a:alphaModFix/>
            </a:blip>
            <a:srcRect b="0" l="0" r="1583" t="0"/>
            <a:stretch/>
          </p:blipFill>
          <p:spPr>
            <a:xfrm>
              <a:off x="0" y="1590800"/>
              <a:ext cx="3571500" cy="3628900"/>
            </a:xfrm>
            <a:prstGeom prst="rect">
              <a:avLst/>
            </a:prstGeom>
            <a:noFill/>
            <a:ln>
              <a:noFill/>
            </a:ln>
          </p:spPr>
        </p:pic>
        <p:sp>
          <p:nvSpPr>
            <p:cNvPr id="96" name="Google Shape;96;p1"/>
            <p:cNvSpPr txBox="1"/>
            <p:nvPr/>
          </p:nvSpPr>
          <p:spPr>
            <a:xfrm>
              <a:off x="3731650" y="170025"/>
              <a:ext cx="5296800" cy="1293000"/>
            </a:xfrm>
            <a:prstGeom prst="rect">
              <a:avLst/>
            </a:prstGeom>
            <a:solidFill>
              <a:schemeClr val="l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Weekly Reflective Portfolio – International  Course</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Arial"/>
                  <a:ea typeface="Arial"/>
                  <a:cs typeface="Arial"/>
                  <a:sym typeface="Arial"/>
                </a:rPr>
                <a:t> </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lang="en" sz="1800">
                  <a:solidFill>
                    <a:schemeClr val="dk1"/>
                  </a:solidFill>
                </a:rPr>
                <a:t>Train the Trainer - Week Two</a:t>
              </a:r>
              <a:endParaRPr sz="1800">
                <a:solidFill>
                  <a:schemeClr val="dk1"/>
                </a:solidFill>
              </a:endParaRPr>
            </a:p>
          </p:txBody>
        </p:sp>
      </p:grpSp>
      <p:sp>
        <p:nvSpPr>
          <p:cNvPr id="97" name="Google Shape;97;p1"/>
          <p:cNvSpPr txBox="1"/>
          <p:nvPr/>
        </p:nvSpPr>
        <p:spPr>
          <a:xfrm>
            <a:off x="3833050" y="1846950"/>
            <a:ext cx="5094000" cy="754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700"/>
              <a:buFont typeface="Arial"/>
              <a:buNone/>
            </a:pPr>
            <a:r>
              <a:rPr b="1" i="0" lang="en" sz="3700" u="none" cap="none" strike="noStrike">
                <a:solidFill>
                  <a:schemeClr val="dk1"/>
                </a:solidFill>
                <a:latin typeface="Arial"/>
                <a:ea typeface="Arial"/>
                <a:cs typeface="Arial"/>
                <a:sym typeface="Arial"/>
              </a:rPr>
              <a:t>Your Week 2 Portfolio</a:t>
            </a:r>
            <a:endParaRPr b="1" i="0" sz="3700" u="none" cap="none" strike="noStrike">
              <a:solidFill>
                <a:schemeClr val="dk1"/>
              </a:solidFill>
              <a:latin typeface="Arial"/>
              <a:ea typeface="Arial"/>
              <a:cs typeface="Arial"/>
              <a:sym typeface="Arial"/>
            </a:endParaRPr>
          </a:p>
        </p:txBody>
      </p:sp>
      <p:sp>
        <p:nvSpPr>
          <p:cNvPr id="98" name="Google Shape;98;p1"/>
          <p:cNvSpPr txBox="1"/>
          <p:nvPr/>
        </p:nvSpPr>
        <p:spPr>
          <a:xfrm>
            <a:off x="3833050" y="2691050"/>
            <a:ext cx="993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chemeClr val="dk1"/>
                </a:solidFill>
                <a:latin typeface="Arial"/>
                <a:ea typeface="Arial"/>
                <a:cs typeface="Arial"/>
                <a:sym typeface="Arial"/>
              </a:rPr>
              <a:t>Name:</a:t>
            </a:r>
            <a:endParaRPr b="1" i="0" sz="2000" u="none" cap="none" strike="noStrike">
              <a:solidFill>
                <a:schemeClr val="dk1"/>
              </a:solidFill>
              <a:latin typeface="Arial"/>
              <a:ea typeface="Arial"/>
              <a:cs typeface="Arial"/>
              <a:sym typeface="Arial"/>
            </a:endParaRPr>
          </a:p>
        </p:txBody>
      </p:sp>
      <p:sp>
        <p:nvSpPr>
          <p:cNvPr id="99" name="Google Shape;99;p1"/>
          <p:cNvSpPr txBox="1"/>
          <p:nvPr/>
        </p:nvSpPr>
        <p:spPr>
          <a:xfrm>
            <a:off x="4826632" y="2691050"/>
            <a:ext cx="4356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Arial"/>
                <a:ea typeface="Arial"/>
                <a:cs typeface="Arial"/>
                <a:sym typeface="Arial"/>
              </a:rPr>
              <a:t>Please add your name here</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0" y="0"/>
            <a:ext cx="9144000" cy="570600"/>
          </a:xfrm>
          <a:prstGeom prst="rect">
            <a:avLst/>
          </a:prstGeom>
          <a:solidFill>
            <a:schemeClr val="dk2"/>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Your questions, thoughts, comments...</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sp>
        <p:nvSpPr>
          <p:cNvPr id="163" name="Google Shape;163;p9"/>
          <p:cNvSpPr txBox="1"/>
          <p:nvPr/>
        </p:nvSpPr>
        <p:spPr>
          <a:xfrm>
            <a:off x="12900" y="7433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Thank you for completing this week's key activities, content and reflection. You can use this space to share any comments, thoughts or questions that you may have that you’d like the facilitators to be aware of. </a:t>
            </a:r>
            <a:endParaRPr b="0" i="0" sz="1400" u="none" cap="none" strike="noStrike">
              <a:solidFill>
                <a:schemeClr val="dk1"/>
              </a:solidFill>
              <a:latin typeface="Arial"/>
              <a:ea typeface="Arial"/>
              <a:cs typeface="Arial"/>
              <a:sym typeface="Arial"/>
            </a:endParaRPr>
          </a:p>
        </p:txBody>
      </p:sp>
      <p:pic>
        <p:nvPicPr>
          <p:cNvPr id="164" name="Google Shape;164;p9"/>
          <p:cNvPicPr preferRelativeResize="0"/>
          <p:nvPr/>
        </p:nvPicPr>
        <p:blipFill rotWithShape="1">
          <a:blip r:embed="rId3">
            <a:alphaModFix/>
          </a:blip>
          <a:srcRect b="0" l="11762" r="0" t="0"/>
          <a:stretch/>
        </p:blipFill>
        <p:spPr>
          <a:xfrm>
            <a:off x="5070425" y="1763450"/>
            <a:ext cx="4304251" cy="2743824"/>
          </a:xfrm>
          <a:prstGeom prst="rect">
            <a:avLst/>
          </a:prstGeom>
          <a:noFill/>
          <a:ln>
            <a:noFill/>
          </a:ln>
        </p:spPr>
      </p:pic>
      <p:sp>
        <p:nvSpPr>
          <p:cNvPr id="165" name="Google Shape;165;p9"/>
          <p:cNvSpPr txBox="1"/>
          <p:nvPr/>
        </p:nvSpPr>
        <p:spPr>
          <a:xfrm>
            <a:off x="329150" y="1592600"/>
            <a:ext cx="4095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Add your questions here...</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 type="body"/>
          </p:nvPr>
        </p:nvSpPr>
        <p:spPr>
          <a:xfrm>
            <a:off x="262350" y="797775"/>
            <a:ext cx="85206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400"/>
              <a:t>Each week you will have a portfolio to download. </a:t>
            </a:r>
            <a:endParaRPr sz="1400"/>
          </a:p>
          <a:p>
            <a:pPr indent="0" lvl="0" marL="0" rtl="0" algn="l">
              <a:lnSpc>
                <a:spcPct val="115000"/>
              </a:lnSpc>
              <a:spcBef>
                <a:spcPts val="1600"/>
              </a:spcBef>
              <a:spcAft>
                <a:spcPts val="0"/>
              </a:spcAft>
              <a:buSzPts val="1800"/>
              <a:buNone/>
            </a:pPr>
            <a:r>
              <a:rPr lang="en" sz="1400"/>
              <a:t>You should work through the </a:t>
            </a:r>
            <a:r>
              <a:rPr b="1" lang="en" sz="1400"/>
              <a:t>weekly activities</a:t>
            </a:r>
            <a:r>
              <a:rPr lang="en" sz="1400"/>
              <a:t> set out in the portfolio </a:t>
            </a:r>
            <a:r>
              <a:rPr b="1" lang="en" sz="1400"/>
              <a:t>and also</a:t>
            </a:r>
            <a:r>
              <a:rPr lang="en" sz="1400"/>
              <a:t> use it to </a:t>
            </a:r>
            <a:r>
              <a:rPr b="1" lang="en" sz="1400"/>
              <a:t>reflect on the weekly course content</a:t>
            </a:r>
            <a:r>
              <a:rPr lang="en" sz="1400"/>
              <a:t>. </a:t>
            </a:r>
            <a:endParaRPr sz="1400"/>
          </a:p>
          <a:p>
            <a:pPr indent="0" lvl="0" marL="0" rtl="0" algn="l">
              <a:lnSpc>
                <a:spcPct val="115000"/>
              </a:lnSpc>
              <a:spcBef>
                <a:spcPts val="1600"/>
              </a:spcBef>
              <a:spcAft>
                <a:spcPts val="0"/>
              </a:spcAft>
              <a:buSzPts val="1800"/>
              <a:buNone/>
            </a:pPr>
            <a:r>
              <a:rPr lang="en" sz="1400"/>
              <a:t>In your reflections you should think critically about how the weekly content impacts on your day to day life and work. </a:t>
            </a:r>
            <a:endParaRPr sz="1400"/>
          </a:p>
          <a:p>
            <a:pPr indent="0" lvl="0" marL="0" rtl="0" algn="l">
              <a:lnSpc>
                <a:spcPct val="115000"/>
              </a:lnSpc>
              <a:spcBef>
                <a:spcPts val="1600"/>
              </a:spcBef>
              <a:spcAft>
                <a:spcPts val="0"/>
              </a:spcAft>
              <a:buSzPts val="1800"/>
              <a:buNone/>
            </a:pPr>
            <a:r>
              <a:rPr lang="en" sz="1400"/>
              <a:t>Your </a:t>
            </a:r>
            <a:r>
              <a:rPr b="1" lang="en" sz="1400"/>
              <a:t>assignment tasks</a:t>
            </a:r>
            <a:r>
              <a:rPr lang="en" sz="1400"/>
              <a:t> are also explained in this portfolio. Each assignment task will be clearly labelled and will be marked by a course facilitator. You should submit your assignment within this portfolio. </a:t>
            </a:r>
            <a:r>
              <a:rPr b="1" lang="en" sz="1400"/>
              <a:t>You will receive feedback on your assignments. </a:t>
            </a:r>
            <a:endParaRPr b="1" sz="1400"/>
          </a:p>
          <a:p>
            <a:pPr indent="0" lvl="0" marL="0" rtl="0" algn="l">
              <a:lnSpc>
                <a:spcPct val="115000"/>
              </a:lnSpc>
              <a:spcBef>
                <a:spcPts val="1600"/>
              </a:spcBef>
              <a:spcAft>
                <a:spcPts val="0"/>
              </a:spcAft>
              <a:buSzPts val="1800"/>
              <a:buNone/>
            </a:pPr>
            <a:r>
              <a:rPr lang="en" sz="1400"/>
              <a:t>You will need to </a:t>
            </a:r>
            <a:r>
              <a:rPr b="1" lang="en" sz="1400"/>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indent="0" lvl="0" marL="0" rtl="0" algn="l">
              <a:lnSpc>
                <a:spcPct val="115000"/>
              </a:lnSpc>
              <a:spcBef>
                <a:spcPts val="1600"/>
              </a:spcBef>
              <a:spcAft>
                <a:spcPts val="0"/>
              </a:spcAft>
              <a:buSzPts val="1800"/>
              <a:buNone/>
            </a:pPr>
            <a:r>
              <a:rPr lang="en" sz="1400"/>
              <a:t>If you have any questions, please do get in touch with your facilitators.</a:t>
            </a:r>
            <a:endParaRPr sz="1400"/>
          </a:p>
          <a:p>
            <a:pPr indent="0" lvl="0" marL="0" rtl="0" algn="l">
              <a:lnSpc>
                <a:spcPct val="115000"/>
              </a:lnSpc>
              <a:spcBef>
                <a:spcPts val="1600"/>
              </a:spcBef>
              <a:spcAft>
                <a:spcPts val="0"/>
              </a:spcAft>
              <a:buSzPts val="1800"/>
              <a:buNone/>
            </a:pPr>
            <a:r>
              <a:t/>
            </a:r>
            <a:endParaRPr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0"/>
              </a:spcAft>
              <a:buSzPts val="1800"/>
              <a:buNone/>
            </a:pPr>
            <a:r>
              <a:t/>
            </a:r>
            <a:endParaRPr b="0" sz="1400"/>
          </a:p>
          <a:p>
            <a:pPr indent="0" lvl="0" marL="0" rtl="0" algn="l">
              <a:lnSpc>
                <a:spcPct val="115000"/>
              </a:lnSpc>
              <a:spcBef>
                <a:spcPts val="1600"/>
              </a:spcBef>
              <a:spcAft>
                <a:spcPts val="1600"/>
              </a:spcAft>
              <a:buSzPts val="1800"/>
              <a:buNone/>
            </a:pPr>
            <a:r>
              <a:t/>
            </a:r>
            <a:endParaRPr b="0" sz="1400"/>
          </a:p>
        </p:txBody>
      </p:sp>
      <p:sp>
        <p:nvSpPr>
          <p:cNvPr id="105" name="Google Shape;105;p2"/>
          <p:cNvSpPr txBox="1"/>
          <p:nvPr>
            <p:ph type="title"/>
          </p:nvPr>
        </p:nvSpPr>
        <p:spPr>
          <a:xfrm>
            <a:off x="0" y="0"/>
            <a:ext cx="91440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Introduction - This document is your weekly reflective portfolio.</a:t>
            </a:r>
            <a:endParaRPr b="1" sz="23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0" y="0"/>
            <a:ext cx="9144000" cy="57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b="1" lang="en" sz="2300"/>
              <a:t>Week 2: Teaching and Facilitating Skills</a:t>
            </a:r>
            <a:endParaRPr b="1" sz="2300"/>
          </a:p>
        </p:txBody>
      </p:sp>
      <p:pic>
        <p:nvPicPr>
          <p:cNvPr id="111" name="Google Shape;111;p3"/>
          <p:cNvPicPr preferRelativeResize="0"/>
          <p:nvPr/>
        </p:nvPicPr>
        <p:blipFill rotWithShape="1">
          <a:blip r:embed="rId3">
            <a:alphaModFix/>
          </a:blip>
          <a:srcRect b="0" l="0" r="0" t="0"/>
          <a:stretch/>
        </p:blipFill>
        <p:spPr>
          <a:xfrm>
            <a:off x="5869081" y="2778154"/>
            <a:ext cx="2980598" cy="1986577"/>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5869074" y="895165"/>
            <a:ext cx="2980598" cy="1676583"/>
          </a:xfrm>
          <a:prstGeom prst="rect">
            <a:avLst/>
          </a:prstGeom>
          <a:noFill/>
          <a:ln>
            <a:noFill/>
          </a:ln>
        </p:spPr>
      </p:pic>
      <p:sp>
        <p:nvSpPr>
          <p:cNvPr id="113" name="Google Shape;113;p3"/>
          <p:cNvSpPr txBox="1"/>
          <p:nvPr>
            <p:ph idx="1" type="body"/>
          </p:nvPr>
        </p:nvSpPr>
        <p:spPr>
          <a:xfrm>
            <a:off x="262350" y="797775"/>
            <a:ext cx="5553300" cy="4152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Welcome to week 2! This week we are focussing on Teaching and Facilitating Skills ”. We’ll also explore how to support learners to </a:t>
            </a:r>
            <a:r>
              <a:rPr lang="en" sz="1600"/>
              <a:t>contribute</a:t>
            </a:r>
            <a:r>
              <a:rPr lang="en" sz="1600"/>
              <a:t> and how and when to act on feedback </a:t>
            </a:r>
            <a:endParaRPr sz="1600"/>
          </a:p>
          <a:p>
            <a:pPr indent="0" lvl="0" marL="0" rtl="0" algn="l">
              <a:lnSpc>
                <a:spcPct val="115000"/>
              </a:lnSpc>
              <a:spcBef>
                <a:spcPts val="1600"/>
              </a:spcBef>
              <a:spcAft>
                <a:spcPts val="0"/>
              </a:spcAft>
              <a:buSzPts val="1800"/>
              <a:buNone/>
            </a:pPr>
            <a:r>
              <a:rPr b="1" lang="en" sz="1600"/>
              <a:t>You will need to complete the following in this portfolio this week:</a:t>
            </a:r>
            <a:endParaRPr b="1" sz="1600"/>
          </a:p>
          <a:p>
            <a:pPr indent="-330200" lvl="0" marL="457200" rtl="0" algn="l">
              <a:lnSpc>
                <a:spcPct val="115000"/>
              </a:lnSpc>
              <a:spcBef>
                <a:spcPts val="1600"/>
              </a:spcBef>
              <a:spcAft>
                <a:spcPts val="0"/>
              </a:spcAft>
              <a:buSzPts val="1600"/>
              <a:buChar char="●"/>
            </a:pPr>
            <a:r>
              <a:rPr lang="en" sz="1600"/>
              <a:t>All week 2 activities</a:t>
            </a:r>
            <a:endParaRPr sz="1600"/>
          </a:p>
          <a:p>
            <a:pPr indent="-330200" lvl="0" marL="457200" rtl="0" algn="l">
              <a:lnSpc>
                <a:spcPct val="115000"/>
              </a:lnSpc>
              <a:spcBef>
                <a:spcPts val="0"/>
              </a:spcBef>
              <a:spcAft>
                <a:spcPts val="0"/>
              </a:spcAft>
              <a:buSzPts val="1600"/>
              <a:buChar char="●"/>
            </a:pPr>
            <a:r>
              <a:rPr lang="en" sz="1600"/>
              <a:t>Your Reflective Account on this week's content</a:t>
            </a:r>
            <a:endParaRPr sz="1600"/>
          </a:p>
          <a:p>
            <a:pPr indent="0" lvl="0" marL="0" rtl="0" algn="l">
              <a:lnSpc>
                <a:spcPct val="115000"/>
              </a:lnSpc>
              <a:spcBef>
                <a:spcPts val="1600"/>
              </a:spcBef>
              <a:spcAft>
                <a:spcPts val="0"/>
              </a:spcAft>
              <a:buSzPts val="1800"/>
              <a:buNone/>
            </a:pPr>
            <a:r>
              <a:rPr lang="en" sz="1600"/>
              <a:t>There is no assignment due this week.</a:t>
            </a:r>
            <a:endParaRPr sz="1600"/>
          </a:p>
          <a:p>
            <a:pPr indent="0" lvl="0" marL="0" rtl="0" algn="l">
              <a:lnSpc>
                <a:spcPct val="115000"/>
              </a:lnSpc>
              <a:spcBef>
                <a:spcPts val="1600"/>
              </a:spcBef>
              <a:spcAft>
                <a:spcPts val="0"/>
              </a:spcAft>
              <a:buSzPts val="1800"/>
              <a:buNone/>
            </a:pPr>
            <a:r>
              <a:rPr lang="en" sz="1600"/>
              <a:t>You should upload your portfolio to the moodle platform (as a link, PDF or powerpoint document)</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1600"/>
              </a:spcAft>
              <a:buSzPts val="1800"/>
              <a:buNone/>
            </a:pPr>
            <a:r>
              <a:t/>
            </a:r>
            <a:endParaRPr sz="16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idx="1" type="body"/>
          </p:nvPr>
        </p:nvSpPr>
        <p:spPr>
          <a:xfrm>
            <a:off x="2966175" y="1666275"/>
            <a:ext cx="6228000" cy="3477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This weeks activities are:</a:t>
            </a:r>
            <a:endParaRPr sz="1600"/>
          </a:p>
          <a:p>
            <a:pPr indent="-330200" lvl="0" marL="457200" rtl="0" algn="l">
              <a:lnSpc>
                <a:spcPct val="115000"/>
              </a:lnSpc>
              <a:spcBef>
                <a:spcPts val="0"/>
              </a:spcBef>
              <a:spcAft>
                <a:spcPts val="0"/>
              </a:spcAft>
              <a:buSzPts val="1600"/>
              <a:buChar char="●"/>
            </a:pPr>
            <a:r>
              <a:rPr b="1" lang="en" sz="1600"/>
              <a:t> Exploring Facilitation Challenges</a:t>
            </a:r>
            <a:endParaRPr b="1" sz="1600"/>
          </a:p>
          <a:p>
            <a:pPr indent="-330200" lvl="0" marL="457200" rtl="0" algn="l">
              <a:lnSpc>
                <a:spcPct val="115000"/>
              </a:lnSpc>
              <a:spcBef>
                <a:spcPts val="0"/>
              </a:spcBef>
              <a:spcAft>
                <a:spcPts val="0"/>
              </a:spcAft>
              <a:buSzPts val="1600"/>
              <a:buChar char="●"/>
            </a:pPr>
            <a:r>
              <a:rPr b="1" lang="en" sz="1600"/>
              <a:t>Reflecting on your teaching and facilitation skills</a:t>
            </a:r>
            <a:endParaRPr b="1" sz="1600"/>
          </a:p>
          <a:p>
            <a:pPr indent="-330200" lvl="0" marL="457200" rtl="0" algn="l">
              <a:lnSpc>
                <a:spcPct val="115000"/>
              </a:lnSpc>
              <a:spcBef>
                <a:spcPts val="0"/>
              </a:spcBef>
              <a:spcAft>
                <a:spcPts val="0"/>
              </a:spcAft>
              <a:buSzPts val="1600"/>
              <a:buChar char="●"/>
            </a:pPr>
            <a:r>
              <a:rPr b="1" lang="en" sz="1600"/>
              <a:t>Acting on Feedback </a:t>
            </a:r>
            <a:endParaRPr b="1" sz="1600"/>
          </a:p>
          <a:p>
            <a:pPr indent="0" lvl="0" marL="0" rtl="0" algn="l">
              <a:lnSpc>
                <a:spcPct val="115000"/>
              </a:lnSpc>
              <a:spcBef>
                <a:spcPts val="1600"/>
              </a:spcBef>
              <a:spcAft>
                <a:spcPts val="0"/>
              </a:spcAft>
              <a:buSzPts val="1800"/>
              <a:buNone/>
            </a:pPr>
            <a:r>
              <a:rPr lang="en" sz="1600"/>
              <a:t>The activities are designed to get you thinking about the content and to encourage questions. Each activity is described in the following slides.</a:t>
            </a:r>
            <a:endParaRPr sz="1600"/>
          </a:p>
          <a:p>
            <a:pPr indent="0" lvl="0" marL="0" rtl="0" algn="l">
              <a:lnSpc>
                <a:spcPct val="115000"/>
              </a:lnSpc>
              <a:spcBef>
                <a:spcPts val="1600"/>
              </a:spcBef>
              <a:spcAft>
                <a:spcPts val="0"/>
              </a:spcAft>
              <a:buSzPts val="1800"/>
              <a:buNone/>
            </a:pPr>
            <a:r>
              <a:rPr lang="en" sz="1600"/>
              <a:t>Please do post your questions on the forum - the facilitators and your peers will respond to these questions throughout the course. </a:t>
            </a:r>
            <a:endParaRPr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19" name="Google Shape;119;p4"/>
          <p:cNvSpPr txBox="1"/>
          <p:nvPr>
            <p:ph type="title"/>
          </p:nvPr>
        </p:nvSpPr>
        <p:spPr>
          <a:xfrm>
            <a:off x="0" y="0"/>
            <a:ext cx="2757300" cy="51435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20124D"/>
                </a:solidFill>
              </a:rPr>
              <a:t>Week 2 - Activities</a:t>
            </a:r>
            <a:endParaRPr b="1" sz="2200">
              <a:solidFill>
                <a:srgbClr val="20124D"/>
              </a:solidFill>
            </a:endParaRPr>
          </a:p>
          <a:p>
            <a:pPr indent="0" lvl="0" marL="0" rtl="0" algn="l">
              <a:lnSpc>
                <a:spcPct val="100000"/>
              </a:lnSpc>
              <a:spcBef>
                <a:spcPts val="0"/>
              </a:spcBef>
              <a:spcAft>
                <a:spcPts val="0"/>
              </a:spcAft>
              <a:buSzPts val="2800"/>
              <a:buNone/>
            </a:pPr>
            <a:r>
              <a:t/>
            </a:r>
            <a:endParaRPr b="1" sz="2200">
              <a:solidFill>
                <a:srgbClr val="20124D"/>
              </a:solidFill>
            </a:endParaRPr>
          </a:p>
          <a:p>
            <a:pPr indent="0" lvl="0" marL="0" rtl="0" algn="l">
              <a:lnSpc>
                <a:spcPct val="100000"/>
              </a:lnSpc>
              <a:spcBef>
                <a:spcPts val="0"/>
              </a:spcBef>
              <a:spcAft>
                <a:spcPts val="0"/>
              </a:spcAft>
              <a:buSzPts val="2800"/>
              <a:buNone/>
            </a:pPr>
            <a:r>
              <a:rPr b="1" lang="en" sz="1800">
                <a:solidFill>
                  <a:srgbClr val="20124D"/>
                </a:solidFill>
              </a:rPr>
              <a:t>As you work through the content we would recommend that you collaborate with others on these activities.</a:t>
            </a:r>
            <a:endParaRPr b="1" sz="1800">
              <a:solidFill>
                <a:srgbClr val="20124D"/>
              </a:solidFill>
            </a:endParaRPr>
          </a:p>
          <a:p>
            <a:pPr indent="0" lvl="0" marL="0" rtl="0" algn="l">
              <a:lnSpc>
                <a:spcPct val="100000"/>
              </a:lnSpc>
              <a:spcBef>
                <a:spcPts val="0"/>
              </a:spcBef>
              <a:spcAft>
                <a:spcPts val="0"/>
              </a:spcAft>
              <a:buSzPts val="2800"/>
              <a:buNone/>
            </a:pPr>
            <a:r>
              <a:t/>
            </a:r>
            <a:endParaRPr b="1" sz="1800">
              <a:solidFill>
                <a:srgbClr val="20124D"/>
              </a:solidFill>
            </a:endParaRPr>
          </a:p>
          <a:p>
            <a:pPr indent="0" lvl="0" marL="0" rtl="0" algn="l">
              <a:lnSpc>
                <a:spcPct val="100000"/>
              </a:lnSpc>
              <a:spcBef>
                <a:spcPts val="0"/>
              </a:spcBef>
              <a:spcAft>
                <a:spcPts val="0"/>
              </a:spcAft>
              <a:buSzPts val="2800"/>
              <a:buNone/>
            </a:pPr>
            <a:r>
              <a:rPr b="1" lang="en" sz="1400">
                <a:solidFill>
                  <a:srgbClr val="333333"/>
                </a:solidFill>
              </a:rPr>
              <a:t>These activities are not assessed and are a way for you to expand your knowledge. </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333333"/>
              </a:solidFill>
            </a:endParaRPr>
          </a:p>
          <a:p>
            <a:pPr indent="0" lvl="0" marL="0" rtl="0" algn="l">
              <a:lnSpc>
                <a:spcPct val="100000"/>
              </a:lnSpc>
              <a:spcBef>
                <a:spcPts val="0"/>
              </a:spcBef>
              <a:spcAft>
                <a:spcPts val="0"/>
              </a:spcAft>
              <a:buSzPts val="2800"/>
              <a:buNone/>
            </a:pPr>
            <a:r>
              <a:rPr b="1" lang="en" sz="1400">
                <a:solidFill>
                  <a:srgbClr val="333333"/>
                </a:solidFill>
              </a:rPr>
              <a:t>You can provide evidence of these activities on the following slides.</a:t>
            </a:r>
            <a:endParaRPr b="1" sz="1400">
              <a:solidFill>
                <a:srgbClr val="333333"/>
              </a:solidFill>
            </a:endParaRPr>
          </a:p>
          <a:p>
            <a:pPr indent="0" lvl="0" marL="0" rtl="0" algn="l">
              <a:lnSpc>
                <a:spcPct val="100000"/>
              </a:lnSpc>
              <a:spcBef>
                <a:spcPts val="0"/>
              </a:spcBef>
              <a:spcAft>
                <a:spcPts val="0"/>
              </a:spcAft>
              <a:buSzPts val="2800"/>
              <a:buNone/>
            </a:pPr>
            <a:r>
              <a:t/>
            </a:r>
            <a:endParaRPr b="1" sz="1400">
              <a:solidFill>
                <a:srgbClr val="20124D"/>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0" name="Google Shape;120;p4"/>
          <p:cNvPicPr preferRelativeResize="0"/>
          <p:nvPr/>
        </p:nvPicPr>
        <p:blipFill rotWithShape="1">
          <a:blip r:embed="rId3">
            <a:alphaModFix/>
          </a:blip>
          <a:srcRect b="0" l="0" r="0" t="0"/>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Facilitation Challenges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26" name="Google Shape;126;p5"/>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27" name="Google Shape;127;p5"/>
          <p:cNvSpPr txBox="1"/>
          <p:nvPr/>
        </p:nvSpPr>
        <p:spPr>
          <a:xfrm>
            <a:off x="25800" y="1086725"/>
            <a:ext cx="9118200" cy="426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Use following slides or additional sheet provided  as a space to reflect on the following questions - (in whatever format you would like e.g. text, image, creating a slide, audio file, video etc.)</a:t>
            </a:r>
            <a:endParaRPr>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b="1" lang="en">
                <a:solidFill>
                  <a:schemeClr val="dk1"/>
                </a:solidFill>
              </a:rPr>
              <a:t>Question One: </a:t>
            </a:r>
            <a:r>
              <a:rPr lang="en">
                <a:solidFill>
                  <a:schemeClr val="dk1"/>
                </a:solidFill>
              </a:rPr>
              <a:t>What challenges could you face whilst facilitating a session (think of at least 3)</a:t>
            </a:r>
            <a:endParaRPr>
              <a:solidFill>
                <a:schemeClr val="dk1"/>
              </a:solidFill>
            </a:endParaRPr>
          </a:p>
          <a:p>
            <a:pPr indent="-317500" lvl="0" marL="457200" marR="0" rtl="0" algn="l">
              <a:lnSpc>
                <a:spcPct val="100000"/>
              </a:lnSpc>
              <a:spcBef>
                <a:spcPts val="1000"/>
              </a:spcBef>
              <a:spcAft>
                <a:spcPts val="0"/>
              </a:spcAft>
              <a:buClr>
                <a:schemeClr val="dk1"/>
              </a:buClr>
              <a:buSzPts val="1400"/>
              <a:buChar char="●"/>
            </a:pPr>
            <a:r>
              <a:rPr lang="en">
                <a:solidFill>
                  <a:schemeClr val="dk1"/>
                </a:solidFill>
              </a:rPr>
              <a:t>How would you deal with this?</a:t>
            </a:r>
            <a:endParaRPr>
              <a:solidFill>
                <a:schemeClr val="dk1"/>
              </a:solidFill>
            </a:endParaRPr>
          </a:p>
          <a:p>
            <a:pPr indent="-317500" lvl="0" marL="457200" marR="0" rtl="0" algn="l">
              <a:lnSpc>
                <a:spcPct val="100000"/>
              </a:lnSpc>
              <a:spcBef>
                <a:spcPts val="1000"/>
              </a:spcBef>
              <a:spcAft>
                <a:spcPts val="0"/>
              </a:spcAft>
              <a:buClr>
                <a:schemeClr val="dk1"/>
              </a:buClr>
              <a:buSzPts val="1400"/>
              <a:buChar char="●"/>
            </a:pPr>
            <a:r>
              <a:rPr lang="en">
                <a:solidFill>
                  <a:schemeClr val="dk1"/>
                </a:solidFill>
              </a:rPr>
              <a:t>How could you reduce the chances of this happening?</a:t>
            </a:r>
            <a:endParaRPr>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b="1" lang="en">
                <a:solidFill>
                  <a:schemeClr val="dk1"/>
                </a:solidFill>
              </a:rPr>
              <a:t>Question Two: </a:t>
            </a:r>
            <a:r>
              <a:rPr lang="en">
                <a:solidFill>
                  <a:schemeClr val="dk1"/>
                </a:solidFill>
              </a:rPr>
              <a:t>What skills do you feel you already have for teaching/facilitating that could support with these challenge? </a:t>
            </a:r>
            <a:endParaRPr>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rPr lang="en">
                <a:solidFill>
                  <a:schemeClr val="dk1"/>
                </a:solidFill>
              </a:rPr>
              <a:t>(think of at least 3)</a:t>
            </a:r>
            <a:endParaRPr>
              <a:solidFill>
                <a:schemeClr val="dk1"/>
              </a:solidFill>
            </a:endParaRPr>
          </a:p>
          <a:p>
            <a:pPr indent="0" lvl="0" marL="0" marR="0" rtl="0" algn="l">
              <a:lnSpc>
                <a:spcPct val="100000"/>
              </a:lnSpc>
              <a:spcBef>
                <a:spcPts val="1000"/>
              </a:spcBef>
              <a:spcAft>
                <a:spcPts val="0"/>
              </a:spcAft>
              <a:buClr>
                <a:srgbClr val="000000"/>
              </a:buClr>
              <a:buSzPts val="1400"/>
              <a:buFont typeface="Arial"/>
              <a:buNone/>
            </a:pPr>
            <a:r>
              <a:t/>
            </a:r>
            <a:endParaRPr>
              <a:solidFill>
                <a:schemeClr val="dk1"/>
              </a:solidFill>
            </a:endParaRPr>
          </a:p>
          <a:p>
            <a:pPr indent="0" lvl="0" marL="0" marR="0" rtl="0" algn="l">
              <a:lnSpc>
                <a:spcPct val="100000"/>
              </a:lnSpc>
              <a:spcBef>
                <a:spcPts val="1000"/>
              </a:spcBef>
              <a:spcAft>
                <a:spcPts val="0"/>
              </a:spcAft>
              <a:buNone/>
            </a:pPr>
            <a:r>
              <a:rPr b="1" lang="en">
                <a:solidFill>
                  <a:schemeClr val="dk1"/>
                </a:solidFill>
              </a:rPr>
              <a:t>Question Three :</a:t>
            </a:r>
            <a:r>
              <a:rPr lang="en">
                <a:solidFill>
                  <a:schemeClr val="dk1"/>
                </a:solidFill>
              </a:rPr>
              <a:t>What areas do you feel you need support?</a:t>
            </a:r>
            <a:endParaRPr>
              <a:solidFill>
                <a:schemeClr val="dk1"/>
              </a:solidFill>
            </a:endParaRPr>
          </a:p>
          <a:p>
            <a:pPr indent="0" lvl="0" marL="0" marR="0" rtl="0" algn="l">
              <a:lnSpc>
                <a:spcPct val="100000"/>
              </a:lnSpc>
              <a:spcBef>
                <a:spcPts val="1000"/>
              </a:spcBef>
              <a:spcAft>
                <a:spcPts val="1000"/>
              </a:spcAft>
              <a:buClr>
                <a:srgbClr val="000000"/>
              </a:buClr>
              <a:buSzPts val="1400"/>
              <a:buFont typeface="Arial"/>
              <a:buNone/>
            </a:pPr>
            <a:r>
              <a:rPr b="1" i="0" lang="en" sz="1400" u="none" cap="none" strike="noStrike">
                <a:solidFill>
                  <a:schemeClr val="dk1"/>
                </a:solidFill>
                <a:latin typeface="Arial"/>
                <a:ea typeface="Arial"/>
                <a:cs typeface="Arial"/>
                <a:sym typeface="Arial"/>
              </a:rPr>
              <a:t> </a:t>
            </a:r>
            <a:endParaRPr b="1"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4582085047_0_0"/>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b="1" lang="en" sz="2200">
                <a:solidFill>
                  <a:srgbClr val="20124D"/>
                </a:solidFill>
              </a:rPr>
              <a:t>Week One: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Facilitation Challenges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33" name="Google Shape;133;g14582085047_0_0"/>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34" name="Google Shape;134;g14582085047_0_0"/>
          <p:cNvSpPr txBox="1"/>
          <p:nvPr/>
        </p:nvSpPr>
        <p:spPr>
          <a:xfrm>
            <a:off x="25800" y="1086725"/>
            <a:ext cx="9118200" cy="74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a:solidFill>
                <a:schemeClr val="dk1"/>
              </a:solidFill>
            </a:endParaRPr>
          </a:p>
          <a:p>
            <a:pPr indent="0" lvl="0" marL="0" marR="0" rtl="0" algn="l">
              <a:lnSpc>
                <a:spcPct val="100000"/>
              </a:lnSpc>
              <a:spcBef>
                <a:spcPts val="1000"/>
              </a:spcBef>
              <a:spcAft>
                <a:spcPts val="1000"/>
              </a:spcAft>
              <a:buClr>
                <a:srgbClr val="000000"/>
              </a:buClr>
              <a:buSzPts val="1400"/>
              <a:buFont typeface="Arial"/>
              <a:buNone/>
            </a:pPr>
            <a:r>
              <a:rPr b="1" i="0" lang="en" sz="1400" u="none" cap="none" strike="noStrike">
                <a:solidFill>
                  <a:schemeClr val="dk1"/>
                </a:solidFill>
                <a:latin typeface="Arial"/>
                <a:ea typeface="Arial"/>
                <a:cs typeface="Arial"/>
                <a:sym typeface="Arial"/>
              </a:rPr>
              <a:t> </a:t>
            </a:r>
            <a:endParaRPr b="1"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b="1" lang="en" sz="2200">
                <a:solidFill>
                  <a:srgbClr val="20124D"/>
                </a:solidFill>
              </a:rPr>
              <a:t>Week Two: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Reflecting on your teaching and </a:t>
            </a:r>
            <a:r>
              <a:rPr b="1" lang="en" sz="2200">
                <a:solidFill>
                  <a:srgbClr val="20124D"/>
                </a:solidFill>
              </a:rPr>
              <a:t>facilitation</a:t>
            </a:r>
            <a:r>
              <a:rPr b="1" lang="en" sz="2200">
                <a:solidFill>
                  <a:srgbClr val="20124D"/>
                </a:solidFill>
              </a:rPr>
              <a:t>  skills</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40" name="Google Shape;140;p6"/>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41" name="Google Shape;141;p6"/>
          <p:cNvSpPr txBox="1"/>
          <p:nvPr/>
        </p:nvSpPr>
        <p:spPr>
          <a:xfrm>
            <a:off x="25825" y="1092850"/>
            <a:ext cx="91182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What skills do you feel you already have for teaching/facilitating</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rPr lang="en">
                <a:solidFill>
                  <a:schemeClr val="dk1"/>
                </a:solidFill>
              </a:rPr>
              <a:t>What areas do you feel you need support?</a:t>
            </a:r>
            <a:endParaRPr>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chemeClr val="dk1"/>
              </a:solidFill>
            </a:endParaRPr>
          </a:p>
        </p:txBody>
      </p:sp>
      <p:sp>
        <p:nvSpPr>
          <p:cNvPr id="142" name="Google Shape;142;p6"/>
          <p:cNvSpPr txBox="1"/>
          <p:nvPr/>
        </p:nvSpPr>
        <p:spPr>
          <a:xfrm>
            <a:off x="80700" y="2000925"/>
            <a:ext cx="9118200" cy="3000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You can use this space to </a:t>
            </a:r>
            <a:r>
              <a:rPr lang="en">
                <a:solidFill>
                  <a:schemeClr val="dk1"/>
                </a:solidFill>
              </a:rPr>
              <a:t>reflect on your skills</a:t>
            </a:r>
            <a:endParaRPr b="0" i="0" sz="14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0" y="0"/>
            <a:ext cx="9144000" cy="1046700"/>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2800"/>
              <a:buNone/>
            </a:pPr>
            <a:r>
              <a:rPr b="1" lang="en" sz="2200">
                <a:solidFill>
                  <a:srgbClr val="20124D"/>
                </a:solidFill>
              </a:rPr>
              <a:t>Week Two : Reflection Assignment (Not Marked)</a:t>
            </a:r>
            <a:endParaRPr b="1" sz="2200">
              <a:solidFill>
                <a:srgbClr val="20124D"/>
              </a:solidFill>
            </a:endParaRPr>
          </a:p>
          <a:p>
            <a:pPr indent="0" lvl="0" marL="0" rtl="0" algn="l">
              <a:lnSpc>
                <a:spcPct val="100000"/>
              </a:lnSpc>
              <a:spcBef>
                <a:spcPts val="1000"/>
              </a:spcBef>
              <a:spcAft>
                <a:spcPts val="0"/>
              </a:spcAft>
              <a:buSzPts val="2800"/>
              <a:buNone/>
            </a:pPr>
            <a:r>
              <a:rPr b="1" lang="en" sz="2200">
                <a:solidFill>
                  <a:srgbClr val="20124D"/>
                </a:solidFill>
              </a:rPr>
              <a:t>Acting on Feedback</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2200">
              <a:solidFill>
                <a:srgbClr val="20124D"/>
              </a:solidFill>
            </a:endParaRPr>
          </a:p>
          <a:p>
            <a:pPr indent="0" lvl="0" marL="0" rtl="0" algn="l">
              <a:lnSpc>
                <a:spcPct val="100000"/>
              </a:lnSpc>
              <a:spcBef>
                <a:spcPts val="100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48" name="Google Shape;148;p7"/>
          <p:cNvPicPr preferRelativeResize="0"/>
          <p:nvPr/>
        </p:nvPicPr>
        <p:blipFill rotWithShape="1">
          <a:blip r:embed="rId3">
            <a:alphaModFix/>
          </a:blip>
          <a:srcRect b="0" l="0" r="0" t="0"/>
          <a:stretch/>
        </p:blipFill>
        <p:spPr>
          <a:xfrm>
            <a:off x="7577456" y="0"/>
            <a:ext cx="1860792" cy="1046701"/>
          </a:xfrm>
          <a:prstGeom prst="rect">
            <a:avLst/>
          </a:prstGeom>
          <a:noFill/>
          <a:ln>
            <a:noFill/>
          </a:ln>
        </p:spPr>
      </p:pic>
      <p:sp>
        <p:nvSpPr>
          <p:cNvPr id="149" name="Google Shape;149;p7"/>
          <p:cNvSpPr txBox="1"/>
          <p:nvPr/>
        </p:nvSpPr>
        <p:spPr>
          <a:xfrm>
            <a:off x="25825" y="1092850"/>
            <a:ext cx="9118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000"/>
              </a:spcBef>
              <a:spcAft>
                <a:spcPts val="1000"/>
              </a:spcAft>
              <a:buClr>
                <a:srgbClr val="000000"/>
              </a:buClr>
              <a:buSzPts val="1400"/>
              <a:buFont typeface="Arial"/>
              <a:buNone/>
            </a:pPr>
            <a:r>
              <a:rPr lang="en">
                <a:solidFill>
                  <a:schemeClr val="dk1"/>
                </a:solidFill>
              </a:rPr>
              <a:t>Use the below  as a space to reflect on a time that you’ve been given some feedback and how you acted on it  - (in whatever format you would like e.g. text, image, creating a slide, audio file, video etc.)</a:t>
            </a:r>
            <a:endParaRPr b="0" i="0" sz="1400" u="none" cap="none" strike="noStrike">
              <a:solidFill>
                <a:schemeClr val="dk1"/>
              </a:solidFill>
              <a:latin typeface="Arial"/>
              <a:ea typeface="Arial"/>
              <a:cs typeface="Arial"/>
              <a:sym typeface="Arial"/>
            </a:endParaRPr>
          </a:p>
        </p:txBody>
      </p:sp>
      <p:sp>
        <p:nvSpPr>
          <p:cNvPr id="150" name="Google Shape;150;p7"/>
          <p:cNvSpPr txBox="1"/>
          <p:nvPr/>
        </p:nvSpPr>
        <p:spPr>
          <a:xfrm>
            <a:off x="400375" y="1754600"/>
            <a:ext cx="8367300" cy="27705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idx="1" type="body"/>
          </p:nvPr>
        </p:nvSpPr>
        <p:spPr>
          <a:xfrm>
            <a:off x="2926475" y="322475"/>
            <a:ext cx="6038400" cy="4466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 sz="1600"/>
              <a:t>Please write your reflection here. You should write between 100-150 words. </a:t>
            </a:r>
            <a:endParaRPr sz="1600"/>
          </a:p>
          <a:p>
            <a:pPr indent="0" lvl="0" marL="0" rtl="0" algn="l">
              <a:lnSpc>
                <a:spcPct val="115000"/>
              </a:lnSpc>
              <a:spcBef>
                <a:spcPts val="1600"/>
              </a:spcBef>
              <a:spcAft>
                <a:spcPts val="0"/>
              </a:spcAft>
              <a:buSzPts val="1800"/>
              <a:buNone/>
            </a:pPr>
            <a:r>
              <a:rPr lang="en" sz="1600"/>
              <a:t>You can resize this textbox if necessary. </a:t>
            </a:r>
            <a:endParaRPr sz="1600"/>
          </a:p>
          <a:p>
            <a:pPr indent="0" lvl="0" marL="0" rtl="0" algn="l">
              <a:lnSpc>
                <a:spcPct val="115000"/>
              </a:lnSpc>
              <a:spcBef>
                <a:spcPts val="1600"/>
              </a:spcBef>
              <a:spcAft>
                <a:spcPts val="0"/>
              </a:spcAft>
              <a:buSzPts val="1800"/>
              <a:buNone/>
            </a:pPr>
            <a:r>
              <a:rPr lang="en" sz="1600"/>
              <a:t>We are happy for you to upload an audio or video of your reflection if you would prefer. </a:t>
            </a:r>
            <a:endParaRPr sz="1600"/>
          </a:p>
          <a:p>
            <a:pPr indent="0" lvl="0" marL="0" rtl="0" algn="l">
              <a:lnSpc>
                <a:spcPct val="115000"/>
              </a:lnSpc>
              <a:spcBef>
                <a:spcPts val="1600"/>
              </a:spcBef>
              <a:spcAft>
                <a:spcPts val="0"/>
              </a:spcAft>
              <a:buSzPts val="1800"/>
              <a:buNone/>
            </a:pPr>
            <a:r>
              <a:rPr lang="en" sz="1600"/>
              <a:t>You can also upload images. </a:t>
            </a:r>
            <a:endParaRPr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0"/>
              </a:spcAft>
              <a:buSzPts val="1800"/>
              <a:buNone/>
            </a:pPr>
            <a:r>
              <a:t/>
            </a:r>
            <a:endParaRPr b="0" sz="1600"/>
          </a:p>
          <a:p>
            <a:pPr indent="0" lvl="0" marL="0" rtl="0" algn="l">
              <a:lnSpc>
                <a:spcPct val="115000"/>
              </a:lnSpc>
              <a:spcBef>
                <a:spcPts val="1600"/>
              </a:spcBef>
              <a:spcAft>
                <a:spcPts val="1600"/>
              </a:spcAft>
              <a:buSzPts val="1800"/>
              <a:buNone/>
            </a:pPr>
            <a:r>
              <a:t/>
            </a:r>
            <a:endParaRPr b="0" sz="1600"/>
          </a:p>
        </p:txBody>
      </p:sp>
      <p:sp>
        <p:nvSpPr>
          <p:cNvPr id="156" name="Google Shape;156;p8"/>
          <p:cNvSpPr txBox="1"/>
          <p:nvPr>
            <p:ph type="title"/>
          </p:nvPr>
        </p:nvSpPr>
        <p:spPr>
          <a:xfrm>
            <a:off x="0" y="0"/>
            <a:ext cx="2757300" cy="5143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200">
                <a:solidFill>
                  <a:srgbClr val="FCCCC7"/>
                </a:solidFill>
              </a:rPr>
              <a:t>Reflective Account Week 2</a:t>
            </a:r>
            <a:endParaRPr b="1" sz="2200">
              <a:solidFill>
                <a:srgbClr val="FCCCC7"/>
              </a:solidFill>
            </a:endParaRPr>
          </a:p>
          <a:p>
            <a:pPr indent="0" lvl="0" marL="0" rtl="0" algn="l">
              <a:lnSpc>
                <a:spcPct val="100000"/>
              </a:lnSpc>
              <a:spcBef>
                <a:spcPts val="0"/>
              </a:spcBef>
              <a:spcAft>
                <a:spcPts val="0"/>
              </a:spcAft>
              <a:buSzPts val="2800"/>
              <a:buNone/>
            </a:pPr>
            <a:r>
              <a:t/>
            </a:r>
            <a:endParaRPr b="1" sz="2200">
              <a:solidFill>
                <a:srgbClr val="FCCCC7"/>
              </a:solidFill>
            </a:endParaRPr>
          </a:p>
          <a:p>
            <a:pPr indent="0" lvl="0" marL="0" rtl="0" algn="l">
              <a:lnSpc>
                <a:spcPct val="100000"/>
              </a:lnSpc>
              <a:spcBef>
                <a:spcPts val="0"/>
              </a:spcBef>
              <a:spcAft>
                <a:spcPts val="0"/>
              </a:spcAft>
              <a:buSzPts val="2800"/>
              <a:buNone/>
            </a:pPr>
            <a:r>
              <a:rPr b="1" lang="en" sz="1800">
                <a:solidFill>
                  <a:schemeClr val="lt1"/>
                </a:solidFill>
              </a:rPr>
              <a:t>Please use this space to reflect on what you have learnt this week. </a:t>
            </a:r>
            <a:endParaRPr b="1" sz="1800">
              <a:solidFill>
                <a:schemeClr val="lt1"/>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400">
                <a:solidFill>
                  <a:srgbClr val="E9EFF6"/>
                </a:solidFill>
              </a:rPr>
              <a:t>Some prompts: </a:t>
            </a:r>
            <a:endParaRPr b="1" sz="1400">
              <a:solidFill>
                <a:srgbClr val="E9EFF6"/>
              </a:solidFill>
            </a:endParaRPr>
          </a:p>
          <a:p>
            <a:pPr indent="0" lvl="0" marL="0" rtl="0" algn="l">
              <a:lnSpc>
                <a:spcPct val="100000"/>
              </a:lnSpc>
              <a:spcBef>
                <a:spcPts val="0"/>
              </a:spcBef>
              <a:spcAft>
                <a:spcPts val="0"/>
              </a:spcAft>
              <a:buSzPts val="2800"/>
              <a:buNone/>
            </a:pPr>
            <a:r>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How will this new content impact your work? </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What did you learn?</a:t>
            </a:r>
            <a:endParaRPr b="1" sz="1400">
              <a:solidFill>
                <a:srgbClr val="E9EFF6"/>
              </a:solidFill>
            </a:endParaRPr>
          </a:p>
          <a:p>
            <a:pPr indent="-317500" lvl="0" marL="457200" rtl="0" algn="l">
              <a:lnSpc>
                <a:spcPct val="100000"/>
              </a:lnSpc>
              <a:spcBef>
                <a:spcPts val="0"/>
              </a:spcBef>
              <a:spcAft>
                <a:spcPts val="0"/>
              </a:spcAft>
              <a:buClr>
                <a:srgbClr val="E9EFF6"/>
              </a:buClr>
              <a:buSzPts val="1400"/>
              <a:buChar char="●"/>
            </a:pPr>
            <a:r>
              <a:rPr b="1" lang="en" sz="1400">
                <a:solidFill>
                  <a:srgbClr val="E9EFF6"/>
                </a:solidFill>
              </a:rPr>
              <a:t>Is there anything you’d like to know more about? </a:t>
            </a:r>
            <a:endParaRPr b="1" sz="1400">
              <a:solidFill>
                <a:srgbClr val="E9EFF6"/>
              </a:solidFill>
            </a:endParaRPr>
          </a:p>
          <a:p>
            <a:pPr indent="0" lvl="0" marL="0" rtl="0" algn="l">
              <a:lnSpc>
                <a:spcPct val="100000"/>
              </a:lnSpc>
              <a:spcBef>
                <a:spcPts val="0"/>
              </a:spcBef>
              <a:spcAft>
                <a:spcPts val="0"/>
              </a:spcAft>
              <a:buSzPts val="2800"/>
              <a:buNone/>
            </a:pPr>
            <a:r>
              <a:t/>
            </a:r>
            <a:endParaRPr b="1" sz="1800">
              <a:solidFill>
                <a:srgbClr val="E9EFF6"/>
              </a:solidFill>
            </a:endParaRPr>
          </a:p>
          <a:p>
            <a:pPr indent="0" lvl="0" marL="0" rtl="0" algn="l">
              <a:lnSpc>
                <a:spcPct val="100000"/>
              </a:lnSpc>
              <a:spcBef>
                <a:spcPts val="0"/>
              </a:spcBef>
              <a:spcAft>
                <a:spcPts val="0"/>
              </a:spcAft>
              <a:buSzPts val="2800"/>
              <a:buNone/>
            </a:pPr>
            <a:r>
              <a:rPr b="1" lang="en" sz="1800">
                <a:solidFill>
                  <a:srgbClr val="E9EFF6"/>
                </a:solidFill>
              </a:rPr>
              <a:t> </a:t>
            </a:r>
            <a:endParaRPr b="1" sz="1800">
              <a:solidFill>
                <a:srgbClr val="E9EFF6"/>
              </a:solidFill>
            </a:endParaRPr>
          </a:p>
        </p:txBody>
      </p:sp>
      <p:pic>
        <p:nvPicPr>
          <p:cNvPr id="157" name="Google Shape;157;p8"/>
          <p:cNvPicPr preferRelativeResize="0"/>
          <p:nvPr/>
        </p:nvPicPr>
        <p:blipFill rotWithShape="1">
          <a:blip r:embed="rId3">
            <a:alphaModFix/>
          </a:blip>
          <a:srcRect b="0" l="20479" r="22978" t="0"/>
          <a:stretch/>
        </p:blipFill>
        <p:spPr>
          <a:xfrm>
            <a:off x="1865626" y="4214950"/>
            <a:ext cx="857251" cy="852800"/>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