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27"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4ac6d4782_0_10:notes"/>
          <p:cNvSpPr txBox="1">
            <a:spLocks noGrp="1"/>
          </p:cNvSpPr>
          <p:nvPr>
            <p:ph type="body" idx="1"/>
          </p:nvPr>
        </p:nvSpPr>
        <p:spPr>
          <a:xfrm>
            <a:off x="685802"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b4ac6d47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4ac6d4782_0_3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b4ac6d4782_0_3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6d13e0a78_0_5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b6d13e0a78_0_5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d13e0a78_0_7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b6d13e0a78_0_7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da6ad346_0_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e1da6ad346_0_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1da6ad346_0_1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e1da6ad346_0_13: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6d13e0a78_0_32: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b6d13e0a78_0_32: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1da6ad346_0_3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e1da6ad346_0_3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diversityandability.com"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twitter.com/DandA_inclusion" TargetMode="External"/><Relationship Id="rId11" Type="http://schemas.openxmlformats.org/officeDocument/2006/relationships/image" Target="../media/image7.png"/><Relationship Id="rId5" Type="http://schemas.openxmlformats.org/officeDocument/2006/relationships/hyperlink" Target="https://www.facebook.com/dnamatters" TargetMode="External"/><Relationship Id="rId10" Type="http://schemas.openxmlformats.org/officeDocument/2006/relationships/image" Target="../media/image6.png"/><Relationship Id="rId4" Type="http://schemas.openxmlformats.org/officeDocument/2006/relationships/hyperlink" Target="https://www.linkedin.com/company/diversity-and-ability" TargetMode="Externa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1"/>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50;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cial Media">
  <p:cSld name="CUSTOM_3">
    <p:bg>
      <p:bgPr>
        <a:solidFill>
          <a:schemeClr val="lt2"/>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65" name="Google Shape;65;p15"/>
          <p:cNvSpPr txBox="1"/>
          <p:nvPr/>
        </p:nvSpPr>
        <p:spPr>
          <a:xfrm>
            <a:off x="145350" y="904725"/>
            <a:ext cx="4932600" cy="40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2B2B73"/>
              </a:solidFill>
            </a:endParaRPr>
          </a:p>
          <a:p>
            <a:pPr marL="393700" lvl="0" indent="-190500" algn="l" rtl="0">
              <a:spcBef>
                <a:spcPts val="0"/>
              </a:spcBef>
              <a:spcAft>
                <a:spcPts val="0"/>
              </a:spcAft>
              <a:buNone/>
            </a:pPr>
            <a:endParaRPr>
              <a:solidFill>
                <a:srgbClr val="2B2B73"/>
              </a:solidFill>
            </a:endParaRPr>
          </a:p>
          <a:p>
            <a:pPr marL="78740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endParaRPr sz="1800" b="1">
              <a:solidFill>
                <a:srgbClr val="2B2B73"/>
              </a:solidFill>
            </a:endParaRPr>
          </a:p>
          <a:p>
            <a:pPr marL="0" lvl="0" indent="0" algn="l" rtl="0">
              <a:spcBef>
                <a:spcPts val="0"/>
              </a:spcBef>
              <a:spcAft>
                <a:spcPts val="0"/>
              </a:spcAft>
              <a:buNone/>
            </a:pPr>
            <a:endParaRPr sz="1800" b="1">
              <a:solidFill>
                <a:srgbClr val="2B2B73"/>
              </a:solidFill>
            </a:endParaRPr>
          </a:p>
          <a:p>
            <a:pPr marL="0" lvl="0" indent="0" algn="ctr" rtl="0">
              <a:spcBef>
                <a:spcPts val="0"/>
              </a:spcBef>
              <a:spcAft>
                <a:spcPts val="0"/>
              </a:spcAft>
              <a:buNone/>
            </a:pPr>
            <a:r>
              <a:rPr lang="en" sz="1600" b="1" u="sng">
                <a:solidFill>
                  <a:srgbClr val="0097A7"/>
                </a:solidFill>
                <a:hlinkClick r:id="rId3">
                  <a:extLst>
                    <a:ext uri="{A12FA001-AC4F-418D-AE19-62706E023703}">
                      <ahyp:hlinkClr xmlns:ahyp="http://schemas.microsoft.com/office/drawing/2018/hyperlinkcolor" val="tx"/>
                    </a:ext>
                  </a:extLst>
                </a:hlinkClick>
              </a:rPr>
              <a:t>www.diversityandability.com</a:t>
            </a:r>
            <a:r>
              <a:rPr lang="en" sz="1600" b="1">
                <a:solidFill>
                  <a:srgbClr val="78909C"/>
                </a:solidFill>
              </a:rPr>
              <a:t> </a:t>
            </a:r>
            <a:endParaRPr sz="1800" b="1">
              <a:solidFill>
                <a:srgbClr val="2B2B73"/>
              </a:solidFill>
            </a:endParaRPr>
          </a:p>
          <a:p>
            <a:pPr marL="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r>
              <a:rPr lang="en" sz="1600" b="1">
                <a:solidFill>
                  <a:srgbClr val="2B2B73"/>
                </a:solidFill>
              </a:rPr>
              <a:t>Social Media: </a:t>
            </a:r>
            <a:r>
              <a:rPr lang="en">
                <a:solidFill>
                  <a:srgbClr val="2B2B73"/>
                </a:solidFill>
              </a:rPr>
              <a:t>	</a:t>
            </a:r>
            <a:endParaRPr>
              <a:solidFill>
                <a:srgbClr val="2B2B73"/>
              </a:solidFill>
            </a:endParaRPr>
          </a:p>
          <a:p>
            <a:pPr marL="393700" lvl="0" indent="-190500" algn="ctr" rtl="0">
              <a:spcBef>
                <a:spcPts val="0"/>
              </a:spcBef>
              <a:spcAft>
                <a:spcPts val="0"/>
              </a:spcAft>
              <a:buNone/>
            </a:pPr>
            <a:endParaRPr>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4">
                  <a:extLst>
                    <a:ext uri="{A12FA001-AC4F-418D-AE19-62706E023703}">
                      <ahyp:hlinkClr xmlns:ahyp="http://schemas.microsoft.com/office/drawing/2018/hyperlinkcolor" val="tx"/>
                    </a:ext>
                  </a:extLst>
                </a:hlinkClick>
              </a:rPr>
              <a:t>LinkedIn </a:t>
            </a:r>
            <a:r>
              <a:rPr lang="en" sz="1800">
                <a:solidFill>
                  <a:srgbClr val="2B2B73"/>
                </a:solidFill>
              </a:rPr>
              <a:t>diversity-and-ability</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5">
                  <a:extLst>
                    <a:ext uri="{A12FA001-AC4F-418D-AE19-62706E023703}">
                      <ahyp:hlinkClr xmlns:ahyp="http://schemas.microsoft.com/office/drawing/2018/hyperlinkcolor" val="tx"/>
                    </a:ext>
                  </a:extLst>
                </a:hlinkClick>
              </a:rPr>
              <a:t>Facebook</a:t>
            </a:r>
            <a:r>
              <a:rPr lang="en" sz="1800">
                <a:solidFill>
                  <a:srgbClr val="2B2B73"/>
                </a:solidFill>
              </a:rPr>
              <a:t> @dnamatters</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6">
                  <a:extLst>
                    <a:ext uri="{A12FA001-AC4F-418D-AE19-62706E023703}">
                      <ahyp:hlinkClr xmlns:ahyp="http://schemas.microsoft.com/office/drawing/2018/hyperlinkcolor" val="tx"/>
                    </a:ext>
                  </a:extLst>
                </a:hlinkClick>
              </a:rPr>
              <a:t>Twitter</a:t>
            </a:r>
            <a:r>
              <a:rPr lang="en" sz="1800">
                <a:solidFill>
                  <a:srgbClr val="2B2B73"/>
                </a:solidFill>
              </a:rPr>
              <a:t> @DandA_inclusion</a:t>
            </a:r>
            <a:br>
              <a:rPr lang="en" sz="1800">
                <a:solidFill>
                  <a:srgbClr val="2B2B73"/>
                </a:solidFill>
              </a:rPr>
            </a:br>
            <a:r>
              <a:rPr lang="en" sz="1800" u="sng">
                <a:solidFill>
                  <a:schemeClr val="hlink"/>
                </a:solidFill>
                <a:hlinkClick r:id=""/>
              </a:rPr>
              <a:t>Instagram</a:t>
            </a:r>
            <a:r>
              <a:rPr lang="en" sz="1800">
                <a:solidFill>
                  <a:srgbClr val="2B2B73"/>
                </a:solidFill>
              </a:rPr>
              <a:t> @diversity_and_ability</a:t>
            </a:r>
            <a:endParaRPr sz="1800">
              <a:solidFill>
                <a:srgbClr val="2B2B73"/>
              </a:solidFill>
            </a:endParaRPr>
          </a:p>
          <a:p>
            <a:pPr marL="1371600" lvl="0" indent="0" algn="l" rtl="0">
              <a:spcBef>
                <a:spcPts val="0"/>
              </a:spcBef>
              <a:spcAft>
                <a:spcPts val="0"/>
              </a:spcAft>
              <a:buNone/>
            </a:pPr>
            <a:endParaRPr sz="1700">
              <a:solidFill>
                <a:srgbClr val="2B2B73"/>
              </a:solidFill>
            </a:endParaRPr>
          </a:p>
          <a:p>
            <a:pPr marL="0" lvl="0" indent="0" algn="l" rtl="0">
              <a:lnSpc>
                <a:spcPct val="115000"/>
              </a:lnSpc>
              <a:spcBef>
                <a:spcPts val="0"/>
              </a:spcBef>
              <a:spcAft>
                <a:spcPts val="1600"/>
              </a:spcAft>
              <a:buNone/>
            </a:pPr>
            <a:endParaRPr sz="1900">
              <a:solidFill>
                <a:srgbClr val="2B2B73"/>
              </a:solidFill>
            </a:endParaRPr>
          </a:p>
        </p:txBody>
      </p:sp>
      <p:pic>
        <p:nvPicPr>
          <p:cNvPr id="66" name="Google Shape;66;p15"/>
          <p:cNvPicPr preferRelativeResize="0"/>
          <p:nvPr/>
        </p:nvPicPr>
        <p:blipFill>
          <a:blip r:embed="rId7">
            <a:alphaModFix/>
          </a:blip>
          <a:stretch>
            <a:fillRect/>
          </a:stretch>
        </p:blipFill>
        <p:spPr>
          <a:xfrm>
            <a:off x="450775" y="816475"/>
            <a:ext cx="4321751" cy="1042450"/>
          </a:xfrm>
          <a:prstGeom prst="rect">
            <a:avLst/>
          </a:prstGeom>
          <a:noFill/>
          <a:ln>
            <a:noFill/>
          </a:ln>
        </p:spPr>
      </p:pic>
      <p:grpSp>
        <p:nvGrpSpPr>
          <p:cNvPr id="67" name="Google Shape;67;p15"/>
          <p:cNvGrpSpPr/>
          <p:nvPr/>
        </p:nvGrpSpPr>
        <p:grpSpPr>
          <a:xfrm>
            <a:off x="772400" y="3256600"/>
            <a:ext cx="272250" cy="1217675"/>
            <a:chOff x="772400" y="3256600"/>
            <a:chExt cx="272250" cy="1217675"/>
          </a:xfrm>
        </p:grpSpPr>
        <p:pic>
          <p:nvPicPr>
            <p:cNvPr id="68" name="Google Shape;68;p15"/>
            <p:cNvPicPr preferRelativeResize="0"/>
            <p:nvPr/>
          </p:nvPicPr>
          <p:blipFill>
            <a:blip r:embed="rId8">
              <a:alphaModFix/>
            </a:blip>
            <a:stretch>
              <a:fillRect/>
            </a:stretch>
          </p:blipFill>
          <p:spPr>
            <a:xfrm>
              <a:off x="772401" y="3901704"/>
              <a:ext cx="272249" cy="268705"/>
            </a:xfrm>
            <a:prstGeom prst="rect">
              <a:avLst/>
            </a:prstGeom>
            <a:noFill/>
            <a:ln>
              <a:noFill/>
            </a:ln>
          </p:spPr>
        </p:pic>
        <p:pic>
          <p:nvPicPr>
            <p:cNvPr id="69" name="Google Shape;69;p15"/>
            <p:cNvPicPr preferRelativeResize="0"/>
            <p:nvPr/>
          </p:nvPicPr>
          <p:blipFill>
            <a:blip r:embed="rId9">
              <a:alphaModFix/>
            </a:blip>
            <a:stretch>
              <a:fillRect/>
            </a:stretch>
          </p:blipFill>
          <p:spPr>
            <a:xfrm>
              <a:off x="772401" y="3585833"/>
              <a:ext cx="272248" cy="269156"/>
            </a:xfrm>
            <a:prstGeom prst="rect">
              <a:avLst/>
            </a:prstGeom>
            <a:noFill/>
            <a:ln>
              <a:noFill/>
            </a:ln>
          </p:spPr>
        </p:pic>
        <p:pic>
          <p:nvPicPr>
            <p:cNvPr id="70" name="Google Shape;70;p15"/>
            <p:cNvPicPr preferRelativeResize="0"/>
            <p:nvPr/>
          </p:nvPicPr>
          <p:blipFill>
            <a:blip r:embed="rId10">
              <a:alphaModFix/>
            </a:blip>
            <a:stretch>
              <a:fillRect/>
            </a:stretch>
          </p:blipFill>
          <p:spPr>
            <a:xfrm>
              <a:off x="772401" y="3256600"/>
              <a:ext cx="272248" cy="269142"/>
            </a:xfrm>
            <a:prstGeom prst="rect">
              <a:avLst/>
            </a:prstGeom>
            <a:noFill/>
            <a:ln>
              <a:noFill/>
            </a:ln>
          </p:spPr>
        </p:pic>
        <p:pic>
          <p:nvPicPr>
            <p:cNvPr id="71" name="Google Shape;71;p15"/>
            <p:cNvPicPr preferRelativeResize="0"/>
            <p:nvPr/>
          </p:nvPicPr>
          <p:blipFill>
            <a:blip r:embed="rId11">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mp;A Accolades">
  <p:cSld name="CUSTOM_6">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4" name="Google Shape;74;p16"/>
          <p:cNvPicPr preferRelativeResize="0"/>
          <p:nvPr/>
        </p:nvPicPr>
        <p:blipFill rotWithShape="1">
          <a:blip r:embed="rId2">
            <a:alphaModFix/>
          </a:blip>
          <a:srcRect l="2761" b="2305"/>
          <a:stretch/>
        </p:blipFill>
        <p:spPr>
          <a:xfrm>
            <a:off x="197550" y="1162225"/>
            <a:ext cx="8771374" cy="315875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mp;A Title slide A">
  <p:cSld name="TITLE_2">
    <p:bg>
      <p:bgPr>
        <a:solidFill>
          <a:srgbClr val="FFFFFF"/>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7" name="Google Shape;77;p17"/>
          <p:cNvGrpSpPr/>
          <p:nvPr/>
        </p:nvGrpSpPr>
        <p:grpSpPr>
          <a:xfrm>
            <a:off x="630141" y="717397"/>
            <a:ext cx="2802942" cy="2182791"/>
            <a:chOff x="630150" y="717396"/>
            <a:chExt cx="2367350" cy="1914057"/>
          </a:xfrm>
        </p:grpSpPr>
        <p:pic>
          <p:nvPicPr>
            <p:cNvPr id="78" name="Google Shape;78;p17"/>
            <p:cNvPicPr preferRelativeResize="0"/>
            <p:nvPr/>
          </p:nvPicPr>
          <p:blipFill rotWithShape="1">
            <a:blip r:embed="rId2">
              <a:alphaModFix/>
            </a:blip>
            <a:srcRect l="46890"/>
            <a:stretch/>
          </p:blipFill>
          <p:spPr>
            <a:xfrm>
              <a:off x="630150" y="1556253"/>
              <a:ext cx="2367350" cy="1075200"/>
            </a:xfrm>
            <a:prstGeom prst="rect">
              <a:avLst/>
            </a:prstGeom>
            <a:noFill/>
            <a:ln>
              <a:noFill/>
            </a:ln>
          </p:spPr>
        </p:pic>
        <p:pic>
          <p:nvPicPr>
            <p:cNvPr id="79" name="Google Shape;79;p17"/>
            <p:cNvPicPr preferRelativeResize="0"/>
            <p:nvPr/>
          </p:nvPicPr>
          <p:blipFill rotWithShape="1">
            <a:blip r:embed="rId2">
              <a:alphaModFix/>
            </a:blip>
            <a:srcRect r="53108"/>
            <a:stretch/>
          </p:blipFill>
          <p:spPr>
            <a:xfrm>
              <a:off x="827371" y="717396"/>
              <a:ext cx="1926999" cy="991251"/>
            </a:xfrm>
            <a:prstGeom prst="rect">
              <a:avLst/>
            </a:prstGeom>
            <a:noFill/>
            <a:ln>
              <a:noFill/>
            </a:ln>
          </p:spPr>
        </p:pic>
      </p:grpSp>
      <p:pic>
        <p:nvPicPr>
          <p:cNvPr id="80" name="Google Shape;80;p17"/>
          <p:cNvPicPr preferRelativeResize="0"/>
          <p:nvPr/>
        </p:nvPicPr>
        <p:blipFill rotWithShape="1">
          <a:blip r:embed="rId3">
            <a:alphaModFix/>
          </a:blip>
          <a:srcRect l="13423" r="13423"/>
          <a:stretch/>
        </p:blipFill>
        <p:spPr>
          <a:xfrm>
            <a:off x="4571999" y="0"/>
            <a:ext cx="4575724" cy="3518525"/>
          </a:xfrm>
          <a:prstGeom prst="rect">
            <a:avLst/>
          </a:prstGeom>
          <a:noFill/>
          <a:ln>
            <a:noFill/>
          </a:ln>
        </p:spPr>
      </p:pic>
      <p:sp>
        <p:nvSpPr>
          <p:cNvPr id="81" name="Google Shape;81;p17"/>
          <p:cNvSpPr/>
          <p:nvPr/>
        </p:nvSpPr>
        <p:spPr>
          <a:xfrm>
            <a:off x="0" y="3518525"/>
            <a:ext cx="9144000" cy="1625100"/>
          </a:xfrm>
          <a:prstGeom prst="rect">
            <a:avLst/>
          </a:prstGeom>
          <a:solidFill>
            <a:schemeClr val="lt2"/>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82" name="Google Shape;82;p17"/>
          <p:cNvSpPr txBox="1">
            <a:spLocks noGrp="1"/>
          </p:cNvSpPr>
          <p:nvPr>
            <p:ph type="title"/>
          </p:nvPr>
        </p:nvSpPr>
        <p:spPr>
          <a:xfrm>
            <a:off x="998000" y="3899425"/>
            <a:ext cx="7084500" cy="7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mp;A pre-set half page">
  <p:cSld name="CUSTOM_3_1">
    <p:bg>
      <p:bgPr>
        <a:solidFill>
          <a:schemeClr val="lt2"/>
        </a:solidFill>
        <a:effectLst/>
      </p:bgPr>
    </p:bg>
    <p:spTree>
      <p:nvGrpSpPr>
        <p:cNvPr id="1" name="Shape 83"/>
        <p:cNvGrpSpPr/>
        <p:nvPr/>
      </p:nvGrpSpPr>
      <p:grpSpPr>
        <a:xfrm>
          <a:off x="0" y="0"/>
          <a:ext cx="0" cy="0"/>
          <a:chOff x="0" y="0"/>
          <a:chExt cx="0" cy="0"/>
        </a:xfrm>
      </p:grpSpPr>
      <p:pic>
        <p:nvPicPr>
          <p:cNvPr id="84" name="Google Shape;84;p18"/>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85" name="Google Shape;85;p18"/>
          <p:cNvSpPr txBox="1">
            <a:spLocks noGrp="1"/>
          </p:cNvSpPr>
          <p:nvPr>
            <p:ph type="title"/>
          </p:nvPr>
        </p:nvSpPr>
        <p:spPr>
          <a:xfrm>
            <a:off x="311700" y="370250"/>
            <a:ext cx="3982200" cy="755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8"/>
          <p:cNvSpPr txBox="1">
            <a:spLocks noGrp="1"/>
          </p:cNvSpPr>
          <p:nvPr>
            <p:ph type="body" idx="1"/>
          </p:nvPr>
        </p:nvSpPr>
        <p:spPr>
          <a:xfrm>
            <a:off x="311700" y="1389600"/>
            <a:ext cx="3982200" cy="317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mp;A Case Study">
  <p:cSld name="TITLE_AND_TWO_COLUMNS_2">
    <p:spTree>
      <p:nvGrpSpPr>
        <p:cNvPr id="1" name="Shape 25"/>
        <p:cNvGrpSpPr/>
        <p:nvPr/>
      </p:nvGrpSpPr>
      <p:grpSpPr>
        <a:xfrm>
          <a:off x="0" y="0"/>
          <a:ext cx="0" cy="0"/>
          <a:chOff x="0" y="0"/>
          <a:chExt cx="0" cy="0"/>
        </a:xfrm>
      </p:grpSpPr>
      <p:sp>
        <p:nvSpPr>
          <p:cNvPr id="26" name="Google Shape;26;p6"/>
          <p:cNvSpPr/>
          <p:nvPr/>
        </p:nvSpPr>
        <p:spPr>
          <a:xfrm>
            <a:off x="3695841" y="1140619"/>
            <a:ext cx="5448300" cy="4002900"/>
          </a:xfrm>
          <a:prstGeom prst="rect">
            <a:avLst/>
          </a:prstGeom>
          <a:solidFill>
            <a:schemeClr val="lt1"/>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7" name="Google Shape;27;p6"/>
          <p:cNvSpPr/>
          <p:nvPr/>
        </p:nvSpPr>
        <p:spPr>
          <a:xfrm>
            <a:off x="3695841" y="0"/>
            <a:ext cx="5448300" cy="1140600"/>
          </a:xfrm>
          <a:prstGeom prst="rect">
            <a:avLst/>
          </a:prstGeom>
          <a:solidFill>
            <a:schemeClr val="accent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8" name="Google Shape;28;p6"/>
          <p:cNvSpPr txBox="1">
            <a:spLocks noGrp="1"/>
          </p:cNvSpPr>
          <p:nvPr>
            <p:ph type="title"/>
          </p:nvPr>
        </p:nvSpPr>
        <p:spPr>
          <a:xfrm>
            <a:off x="311700" y="445025"/>
            <a:ext cx="3353100" cy="567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58200" y="1246825"/>
            <a:ext cx="32601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3850550" y="1246825"/>
            <a:ext cx="49782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mp;A Services/ sidepane">
  <p:cSld name="TITLE_AND_TWO_COLUMNS_1">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284100" y="1444573"/>
            <a:ext cx="2503500" cy="312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04800" rtl="0">
              <a:spcBef>
                <a:spcPts val="1600"/>
              </a:spcBef>
              <a:spcAft>
                <a:spcPts val="0"/>
              </a:spcAft>
              <a:buClr>
                <a:schemeClr val="accent1"/>
              </a:buClr>
              <a:buSzPts val="1200"/>
              <a:buChar char="○"/>
              <a:defRPr sz="1200">
                <a:solidFill>
                  <a:schemeClr val="accent1"/>
                </a:solidFill>
              </a:defRPr>
            </a:lvl2pPr>
            <a:lvl3pPr marL="1371600" lvl="2" indent="-304800" rtl="0">
              <a:spcBef>
                <a:spcPts val="1600"/>
              </a:spcBef>
              <a:spcAft>
                <a:spcPts val="0"/>
              </a:spcAft>
              <a:buClr>
                <a:schemeClr val="accent1"/>
              </a:buClr>
              <a:buSzPts val="1200"/>
              <a:buChar char="■"/>
              <a:defRPr sz="1200">
                <a:solidFill>
                  <a:schemeClr val="accent1"/>
                </a:solidFill>
              </a:defRPr>
            </a:lvl3pPr>
            <a:lvl4pPr marL="1828800" lvl="3" indent="-304800" rtl="0">
              <a:spcBef>
                <a:spcPts val="1600"/>
              </a:spcBef>
              <a:spcAft>
                <a:spcPts val="0"/>
              </a:spcAft>
              <a:buClr>
                <a:schemeClr val="accent1"/>
              </a:buClr>
              <a:buSzPts val="1200"/>
              <a:buChar char="●"/>
              <a:defRPr sz="1200">
                <a:solidFill>
                  <a:schemeClr val="accent1"/>
                </a:solidFill>
              </a:defRPr>
            </a:lvl4pPr>
            <a:lvl5pPr marL="2286000" lvl="4" indent="-304800" rtl="0">
              <a:spcBef>
                <a:spcPts val="1600"/>
              </a:spcBef>
              <a:spcAft>
                <a:spcPts val="0"/>
              </a:spcAft>
              <a:buClr>
                <a:schemeClr val="accent1"/>
              </a:buClr>
              <a:buSzPts val="1200"/>
              <a:buChar char="○"/>
              <a:defRPr sz="1200">
                <a:solidFill>
                  <a:schemeClr val="accent1"/>
                </a:solidFill>
              </a:defRPr>
            </a:lvl5pPr>
            <a:lvl6pPr marL="2743200" lvl="5" indent="-304800" rtl="0">
              <a:spcBef>
                <a:spcPts val="1600"/>
              </a:spcBef>
              <a:spcAft>
                <a:spcPts val="0"/>
              </a:spcAft>
              <a:buClr>
                <a:schemeClr val="accent1"/>
              </a:buClr>
              <a:buSzPts val="1200"/>
              <a:buChar char="■"/>
              <a:defRPr sz="1200">
                <a:solidFill>
                  <a:schemeClr val="accent1"/>
                </a:solidFill>
              </a:defRPr>
            </a:lvl6pPr>
            <a:lvl7pPr marL="3200400" lvl="6" indent="-304800" rtl="0">
              <a:spcBef>
                <a:spcPts val="1600"/>
              </a:spcBef>
              <a:spcAft>
                <a:spcPts val="0"/>
              </a:spcAft>
              <a:buClr>
                <a:schemeClr val="accent1"/>
              </a:buClr>
              <a:buSzPts val="1200"/>
              <a:buChar char="●"/>
              <a:defRPr sz="1200">
                <a:solidFill>
                  <a:schemeClr val="accent1"/>
                </a:solidFill>
              </a:defRPr>
            </a:lvl7pPr>
            <a:lvl8pPr marL="3657600" lvl="7" indent="-304800" rtl="0">
              <a:spcBef>
                <a:spcPts val="1600"/>
              </a:spcBef>
              <a:spcAft>
                <a:spcPts val="0"/>
              </a:spcAft>
              <a:buClr>
                <a:schemeClr val="accent1"/>
              </a:buClr>
              <a:buSzPts val="1200"/>
              <a:buChar char="○"/>
              <a:defRPr sz="1200">
                <a:solidFill>
                  <a:schemeClr val="accent1"/>
                </a:solidFill>
              </a:defRPr>
            </a:lvl8pPr>
            <a:lvl9pPr marL="4114800" lvl="8" indent="-304800" rtl="0">
              <a:spcBef>
                <a:spcPts val="1600"/>
              </a:spcBef>
              <a:spcAft>
                <a:spcPts val="1600"/>
              </a:spcAft>
              <a:buClr>
                <a:schemeClr val="accent1"/>
              </a:buClr>
              <a:buSzPts val="1200"/>
              <a:buChar char="■"/>
              <a:defRPr sz="1200">
                <a:solidFill>
                  <a:schemeClr val="accent1"/>
                </a:solidFill>
              </a:defRPr>
            </a:lvl9pPr>
          </a:lstStyle>
          <a:p>
            <a:endParaRPr/>
          </a:p>
        </p:txBody>
      </p:sp>
      <p:sp>
        <p:nvSpPr>
          <p:cNvPr id="34" name="Google Shape;34;p7"/>
          <p:cNvSpPr txBox="1">
            <a:spLocks noGrp="1"/>
          </p:cNvSpPr>
          <p:nvPr>
            <p:ph type="body" idx="2"/>
          </p:nvPr>
        </p:nvSpPr>
        <p:spPr>
          <a:xfrm>
            <a:off x="2859075" y="246950"/>
            <a:ext cx="6083400" cy="448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284280" y="4665150"/>
            <a:ext cx="1265961" cy="305362"/>
          </a:xfrm>
          <a:prstGeom prst="rect">
            <a:avLst/>
          </a:prstGeom>
          <a:noFill/>
          <a:ln>
            <a:noFill/>
          </a:ln>
        </p:spPr>
      </p:pic>
      <p:pic>
        <p:nvPicPr>
          <p:cNvPr id="37" name="Google Shape;37;p7"/>
          <p:cNvPicPr preferRelativeResize="0"/>
          <p:nvPr/>
        </p:nvPicPr>
        <p:blipFill rotWithShape="1">
          <a:blip r:embed="rId3">
            <a:alphaModFix/>
          </a:blip>
          <a:srcRect t="18016" b="15648"/>
          <a:stretch/>
        </p:blipFill>
        <p:spPr>
          <a:xfrm>
            <a:off x="284276" y="246950"/>
            <a:ext cx="2260096" cy="10791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1600"/>
              </a:spcBef>
              <a:spcAft>
                <a:spcPts val="0"/>
              </a:spcAft>
              <a:buClr>
                <a:schemeClr val="dk1"/>
              </a:buClr>
              <a:buSzPts val="1400"/>
              <a:buChar char="○"/>
              <a:defRPr>
                <a:solidFill>
                  <a:schemeClr val="dk1"/>
                </a:solidFill>
              </a:defRPr>
            </a:lvl2pPr>
            <a:lvl3pPr marL="1371600" lvl="2" indent="-317500">
              <a:lnSpc>
                <a:spcPct val="115000"/>
              </a:lnSpc>
              <a:spcBef>
                <a:spcPts val="1600"/>
              </a:spcBef>
              <a:spcAft>
                <a:spcPts val="0"/>
              </a:spcAft>
              <a:buClr>
                <a:schemeClr val="dk1"/>
              </a:buClr>
              <a:buSzPts val="1400"/>
              <a:buChar char="■"/>
              <a:defRPr>
                <a:solidFill>
                  <a:schemeClr val="dk1"/>
                </a:solidFill>
              </a:defRPr>
            </a:lvl3pPr>
            <a:lvl4pPr marL="1828800" lvl="3" indent="-317500">
              <a:lnSpc>
                <a:spcPct val="115000"/>
              </a:lnSpc>
              <a:spcBef>
                <a:spcPts val="1600"/>
              </a:spcBef>
              <a:spcAft>
                <a:spcPts val="0"/>
              </a:spcAft>
              <a:buClr>
                <a:schemeClr val="dk1"/>
              </a:buClr>
              <a:buSzPts val="1400"/>
              <a:buChar char="●"/>
              <a:defRPr>
                <a:solidFill>
                  <a:schemeClr val="dk1"/>
                </a:solidFill>
              </a:defRPr>
            </a:lvl4pPr>
            <a:lvl5pPr marL="2286000" lvl="4" indent="-317500">
              <a:lnSpc>
                <a:spcPct val="115000"/>
              </a:lnSpc>
              <a:spcBef>
                <a:spcPts val="1600"/>
              </a:spcBef>
              <a:spcAft>
                <a:spcPts val="0"/>
              </a:spcAft>
              <a:buClr>
                <a:schemeClr val="dk1"/>
              </a:buClr>
              <a:buSzPts val="1400"/>
              <a:buChar char="○"/>
              <a:defRPr>
                <a:solidFill>
                  <a:schemeClr val="dk1"/>
                </a:solidFill>
              </a:defRPr>
            </a:lvl5pPr>
            <a:lvl6pPr marL="2743200" lvl="5" indent="-317500">
              <a:lnSpc>
                <a:spcPct val="115000"/>
              </a:lnSpc>
              <a:spcBef>
                <a:spcPts val="1600"/>
              </a:spcBef>
              <a:spcAft>
                <a:spcPts val="0"/>
              </a:spcAft>
              <a:buClr>
                <a:schemeClr val="dk1"/>
              </a:buClr>
              <a:buSzPts val="1400"/>
              <a:buChar char="■"/>
              <a:defRPr>
                <a:solidFill>
                  <a:schemeClr val="dk1"/>
                </a:solidFill>
              </a:defRPr>
            </a:lvl6pPr>
            <a:lvl7pPr marL="3200400" lvl="6" indent="-317500">
              <a:lnSpc>
                <a:spcPct val="115000"/>
              </a:lnSpc>
              <a:spcBef>
                <a:spcPts val="1600"/>
              </a:spcBef>
              <a:spcAft>
                <a:spcPts val="0"/>
              </a:spcAft>
              <a:buClr>
                <a:schemeClr val="dk1"/>
              </a:buClr>
              <a:buSzPts val="1400"/>
              <a:buChar char="●"/>
              <a:defRPr>
                <a:solidFill>
                  <a:schemeClr val="dk1"/>
                </a:solidFill>
              </a:defRPr>
            </a:lvl7pPr>
            <a:lvl8pPr marL="3657600" lvl="7" indent="-317500">
              <a:lnSpc>
                <a:spcPct val="115000"/>
              </a:lnSpc>
              <a:spcBef>
                <a:spcPts val="1600"/>
              </a:spcBef>
              <a:spcAft>
                <a:spcPts val="0"/>
              </a:spcAft>
              <a:buClr>
                <a:schemeClr val="dk1"/>
              </a:buClr>
              <a:buSzPts val="1400"/>
              <a:buChar char="○"/>
              <a:defRPr>
                <a:solidFill>
                  <a:schemeClr val="dk1"/>
                </a:solidFill>
              </a:defRPr>
            </a:lvl8pPr>
            <a:lvl9pPr marL="4114800" lvl="8" indent="-31750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xmind.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9"/>
          <p:cNvGrpSpPr/>
          <p:nvPr/>
        </p:nvGrpSpPr>
        <p:grpSpPr>
          <a:xfrm>
            <a:off x="0" y="0"/>
            <a:ext cx="9142616" cy="5219700"/>
            <a:chOff x="0" y="0"/>
            <a:chExt cx="9142616" cy="5219700"/>
          </a:xfrm>
        </p:grpSpPr>
        <p:sp>
          <p:nvSpPr>
            <p:cNvPr id="92" name="Google Shape;92;p19"/>
            <p:cNvSpPr/>
            <p:nvPr/>
          </p:nvSpPr>
          <p:spPr>
            <a:xfrm flipH="1">
              <a:off x="3581816" y="8050"/>
              <a:ext cx="5560800" cy="158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0" y="0"/>
              <a:ext cx="3571500" cy="515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9"/>
            <p:cNvPicPr preferRelativeResize="0"/>
            <p:nvPr/>
          </p:nvPicPr>
          <p:blipFill>
            <a:blip r:embed="rId3">
              <a:alphaModFix/>
            </a:blip>
            <a:stretch>
              <a:fillRect/>
            </a:stretch>
          </p:blipFill>
          <p:spPr>
            <a:xfrm>
              <a:off x="236096" y="442719"/>
              <a:ext cx="3099315" cy="747600"/>
            </a:xfrm>
            <a:prstGeom prst="rect">
              <a:avLst/>
            </a:prstGeom>
            <a:noFill/>
            <a:ln>
              <a:noFill/>
            </a:ln>
          </p:spPr>
        </p:pic>
        <p:pic>
          <p:nvPicPr>
            <p:cNvPr id="95" name="Google Shape;95;p19"/>
            <p:cNvPicPr preferRelativeResize="0"/>
            <p:nvPr/>
          </p:nvPicPr>
          <p:blipFill rotWithShape="1">
            <a:blip r:embed="rId4">
              <a:alphaModFix/>
            </a:blip>
            <a:srcRect r="1584"/>
            <a:stretch/>
          </p:blipFill>
          <p:spPr>
            <a:xfrm>
              <a:off x="0" y="1590800"/>
              <a:ext cx="3571500" cy="3628900"/>
            </a:xfrm>
            <a:prstGeom prst="rect">
              <a:avLst/>
            </a:prstGeom>
            <a:noFill/>
            <a:ln>
              <a:noFill/>
            </a:ln>
          </p:spPr>
        </p:pic>
        <p:sp>
          <p:nvSpPr>
            <p:cNvPr id="96" name="Google Shape;96;p19"/>
            <p:cNvSpPr txBox="1"/>
            <p:nvPr/>
          </p:nvSpPr>
          <p:spPr>
            <a:xfrm>
              <a:off x="3713825" y="308625"/>
              <a:ext cx="5296800" cy="1292631"/>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Weekly Reflective Portfolio – International  Course</a:t>
              </a:r>
              <a:endParaRPr sz="1800" b="1" dirty="0">
                <a:solidFill>
                  <a:schemeClr val="dk1"/>
                </a:solidFill>
              </a:endParaRPr>
            </a:p>
            <a:p>
              <a:pPr marL="0" lvl="0" indent="0" algn="l" rtl="0">
                <a:spcBef>
                  <a:spcPts val="0"/>
                </a:spcBef>
                <a:spcAft>
                  <a:spcPts val="0"/>
                </a:spcAft>
                <a:buNone/>
              </a:pPr>
              <a:r>
                <a:rPr lang="en" sz="1800" b="1" dirty="0">
                  <a:solidFill>
                    <a:schemeClr val="dk1"/>
                  </a:solidFill>
                </a:rPr>
                <a:t> </a:t>
              </a:r>
              <a:endParaRPr sz="1800" b="1" dirty="0">
                <a:solidFill>
                  <a:schemeClr val="dk1"/>
                </a:solidFill>
              </a:endParaRPr>
            </a:p>
            <a:p>
              <a:pPr marL="0" lvl="0" indent="0" algn="l" rtl="0">
                <a:spcBef>
                  <a:spcPts val="0"/>
                </a:spcBef>
                <a:spcAft>
                  <a:spcPts val="0"/>
                </a:spcAft>
                <a:buNone/>
              </a:pPr>
              <a:r>
                <a:rPr lang="en" sz="1800" dirty="0">
                  <a:solidFill>
                    <a:schemeClr val="dk1"/>
                  </a:solidFill>
                </a:rPr>
                <a:t>Course 1 - Introduction to Assistive Technology</a:t>
              </a:r>
              <a:endParaRPr sz="1800" dirty="0">
                <a:solidFill>
                  <a:schemeClr val="dk1"/>
                </a:solidFill>
              </a:endParaRPr>
            </a:p>
          </p:txBody>
        </p:sp>
      </p:grpSp>
      <p:sp>
        <p:nvSpPr>
          <p:cNvPr id="97" name="Google Shape;97;p19"/>
          <p:cNvSpPr txBox="1"/>
          <p:nvPr/>
        </p:nvSpPr>
        <p:spPr>
          <a:xfrm>
            <a:off x="3833050" y="1846950"/>
            <a:ext cx="50940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chemeClr val="dk1"/>
                </a:solidFill>
              </a:rPr>
              <a:t>Your Week 4 Portfolio</a:t>
            </a:r>
            <a:endParaRPr sz="3700" b="1">
              <a:solidFill>
                <a:schemeClr val="dk1"/>
              </a:solidFill>
            </a:endParaRPr>
          </a:p>
        </p:txBody>
      </p:sp>
      <p:sp>
        <p:nvSpPr>
          <p:cNvPr id="98" name="Google Shape;98;p19"/>
          <p:cNvSpPr txBox="1"/>
          <p:nvPr/>
        </p:nvSpPr>
        <p:spPr>
          <a:xfrm>
            <a:off x="3833050" y="2691050"/>
            <a:ext cx="99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rPr>
              <a:t>Name:</a:t>
            </a:r>
            <a:endParaRPr sz="2000" b="1">
              <a:solidFill>
                <a:schemeClr val="dk1"/>
              </a:solidFill>
            </a:endParaRPr>
          </a:p>
        </p:txBody>
      </p:sp>
      <p:sp>
        <p:nvSpPr>
          <p:cNvPr id="99" name="Google Shape;99;p19"/>
          <p:cNvSpPr txBox="1"/>
          <p:nvPr/>
        </p:nvSpPr>
        <p:spPr>
          <a:xfrm>
            <a:off x="4826632" y="2691050"/>
            <a:ext cx="435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Please add your name here</a:t>
            </a:r>
            <a:endParaRPr sz="2000">
              <a:solidFill>
                <a:schemeClr val="dk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262350" y="797775"/>
            <a:ext cx="85206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a:t>Each week you will have a portfolio to download. </a:t>
            </a:r>
            <a:endParaRPr sz="1400"/>
          </a:p>
          <a:p>
            <a:pPr marL="0" lvl="0" indent="0" algn="l" rtl="0">
              <a:spcBef>
                <a:spcPts val="1600"/>
              </a:spcBef>
              <a:spcAft>
                <a:spcPts val="0"/>
              </a:spcAft>
              <a:buNone/>
            </a:pPr>
            <a:r>
              <a:rPr lang="en" sz="1400"/>
              <a:t>You should work through the </a:t>
            </a:r>
            <a:r>
              <a:rPr lang="en" sz="1400" b="1"/>
              <a:t>weekly activities</a:t>
            </a:r>
            <a:r>
              <a:rPr lang="en" sz="1400"/>
              <a:t> set out in the portfolio </a:t>
            </a:r>
            <a:r>
              <a:rPr lang="en" sz="1400" b="1"/>
              <a:t>and also</a:t>
            </a:r>
            <a:r>
              <a:rPr lang="en" sz="1400"/>
              <a:t> use it to </a:t>
            </a:r>
            <a:r>
              <a:rPr lang="en" sz="1400" b="1"/>
              <a:t>reflect on the weekly course content</a:t>
            </a:r>
            <a:r>
              <a:rPr lang="en" sz="1400"/>
              <a:t>. </a:t>
            </a:r>
            <a:endParaRPr sz="1400"/>
          </a:p>
          <a:p>
            <a:pPr marL="0" lvl="0" indent="0" algn="l" rtl="0">
              <a:spcBef>
                <a:spcPts val="1600"/>
              </a:spcBef>
              <a:spcAft>
                <a:spcPts val="0"/>
              </a:spcAft>
              <a:buNone/>
            </a:pPr>
            <a:r>
              <a:rPr lang="en" sz="1400"/>
              <a:t>In your reflections you should think critically about how the weekly content impacts on your day to day life and work. </a:t>
            </a:r>
            <a:endParaRPr sz="1400"/>
          </a:p>
          <a:p>
            <a:pPr marL="0" lvl="0" indent="0" algn="l" rtl="0">
              <a:spcBef>
                <a:spcPts val="1600"/>
              </a:spcBef>
              <a:spcAft>
                <a:spcPts val="0"/>
              </a:spcAft>
              <a:buNone/>
            </a:pPr>
            <a:r>
              <a:rPr lang="en" sz="1400"/>
              <a:t>Your </a:t>
            </a:r>
            <a:r>
              <a:rPr lang="en" sz="1400" b="1"/>
              <a:t>assignment tasks</a:t>
            </a:r>
            <a:r>
              <a:rPr lang="en" sz="1400"/>
              <a:t> are also explained in this portfolio. Each assignment task will be clearly labelled and will be marked by a course facilitator. You should submit your assignment within this portfolio. </a:t>
            </a:r>
            <a:r>
              <a:rPr lang="en" sz="1400" b="1"/>
              <a:t>You will receive feedback on your assignments. </a:t>
            </a:r>
            <a:endParaRPr sz="1400" b="1"/>
          </a:p>
          <a:p>
            <a:pPr marL="0" lvl="0" indent="0" algn="l" rtl="0">
              <a:spcBef>
                <a:spcPts val="1600"/>
              </a:spcBef>
              <a:spcAft>
                <a:spcPts val="0"/>
              </a:spcAft>
              <a:buNone/>
            </a:pPr>
            <a:r>
              <a:rPr lang="en" sz="1400"/>
              <a:t>You will need to </a:t>
            </a:r>
            <a:r>
              <a:rPr lang="en" sz="1400" b="1"/>
              <a:t>upload your reflective portfolio at the end of every week (by Sunday)</a:t>
            </a:r>
            <a:r>
              <a:rPr lang="en" sz="1400"/>
              <a:t>. You can submit your portfolio as a link or as a pdf or powerpoint. You will not receive feedback each week. However, the portfolio is an essential part of the course and is a requirement for certification. </a:t>
            </a:r>
            <a:endParaRPr sz="1400"/>
          </a:p>
          <a:p>
            <a:pPr marL="0" lvl="0" indent="0" algn="l" rtl="0">
              <a:spcBef>
                <a:spcPts val="1600"/>
              </a:spcBef>
              <a:spcAft>
                <a:spcPts val="0"/>
              </a:spcAft>
              <a:buNone/>
            </a:pPr>
            <a:r>
              <a:rPr lang="en" sz="1400"/>
              <a:t>If you have any questions, please do get in touch with your facilitators.</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0"/>
          </a:p>
          <a:p>
            <a:pPr marL="0" lvl="0" indent="0" algn="l" rtl="0">
              <a:spcBef>
                <a:spcPts val="1600"/>
              </a:spcBef>
              <a:spcAft>
                <a:spcPts val="0"/>
              </a:spcAft>
              <a:buNone/>
            </a:pPr>
            <a:endParaRPr sz="1400" b="0"/>
          </a:p>
          <a:p>
            <a:pPr marL="0" lvl="0" indent="0" algn="l" rtl="0">
              <a:spcBef>
                <a:spcPts val="1600"/>
              </a:spcBef>
              <a:spcAft>
                <a:spcPts val="1600"/>
              </a:spcAft>
              <a:buNone/>
            </a:pPr>
            <a:endParaRPr sz="1400" b="0"/>
          </a:p>
        </p:txBody>
      </p:sp>
      <p:sp>
        <p:nvSpPr>
          <p:cNvPr id="105" name="Google Shape;105;p20"/>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Introduction - This document is your weekly reflective portfolio.</a:t>
            </a:r>
            <a:endParaRPr sz="2300" b="1"/>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Week 4: Assistive Technology for Barriers to Writing</a:t>
            </a:r>
            <a:endParaRPr sz="2300" b="1"/>
          </a:p>
        </p:txBody>
      </p:sp>
      <p:pic>
        <p:nvPicPr>
          <p:cNvPr id="111" name="Google Shape;111;p21"/>
          <p:cNvPicPr preferRelativeResize="0"/>
          <p:nvPr/>
        </p:nvPicPr>
        <p:blipFill>
          <a:blip r:embed="rId3">
            <a:alphaModFix/>
          </a:blip>
          <a:stretch>
            <a:fillRect/>
          </a:stretch>
        </p:blipFill>
        <p:spPr>
          <a:xfrm>
            <a:off x="5869081" y="2778154"/>
            <a:ext cx="2980598" cy="1986577"/>
          </a:xfrm>
          <a:prstGeom prst="rect">
            <a:avLst/>
          </a:prstGeom>
          <a:noFill/>
          <a:ln>
            <a:noFill/>
          </a:ln>
        </p:spPr>
      </p:pic>
      <p:pic>
        <p:nvPicPr>
          <p:cNvPr id="112" name="Google Shape;112;p21"/>
          <p:cNvPicPr preferRelativeResize="0"/>
          <p:nvPr/>
        </p:nvPicPr>
        <p:blipFill>
          <a:blip r:embed="rId4">
            <a:alphaModFix/>
          </a:blip>
          <a:stretch>
            <a:fillRect/>
          </a:stretch>
        </p:blipFill>
        <p:spPr>
          <a:xfrm>
            <a:off x="5869074" y="895165"/>
            <a:ext cx="2980598" cy="1676583"/>
          </a:xfrm>
          <a:prstGeom prst="rect">
            <a:avLst/>
          </a:prstGeom>
          <a:noFill/>
          <a:ln>
            <a:noFill/>
          </a:ln>
        </p:spPr>
      </p:pic>
      <p:sp>
        <p:nvSpPr>
          <p:cNvPr id="113" name="Google Shape;113;p21"/>
          <p:cNvSpPr txBox="1">
            <a:spLocks noGrp="1"/>
          </p:cNvSpPr>
          <p:nvPr>
            <p:ph type="body" idx="1"/>
          </p:nvPr>
        </p:nvSpPr>
        <p:spPr>
          <a:xfrm>
            <a:off x="262350" y="797775"/>
            <a:ext cx="55533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Welcome to week 4! This week we are exploring software that will support individuals who are impacted by barriers to writing. </a:t>
            </a:r>
            <a:endParaRPr sz="1600"/>
          </a:p>
          <a:p>
            <a:pPr marL="0" lvl="0" indent="0" algn="l" rtl="0">
              <a:spcBef>
                <a:spcPts val="1600"/>
              </a:spcBef>
              <a:spcAft>
                <a:spcPts val="0"/>
              </a:spcAft>
              <a:buNone/>
            </a:pPr>
            <a:r>
              <a:rPr lang="en" sz="1600" b="1"/>
              <a:t>You will need to complete the following in this portfolio this week:</a:t>
            </a:r>
            <a:endParaRPr sz="1600" b="1"/>
          </a:p>
          <a:p>
            <a:pPr marL="457200" lvl="0" indent="-330200" algn="l" rtl="0">
              <a:spcBef>
                <a:spcPts val="1600"/>
              </a:spcBef>
              <a:spcAft>
                <a:spcPts val="0"/>
              </a:spcAft>
              <a:buSzPts val="1600"/>
              <a:buChar char="●"/>
            </a:pPr>
            <a:r>
              <a:rPr lang="en" sz="1600"/>
              <a:t>The dictation activity</a:t>
            </a:r>
            <a:endParaRPr sz="1600"/>
          </a:p>
          <a:p>
            <a:pPr marL="457200" lvl="0" indent="-330200" algn="l" rtl="0">
              <a:spcBef>
                <a:spcPts val="0"/>
              </a:spcBef>
              <a:spcAft>
                <a:spcPts val="0"/>
              </a:spcAft>
              <a:buSzPts val="1600"/>
              <a:buChar char="●"/>
            </a:pPr>
            <a:r>
              <a:rPr lang="en" sz="1600"/>
              <a:t>The mind mapping activity</a:t>
            </a:r>
            <a:endParaRPr sz="1600"/>
          </a:p>
          <a:p>
            <a:pPr marL="457200" lvl="0" indent="-330200" algn="l" rtl="0">
              <a:spcBef>
                <a:spcPts val="0"/>
              </a:spcBef>
              <a:spcAft>
                <a:spcPts val="0"/>
              </a:spcAft>
              <a:buSzPts val="1600"/>
              <a:buChar char="●"/>
            </a:pPr>
            <a:r>
              <a:rPr lang="en" sz="1600"/>
              <a:t>Your Reflective Account on this week's content</a:t>
            </a:r>
            <a:endParaRPr sz="1600"/>
          </a:p>
          <a:p>
            <a:pPr marL="0" lvl="0" indent="0" algn="l" rtl="0">
              <a:spcBef>
                <a:spcPts val="1600"/>
              </a:spcBef>
              <a:spcAft>
                <a:spcPts val="0"/>
              </a:spcAft>
              <a:buNone/>
            </a:pPr>
            <a:r>
              <a:rPr lang="en" sz="1600"/>
              <a:t>There is no assignment due this week.</a:t>
            </a:r>
            <a:endParaRPr sz="1600"/>
          </a:p>
          <a:p>
            <a:pPr marL="0" lvl="0" indent="0" algn="l" rtl="0">
              <a:spcBef>
                <a:spcPts val="1600"/>
              </a:spcBef>
              <a:spcAft>
                <a:spcPts val="0"/>
              </a:spcAft>
              <a:buNone/>
            </a:pPr>
            <a:r>
              <a:rPr lang="en" sz="1600"/>
              <a:t>You should upload your portfolio to the moodle platform (as a link, PDF or powerpoint document)</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2848650" y="1126825"/>
            <a:ext cx="6228000" cy="347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This week you should choose </a:t>
            </a:r>
            <a:r>
              <a:rPr lang="en" sz="1600" b="1"/>
              <a:t>complete 2 activities</a:t>
            </a:r>
            <a:endParaRPr sz="1600" b="1"/>
          </a:p>
          <a:p>
            <a:pPr marL="457200" lvl="0" indent="-330200" algn="l" rtl="0">
              <a:spcBef>
                <a:spcPts val="1600"/>
              </a:spcBef>
              <a:spcAft>
                <a:spcPts val="0"/>
              </a:spcAft>
              <a:buSzPts val="1600"/>
              <a:buChar char="●"/>
            </a:pPr>
            <a:r>
              <a:rPr lang="en" sz="1600" b="1"/>
              <a:t>Dictation (iOS, Android, Windows, or Word)</a:t>
            </a:r>
            <a:endParaRPr sz="1600" b="1"/>
          </a:p>
          <a:p>
            <a:pPr marL="457200" lvl="0" indent="-330200" algn="l" rtl="0">
              <a:spcBef>
                <a:spcPts val="0"/>
              </a:spcBef>
              <a:spcAft>
                <a:spcPts val="0"/>
              </a:spcAft>
              <a:buSzPts val="1600"/>
              <a:buChar char="●"/>
            </a:pPr>
            <a:r>
              <a:rPr lang="en" sz="1600" b="1"/>
              <a:t>XMind Mindmapping activity</a:t>
            </a:r>
            <a:endParaRPr sz="1600" b="1"/>
          </a:p>
          <a:p>
            <a:pPr marL="0" lvl="0" indent="0" algn="l" rtl="0">
              <a:spcBef>
                <a:spcPts val="1600"/>
              </a:spcBef>
              <a:spcAft>
                <a:spcPts val="0"/>
              </a:spcAft>
              <a:buNone/>
            </a:pPr>
            <a:r>
              <a:rPr lang="en" sz="1600"/>
              <a:t>The activities are designed to get you thinking about the content and to encourage questions. Each activity is described in the following slides.</a:t>
            </a:r>
            <a:endParaRPr sz="1600"/>
          </a:p>
          <a:p>
            <a:pPr marL="0" lvl="0" indent="0" algn="l" rtl="0">
              <a:spcBef>
                <a:spcPts val="1600"/>
              </a:spcBef>
              <a:spcAft>
                <a:spcPts val="0"/>
              </a:spcAft>
              <a:buNone/>
            </a:pPr>
            <a:r>
              <a:rPr lang="en" sz="1600"/>
              <a:t>Please do post your questions on the forum - the facilitators and your peers will respond to these questions throughout the course. </a:t>
            </a:r>
            <a:endParaRPr sz="160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19" name="Google Shape;119;p22"/>
          <p:cNvSpPr txBox="1">
            <a:spLocks noGrp="1"/>
          </p:cNvSpPr>
          <p:nvPr>
            <p:ph type="title"/>
          </p:nvPr>
        </p:nvSpPr>
        <p:spPr>
          <a:xfrm>
            <a:off x="0" y="0"/>
            <a:ext cx="2757300" cy="51435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Week 4 - Activities</a:t>
            </a:r>
            <a:endParaRPr sz="2200" b="1">
              <a:solidFill>
                <a:srgbClr val="20124D"/>
              </a:solidFill>
            </a:endParaRPr>
          </a:p>
          <a:p>
            <a:pPr marL="0" lvl="0" indent="0" algn="l" rtl="0">
              <a:spcBef>
                <a:spcPts val="0"/>
              </a:spcBef>
              <a:spcAft>
                <a:spcPts val="0"/>
              </a:spcAft>
              <a:buNone/>
            </a:pPr>
            <a:endParaRPr sz="2200" b="1">
              <a:solidFill>
                <a:srgbClr val="20124D"/>
              </a:solidFill>
            </a:endParaRPr>
          </a:p>
          <a:p>
            <a:pPr marL="0" lvl="0" indent="0" algn="l" rtl="0">
              <a:spcBef>
                <a:spcPts val="0"/>
              </a:spcBef>
              <a:spcAft>
                <a:spcPts val="0"/>
              </a:spcAft>
              <a:buNone/>
            </a:pPr>
            <a:r>
              <a:rPr lang="en" sz="1800" b="1">
                <a:solidFill>
                  <a:srgbClr val="20124D"/>
                </a:solidFill>
              </a:rPr>
              <a:t>As you work through the content we would recommend that you collaborate with others on these activities.</a:t>
            </a:r>
            <a:endParaRPr sz="1800" b="1">
              <a:solidFill>
                <a:srgbClr val="20124D"/>
              </a:solidFill>
            </a:endParaRPr>
          </a:p>
          <a:p>
            <a:pPr marL="0" lvl="0" indent="0" algn="l" rtl="0">
              <a:spcBef>
                <a:spcPts val="0"/>
              </a:spcBef>
              <a:spcAft>
                <a:spcPts val="0"/>
              </a:spcAft>
              <a:buNone/>
            </a:pPr>
            <a:endParaRPr sz="1800" b="1">
              <a:solidFill>
                <a:srgbClr val="20124D"/>
              </a:solidFill>
            </a:endParaRPr>
          </a:p>
          <a:p>
            <a:pPr marL="0" lvl="0" indent="0" algn="l" rtl="0">
              <a:spcBef>
                <a:spcPts val="0"/>
              </a:spcBef>
              <a:spcAft>
                <a:spcPts val="0"/>
              </a:spcAft>
              <a:buNone/>
            </a:pPr>
            <a:r>
              <a:rPr lang="en" sz="1400" b="1">
                <a:solidFill>
                  <a:srgbClr val="333333"/>
                </a:solidFill>
              </a:rPr>
              <a:t>These activities are not assessed and are a way for you to expand your knowledge. </a:t>
            </a:r>
            <a:endParaRPr sz="1400" b="1">
              <a:solidFill>
                <a:srgbClr val="333333"/>
              </a:solidFill>
            </a:endParaRPr>
          </a:p>
          <a:p>
            <a:pPr marL="0" lvl="0" indent="0" algn="l" rtl="0">
              <a:spcBef>
                <a:spcPts val="0"/>
              </a:spcBef>
              <a:spcAft>
                <a:spcPts val="0"/>
              </a:spcAft>
              <a:buNone/>
            </a:pPr>
            <a:endParaRPr sz="1400" b="1">
              <a:solidFill>
                <a:srgbClr val="333333"/>
              </a:solidFill>
            </a:endParaRPr>
          </a:p>
          <a:p>
            <a:pPr marL="0" lvl="0" indent="0" algn="l" rtl="0">
              <a:spcBef>
                <a:spcPts val="0"/>
              </a:spcBef>
              <a:spcAft>
                <a:spcPts val="0"/>
              </a:spcAft>
              <a:buNone/>
            </a:pPr>
            <a:r>
              <a:rPr lang="en" sz="1400" b="1">
                <a:solidFill>
                  <a:srgbClr val="333333"/>
                </a:solidFill>
              </a:rPr>
              <a:t>You can provide evidence of these activities on the following slides.</a:t>
            </a:r>
            <a:endParaRPr sz="1400" b="1">
              <a:solidFill>
                <a:srgbClr val="333333"/>
              </a:solidFill>
            </a:endParaRPr>
          </a:p>
          <a:p>
            <a:pPr marL="0" lvl="0" indent="0" algn="l" rtl="0">
              <a:spcBef>
                <a:spcPts val="0"/>
              </a:spcBef>
              <a:spcAft>
                <a:spcPts val="0"/>
              </a:spcAft>
              <a:buNone/>
            </a:pPr>
            <a:endParaRPr sz="1400" b="1">
              <a:solidFill>
                <a:srgbClr val="20124D"/>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0" name="Google Shape;120;p22"/>
          <p:cNvPicPr preferRelativeResize="0"/>
          <p:nvPr/>
        </p:nvPicPr>
        <p:blipFill>
          <a:blip r:embed="rId3">
            <a:alphaModFix/>
          </a:blip>
          <a:stretch>
            <a:fillRect/>
          </a:stretch>
        </p:blipFill>
        <p:spPr>
          <a:xfrm>
            <a:off x="7500050" y="0"/>
            <a:ext cx="1827648" cy="1028049"/>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1: </a:t>
            </a:r>
            <a:endParaRPr sz="2200" b="1">
              <a:solidFill>
                <a:srgbClr val="20124D"/>
              </a:solidFill>
            </a:endParaRPr>
          </a:p>
          <a:p>
            <a:pPr marL="0" lvl="0" indent="0" algn="l" rtl="0">
              <a:spcBef>
                <a:spcPts val="1000"/>
              </a:spcBef>
              <a:spcAft>
                <a:spcPts val="0"/>
              </a:spcAft>
              <a:buNone/>
            </a:pPr>
            <a:r>
              <a:rPr lang="en" sz="2200" b="1">
                <a:solidFill>
                  <a:srgbClr val="20124D"/>
                </a:solidFill>
              </a:rPr>
              <a:t>Dictation Time</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6" name="Google Shape;126;p23"/>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27" name="Google Shape;127;p23"/>
          <p:cNvSpPr txBox="1"/>
          <p:nvPr/>
        </p:nvSpPr>
        <p:spPr>
          <a:xfrm>
            <a:off x="25800" y="1046700"/>
            <a:ext cx="91182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Using your choice of dictation tool that you have not used before (iOS, Android, Windows Dictation or Word dictate) time yourself dictating the excerpt of text below. Note down your time below.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Then, transcribe the text using your existing method of note taking - this could be through typing, handwriting, alternative dictation tool etc…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How do the times compare? </a:t>
            </a:r>
            <a:endParaRPr b="1">
              <a:solidFill>
                <a:schemeClr val="dk1"/>
              </a:solidFill>
            </a:endParaRPr>
          </a:p>
        </p:txBody>
      </p:sp>
      <p:sp>
        <p:nvSpPr>
          <p:cNvPr id="128" name="Google Shape;128;p23"/>
          <p:cNvSpPr txBox="1"/>
          <p:nvPr/>
        </p:nvSpPr>
        <p:spPr>
          <a:xfrm>
            <a:off x="158600" y="2730025"/>
            <a:ext cx="8506500" cy="2339700"/>
          </a:xfrm>
          <a:prstGeom prst="rect">
            <a:avLst/>
          </a:prstGeom>
          <a:noFill/>
          <a:ln w="38100" cap="flat" cmpd="sng">
            <a:solidFill>
              <a:srgbClr val="2B2B7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We love assistive technology. Most of the D&amp;A team came to the organisation having realised just how much of a difference assistive technology can make to our lives, whether that was at a young age or through accessing DSA support at university.</a:t>
            </a:r>
            <a:endParaRPr/>
          </a:p>
          <a:p>
            <a:pPr marL="0" lvl="0" indent="0" algn="l" rtl="0">
              <a:spcBef>
                <a:spcPts val="0"/>
              </a:spcBef>
              <a:spcAft>
                <a:spcPts val="0"/>
              </a:spcAft>
              <a:buNone/>
            </a:pPr>
            <a:endParaRPr/>
          </a:p>
          <a:p>
            <a:pPr marL="0" lvl="0" indent="0" algn="l" rtl="0">
              <a:spcBef>
                <a:spcPts val="0"/>
              </a:spcBef>
              <a:spcAft>
                <a:spcPts val="0"/>
              </a:spcAft>
              <a:buNone/>
            </a:pPr>
            <a:r>
              <a:rPr lang="en"/>
              <a:t>And because we live and breathe assistive technology, we know that there is a software out there for each and every person, something that will remove an access barrier, make your work more efficient or just make your life a little bit easier!</a:t>
            </a:r>
            <a:endParaRPr/>
          </a:p>
          <a:p>
            <a:pPr marL="0" lvl="0" indent="0" algn="l" rtl="0">
              <a:spcBef>
                <a:spcPts val="0"/>
              </a:spcBef>
              <a:spcAft>
                <a:spcPts val="0"/>
              </a:spcAft>
              <a:buNone/>
            </a:pPr>
            <a:endParaRPr/>
          </a:p>
          <a:p>
            <a:pPr marL="0" lvl="0" indent="0" algn="l" rtl="0">
              <a:spcBef>
                <a:spcPts val="0"/>
              </a:spcBef>
              <a:spcAft>
                <a:spcPts val="0"/>
              </a:spcAft>
              <a:buNone/>
            </a:pPr>
            <a:r>
              <a:rPr lang="en"/>
              <a:t>But what can we do to encourage a diverse range of people to explore assistive technology and find the software that works for them?</a:t>
            </a:r>
            <a:endParaRPr/>
          </a:p>
        </p:txBody>
      </p:sp>
      <p:sp>
        <p:nvSpPr>
          <p:cNvPr id="129" name="Google Shape;129;p23"/>
          <p:cNvSpPr txBox="1"/>
          <p:nvPr/>
        </p:nvSpPr>
        <p:spPr>
          <a:xfrm>
            <a:off x="2956925" y="2270775"/>
            <a:ext cx="15798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Dictation Time: </a:t>
            </a:r>
            <a:endParaRPr/>
          </a:p>
        </p:txBody>
      </p:sp>
      <p:sp>
        <p:nvSpPr>
          <p:cNvPr id="130" name="Google Shape;130;p23"/>
          <p:cNvSpPr txBox="1"/>
          <p:nvPr/>
        </p:nvSpPr>
        <p:spPr>
          <a:xfrm>
            <a:off x="5234075" y="2270775"/>
            <a:ext cx="36318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Existing note taking style time: </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2: </a:t>
            </a:r>
            <a:endParaRPr sz="2200" b="1">
              <a:solidFill>
                <a:srgbClr val="20124D"/>
              </a:solidFill>
            </a:endParaRPr>
          </a:p>
          <a:p>
            <a:pPr marL="0" lvl="0" indent="0" algn="l" rtl="0">
              <a:spcBef>
                <a:spcPts val="1000"/>
              </a:spcBef>
              <a:spcAft>
                <a:spcPts val="0"/>
              </a:spcAft>
              <a:buNone/>
            </a:pPr>
            <a:r>
              <a:rPr lang="en" sz="2200" b="1">
                <a:solidFill>
                  <a:srgbClr val="20124D"/>
                </a:solidFill>
              </a:rPr>
              <a:t>XMind Mindmapping</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36" name="Google Shape;136;p24"/>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37" name="Google Shape;137;p24"/>
          <p:cNvSpPr txBox="1"/>
          <p:nvPr/>
        </p:nvSpPr>
        <p:spPr>
          <a:xfrm>
            <a:off x="99300" y="1213375"/>
            <a:ext cx="91182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Download the free version of </a:t>
            </a:r>
            <a:r>
              <a:rPr lang="en" u="sng">
                <a:solidFill>
                  <a:schemeClr val="hlink"/>
                </a:solidFill>
                <a:hlinkClick r:id="rId4"/>
              </a:rPr>
              <a:t>XMind</a:t>
            </a:r>
            <a:r>
              <a:rPr lang="en">
                <a:solidFill>
                  <a:schemeClr val="dk1"/>
                </a:solidFill>
              </a:rPr>
              <a:t> onto your computer.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Create a new map (refer back to the video for guidance) titled “My Reflections on Week 4”. This week we would encourage you to explore writing your reflective portfolio is a mindmap. You are welcome to use this to supplement your reflective diary entry for this week or to replace a written reflection entirely.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 reflective portfolio prompts are: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How will this new content impact your work?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What did you learn?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Is there anything you’d like to know more about?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Try adding these as headings.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You can upload your mindmap as an image to this portfolio.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pic>
        <p:nvPicPr>
          <p:cNvPr id="138" name="Google Shape;138;p24"/>
          <p:cNvPicPr preferRelativeResize="0"/>
          <p:nvPr/>
        </p:nvPicPr>
        <p:blipFill>
          <a:blip r:embed="rId5">
            <a:alphaModFix/>
          </a:blip>
          <a:stretch>
            <a:fillRect/>
          </a:stretch>
        </p:blipFill>
        <p:spPr>
          <a:xfrm>
            <a:off x="5134000" y="2672872"/>
            <a:ext cx="3930401" cy="1594726"/>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body" idx="1"/>
          </p:nvPr>
        </p:nvSpPr>
        <p:spPr>
          <a:xfrm>
            <a:off x="2926475" y="322475"/>
            <a:ext cx="6038400" cy="4466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b="1"/>
              <a:t>Please add your reflection here. You should write between 100-150 words or upload a copy of your mindmap from activity 2.</a:t>
            </a:r>
            <a:r>
              <a:rPr lang="en" sz="1600"/>
              <a:t> </a:t>
            </a:r>
            <a:endParaRPr sz="1600"/>
          </a:p>
          <a:p>
            <a:pPr marL="0" lvl="0" indent="0" algn="l" rtl="0">
              <a:spcBef>
                <a:spcPts val="1600"/>
              </a:spcBef>
              <a:spcAft>
                <a:spcPts val="0"/>
              </a:spcAft>
              <a:buNone/>
            </a:pPr>
            <a:r>
              <a:rPr lang="en" sz="1600"/>
              <a:t>You can resize this textbox if necessary. </a:t>
            </a:r>
            <a:endParaRPr sz="1600"/>
          </a:p>
          <a:p>
            <a:pPr marL="0" lvl="0" indent="0" algn="l" rtl="0">
              <a:spcBef>
                <a:spcPts val="1600"/>
              </a:spcBef>
              <a:spcAft>
                <a:spcPts val="0"/>
              </a:spcAft>
              <a:buNone/>
            </a:pPr>
            <a:r>
              <a:rPr lang="en" sz="1600"/>
              <a:t>We are happy for you to upload an audio or video of your reflection if you would prefer. </a:t>
            </a:r>
            <a:endParaRPr sz="1600"/>
          </a:p>
          <a:p>
            <a:pPr marL="0" lvl="0" indent="0" algn="l" rtl="0">
              <a:spcBef>
                <a:spcPts val="1600"/>
              </a:spcBef>
              <a:spcAft>
                <a:spcPts val="0"/>
              </a:spcAft>
              <a:buNone/>
            </a:pPr>
            <a:r>
              <a:rPr lang="en" sz="1600"/>
              <a:t>You can also upload images. </a:t>
            </a:r>
            <a:endParaRPr sz="1600"/>
          </a:p>
          <a:p>
            <a:pPr marL="0" lvl="0" indent="0" algn="l" rtl="0">
              <a:spcBef>
                <a:spcPts val="1600"/>
              </a:spcBef>
              <a:spcAft>
                <a:spcPts val="0"/>
              </a:spcAft>
              <a:buNone/>
            </a:pPr>
            <a:endParaRPr sz="1600" b="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44" name="Google Shape;144;p25"/>
          <p:cNvSpPr txBox="1">
            <a:spLocks noGrp="1"/>
          </p:cNvSpPr>
          <p:nvPr>
            <p:ph type="title"/>
          </p:nvPr>
        </p:nvSpPr>
        <p:spPr>
          <a:xfrm>
            <a:off x="0" y="0"/>
            <a:ext cx="2757300" cy="514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CCCC7"/>
                </a:solidFill>
              </a:rPr>
              <a:t>Reflective Account Week 4</a:t>
            </a:r>
            <a:endParaRPr sz="2200" b="1">
              <a:solidFill>
                <a:srgbClr val="FCCCC7"/>
              </a:solidFill>
            </a:endParaRPr>
          </a:p>
          <a:p>
            <a:pPr marL="0" lvl="0" indent="0" algn="l" rtl="0">
              <a:spcBef>
                <a:spcPts val="0"/>
              </a:spcBef>
              <a:spcAft>
                <a:spcPts val="0"/>
              </a:spcAft>
              <a:buNone/>
            </a:pPr>
            <a:endParaRPr sz="2200" b="1">
              <a:solidFill>
                <a:srgbClr val="FCCCC7"/>
              </a:solidFill>
            </a:endParaRPr>
          </a:p>
          <a:p>
            <a:pPr marL="0" lvl="0" indent="0" algn="l" rtl="0">
              <a:spcBef>
                <a:spcPts val="0"/>
              </a:spcBef>
              <a:spcAft>
                <a:spcPts val="0"/>
              </a:spcAft>
              <a:buNone/>
            </a:pPr>
            <a:r>
              <a:rPr lang="en" sz="1800" b="1">
                <a:solidFill>
                  <a:schemeClr val="lt1"/>
                </a:solidFill>
              </a:rPr>
              <a:t>Please use this space to reflect on what you have learnt this week. </a:t>
            </a:r>
            <a:endParaRPr sz="1800" b="1">
              <a:solidFill>
                <a:schemeClr val="lt1"/>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400" b="1">
                <a:solidFill>
                  <a:srgbClr val="E9EFF6"/>
                </a:solidFill>
              </a:rPr>
              <a:t>Some prompts: </a:t>
            </a:r>
            <a:endParaRPr sz="1400" b="1">
              <a:solidFill>
                <a:srgbClr val="E9EFF6"/>
              </a:solidFill>
            </a:endParaRPr>
          </a:p>
          <a:p>
            <a:pPr marL="0" lvl="0" indent="0" algn="l" rtl="0">
              <a:spcBef>
                <a:spcPts val="0"/>
              </a:spcBef>
              <a:spcAft>
                <a:spcPts val="0"/>
              </a:spcAft>
              <a:buNone/>
            </a:pP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How will this new content impact your work? </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What did you learn?</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Is there anything you’d like to know more about? </a:t>
            </a:r>
            <a:endParaRPr sz="1400" b="1">
              <a:solidFill>
                <a:srgbClr val="E9EFF6"/>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45" name="Google Shape;145;p25"/>
          <p:cNvPicPr preferRelativeResize="0"/>
          <p:nvPr/>
        </p:nvPicPr>
        <p:blipFill rotWithShape="1">
          <a:blip r:embed="rId3">
            <a:alphaModFix/>
          </a:blip>
          <a:srcRect l="20479" r="22978"/>
          <a:stretch/>
        </p:blipFill>
        <p:spPr>
          <a:xfrm>
            <a:off x="1865626" y="4214950"/>
            <a:ext cx="857251" cy="852800"/>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0" y="0"/>
            <a:ext cx="9144000" cy="570600"/>
          </a:xfrm>
          <a:prstGeom prst="rect">
            <a:avLst/>
          </a:prstGeom>
          <a:solidFill>
            <a:schemeClr val="dk2"/>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Your questions, thoughts, comments...</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sp>
        <p:nvSpPr>
          <p:cNvPr id="151" name="Google Shape;151;p26"/>
          <p:cNvSpPr txBox="1"/>
          <p:nvPr/>
        </p:nvSpPr>
        <p:spPr>
          <a:xfrm>
            <a:off x="12900" y="743350"/>
            <a:ext cx="91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Thank you for completing this week's key activities, content and reflection. You can use this space to share any comments, thoughts or questions that you may have that you’d like the facilitators to be aware of. </a:t>
            </a:r>
            <a:endParaRPr>
              <a:solidFill>
                <a:schemeClr val="dk1"/>
              </a:solidFill>
            </a:endParaRPr>
          </a:p>
        </p:txBody>
      </p:sp>
      <p:pic>
        <p:nvPicPr>
          <p:cNvPr id="152" name="Google Shape;152;p26"/>
          <p:cNvPicPr preferRelativeResize="0"/>
          <p:nvPr/>
        </p:nvPicPr>
        <p:blipFill rotWithShape="1">
          <a:blip r:embed="rId3">
            <a:alphaModFix/>
          </a:blip>
          <a:srcRect l="11762"/>
          <a:stretch/>
        </p:blipFill>
        <p:spPr>
          <a:xfrm>
            <a:off x="5070425" y="1763450"/>
            <a:ext cx="4304251" cy="2743824"/>
          </a:xfrm>
          <a:prstGeom prst="rect">
            <a:avLst/>
          </a:prstGeom>
          <a:noFill/>
          <a:ln>
            <a:noFill/>
          </a:ln>
        </p:spPr>
      </p:pic>
      <p:sp>
        <p:nvSpPr>
          <p:cNvPr id="153" name="Google Shape;153;p26"/>
          <p:cNvSpPr txBox="1"/>
          <p:nvPr/>
        </p:nvSpPr>
        <p:spPr>
          <a:xfrm>
            <a:off x="329150" y="1592600"/>
            <a:ext cx="40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Add your questions here...</a:t>
            </a:r>
            <a:endParaRPr/>
          </a:p>
        </p:txBody>
      </p:sp>
    </p:spTree>
  </p:cSld>
  <p:clrMapOvr>
    <a:masterClrMapping/>
  </p:clrMapOvr>
  <p:transition>
    <p:fade/>
  </p:transition>
</p:sld>
</file>

<file path=ppt/theme/theme1.xml><?xml version="1.0" encoding="utf-8"?>
<a:theme xmlns:a="http://schemas.openxmlformats.org/drawingml/2006/main"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898</Words>
  <Application>Microsoft Office PowerPoint</Application>
  <PresentationFormat>On-screen Show (16:9)</PresentationFormat>
  <Paragraphs>94</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D&amp;A Theme 2021</vt:lpstr>
      <vt:lpstr>PowerPoint Presentation</vt:lpstr>
      <vt:lpstr>Introduction - This document is your weekly reflective portfolio.</vt:lpstr>
      <vt:lpstr>Week 4: Assistive Technology for Barriers to Writing</vt:lpstr>
      <vt:lpstr>Week 4 - Activities  As you work through the content we would recommend that you collaborate with others on these activities.  These activities are not assessed and are a way for you to expand your knowledge.   You can provide evidence of these activities on the following slides.    </vt:lpstr>
      <vt:lpstr>Activity 1:  Dictation Time   </vt:lpstr>
      <vt:lpstr>Activity 2:  XMind Mindmapping   </vt:lpstr>
      <vt:lpstr>Reflective Account Week 4  Please use this space to reflect on what you have learnt this week.   Some prompts:   How will this new content impact your work?  What did you learn? Is there anything you’d like to know more about?    </vt:lpstr>
      <vt:lpstr>Your questions, thoughts,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Rox Steel</cp:lastModifiedBy>
  <cp:revision>1</cp:revision>
  <dcterms:modified xsi:type="dcterms:W3CDTF">2021-12-06T18:41:14Z</dcterms:modified>
</cp:coreProperties>
</file>