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4ac6d4782_0_10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b4ac6d4782_0_10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db945da24_0_25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10db945da24_0_25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db945da24_0_32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10db945da24_0_32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6d13e0a78_0_27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b6d13e0a78_0_27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1da6ad346_0_31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e1da6ad346_0_31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4ac6d4782_0_34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b4ac6d4782_0_34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6d13e0a78_0_57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b6d13e0a78_0_57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6d13e0a78_0_74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b6d13e0a78_0_74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1da6ad346_0_1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e1da6ad346_0_1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db945da24_0_0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10db945da24_0_0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db945da24_0_8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10db945da24_0_8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f4e7d7060_0_5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ef4e7d7060_0_5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db945da24_0_17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0db945da24_0_17:notes"/>
          <p:cNvSpPr/>
          <p:nvPr>
            <p:ph idx="2" type="sldImg"/>
          </p:nvPr>
        </p:nvSpPr>
        <p:spPr>
          <a:xfrm>
            <a:off x="417052" y="1142451"/>
            <a:ext cx="6024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hyperlink" Target="http://www.diversityandability.com" TargetMode="External"/><Relationship Id="rId4" Type="http://schemas.openxmlformats.org/officeDocument/2006/relationships/hyperlink" Target="https://www.linkedin.com/company/diversity-and-ability" TargetMode="External"/><Relationship Id="rId11" Type="http://schemas.openxmlformats.org/officeDocument/2006/relationships/image" Target="../media/image3.png"/><Relationship Id="rId10" Type="http://schemas.openxmlformats.org/officeDocument/2006/relationships/image" Target="../media/image7.png"/><Relationship Id="rId12" Type="http://schemas.openxmlformats.org/officeDocument/2006/relationships/image" Target="../media/image6.png"/><Relationship Id="rId9" Type="http://schemas.openxmlformats.org/officeDocument/2006/relationships/image" Target="../media/image4.png"/><Relationship Id="rId5" Type="http://schemas.openxmlformats.org/officeDocument/2006/relationships/hyperlink" Target="https://www.facebook.com/dnamatters" TargetMode="External"/><Relationship Id="rId6" Type="http://schemas.openxmlformats.org/officeDocument/2006/relationships/hyperlink" Target="https://twitter.com/DandA_inclusion" TargetMode="External"/><Relationship Id="rId7" Type="http://schemas.openxmlformats.org/officeDocument/2006/relationships/hyperlink" Target="http://LinkedIn%20diversity-and-ability%20Facebook%20@dnamatters%20Twitter%20@DandA_inclusion%20Instagram%20@diversity_and_ability" TargetMode="External"/><Relationship Id="rId8" Type="http://schemas.openxmlformats.org/officeDocument/2006/relationships/image" Target="../media/image1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7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CUSTOM_3">
    <p:bg>
      <p:bgPr>
        <a:solidFill>
          <a:schemeClr val="lt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9034" l="15875" r="13974" t="6370"/>
          <a:stretch/>
        </p:blipFill>
        <p:spPr>
          <a:xfrm>
            <a:off x="5048843" y="445025"/>
            <a:ext cx="3605780" cy="43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145350" y="904725"/>
            <a:ext cx="4932600" cy="4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2B73"/>
              </a:solidFill>
            </a:endParaRPr>
          </a:p>
          <a:p>
            <a:pPr indent="-190500" lvl="0" marL="393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B73"/>
              </a:solidFill>
            </a:endParaRPr>
          </a:p>
          <a:p>
            <a:pPr indent="0" lvl="0" marL="787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2B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B2B7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B2B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www.diversityandability.com</a:t>
            </a:r>
            <a:r>
              <a:rPr b="1" lang="en" sz="1600">
                <a:solidFill>
                  <a:srgbClr val="78909C"/>
                </a:solidFill>
              </a:rPr>
              <a:t> </a:t>
            </a:r>
            <a:endParaRPr b="1" sz="1800">
              <a:solidFill>
                <a:srgbClr val="2B2B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2B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B2B73"/>
                </a:solidFill>
              </a:rPr>
              <a:t>Social Media: </a:t>
            </a:r>
            <a:r>
              <a:rPr lang="en">
                <a:solidFill>
                  <a:srgbClr val="2B2B73"/>
                </a:solidFill>
              </a:rPr>
              <a:t>	</a:t>
            </a:r>
            <a:endParaRPr>
              <a:solidFill>
                <a:srgbClr val="2B2B73"/>
              </a:solidFill>
            </a:endParaRPr>
          </a:p>
          <a:p>
            <a:pPr indent="-190500" lvl="0" marL="393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B73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 </a:t>
            </a:r>
            <a:r>
              <a:rPr lang="en" sz="1800">
                <a:solidFill>
                  <a:srgbClr val="2B2B73"/>
                </a:solidFill>
              </a:rPr>
              <a:t>diversity-and-ability</a:t>
            </a:r>
            <a:endParaRPr sz="1800">
              <a:solidFill>
                <a:srgbClr val="2B2B73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r>
              <a:rPr lang="en" sz="1800">
                <a:solidFill>
                  <a:srgbClr val="2B2B73"/>
                </a:solidFill>
              </a:rPr>
              <a:t> @dnamatters</a:t>
            </a:r>
            <a:endParaRPr sz="1800">
              <a:solidFill>
                <a:srgbClr val="2B2B73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r>
              <a:rPr lang="en" sz="1800">
                <a:solidFill>
                  <a:srgbClr val="2B2B73"/>
                </a:solidFill>
              </a:rPr>
              <a:t> @DandA_inclusion</a:t>
            </a:r>
            <a:br>
              <a:rPr lang="en" sz="1800">
                <a:solidFill>
                  <a:srgbClr val="2B2B73"/>
                </a:solidFill>
              </a:rPr>
            </a:br>
            <a:r>
              <a:rPr lang="en" sz="1800" u="sng">
                <a:solidFill>
                  <a:schemeClr val="hlink"/>
                </a:solidFill>
                <a:hlinkClick r:id="rId7"/>
              </a:rPr>
              <a:t>Instagram</a:t>
            </a:r>
            <a:r>
              <a:rPr lang="en" sz="1800">
                <a:solidFill>
                  <a:srgbClr val="2B2B73"/>
                </a:solidFill>
              </a:rPr>
              <a:t> @diversity_and_ability</a:t>
            </a:r>
            <a:endParaRPr sz="1800">
              <a:solidFill>
                <a:srgbClr val="2B2B73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B2B7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rgbClr val="2B2B73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775" y="816475"/>
            <a:ext cx="4321751" cy="1042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5"/>
          <p:cNvGrpSpPr/>
          <p:nvPr/>
        </p:nvGrpSpPr>
        <p:grpSpPr>
          <a:xfrm>
            <a:off x="772400" y="3256600"/>
            <a:ext cx="272250" cy="1217675"/>
            <a:chOff x="772400" y="3256600"/>
            <a:chExt cx="272250" cy="1217675"/>
          </a:xfrm>
        </p:grpSpPr>
        <p:pic>
          <p:nvPicPr>
            <p:cNvPr id="68" name="Google Shape;68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72401" y="3901704"/>
              <a:ext cx="272249" cy="268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72401" y="3585833"/>
              <a:ext cx="272248" cy="2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72401" y="3256600"/>
              <a:ext cx="272248" cy="269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72400" y="4204073"/>
              <a:ext cx="272248" cy="2702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&amp;A Accolades">
  <p:cSld name="CUSTOM_6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 b="2305" l="2761" r="0" t="0"/>
          <a:stretch/>
        </p:blipFill>
        <p:spPr>
          <a:xfrm>
            <a:off x="197550" y="1162225"/>
            <a:ext cx="8771374" cy="31587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&amp;A Title slide A">
  <p:cSld name="TITLE_2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" name="Google Shape;77;p17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78" name="Google Shape;78;p17"/>
            <p:cNvPicPr preferRelativeResize="0"/>
            <p:nvPr/>
          </p:nvPicPr>
          <p:blipFill rotWithShape="1">
            <a:blip r:embed="rId2">
              <a:alphaModFix/>
            </a:blip>
            <a:srcRect b="0" l="46890" r="0" t="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7"/>
            <p:cNvPicPr preferRelativeResize="0"/>
            <p:nvPr/>
          </p:nvPicPr>
          <p:blipFill rotWithShape="1">
            <a:blip r:embed="rId2">
              <a:alphaModFix/>
            </a:blip>
            <a:srcRect b="0" l="0" r="53108" t="0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13423" r="13423" t="0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&amp;A pre-set half page">
  <p:cSld name="CUSTOM_3_1"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9034" l="15875" r="13974" t="6370"/>
          <a:stretch/>
        </p:blipFill>
        <p:spPr>
          <a:xfrm>
            <a:off x="5048843" y="445025"/>
            <a:ext cx="3605780" cy="43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&amp;A Case Study">
  <p:cSld name="TITLE_AND_TWO_COLUMNS_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3695841" y="1140619"/>
            <a:ext cx="5448300" cy="400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/>
          <p:nvPr/>
        </p:nvSpPr>
        <p:spPr>
          <a:xfrm>
            <a:off x="3695841" y="0"/>
            <a:ext cx="5448300" cy="114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3353100" cy="5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58200" y="1246825"/>
            <a:ext cx="326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850550" y="1246825"/>
            <a:ext cx="49782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&amp;A Services/ sidepane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284100" y="1444573"/>
            <a:ext cx="2503500" cy="31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2859075" y="246950"/>
            <a:ext cx="6083400" cy="4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4280" y="4665150"/>
            <a:ext cx="1265961" cy="30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15648" l="0" r="0" t="18016"/>
          <a:stretch/>
        </p:blipFill>
        <p:spPr>
          <a:xfrm>
            <a:off x="284276" y="246950"/>
            <a:ext cx="2260096" cy="1079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9"/>
          <p:cNvGrpSpPr/>
          <p:nvPr/>
        </p:nvGrpSpPr>
        <p:grpSpPr>
          <a:xfrm>
            <a:off x="0" y="0"/>
            <a:ext cx="9142616" cy="5219700"/>
            <a:chOff x="0" y="0"/>
            <a:chExt cx="9142616" cy="5219700"/>
          </a:xfrm>
        </p:grpSpPr>
        <p:sp>
          <p:nvSpPr>
            <p:cNvPr id="92" name="Google Shape;92;p19"/>
            <p:cNvSpPr/>
            <p:nvPr/>
          </p:nvSpPr>
          <p:spPr>
            <a:xfrm flipH="1">
              <a:off x="3581816" y="8050"/>
              <a:ext cx="5560800" cy="15828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0" y="0"/>
              <a:ext cx="3571500" cy="5159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4" name="Google Shape;9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6096" y="442719"/>
              <a:ext cx="3099315" cy="74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9"/>
            <p:cNvPicPr preferRelativeResize="0"/>
            <p:nvPr/>
          </p:nvPicPr>
          <p:blipFill rotWithShape="1">
            <a:blip r:embed="rId4">
              <a:alphaModFix/>
            </a:blip>
            <a:srcRect b="0" l="0" r="1584" t="0"/>
            <a:stretch/>
          </p:blipFill>
          <p:spPr>
            <a:xfrm>
              <a:off x="0" y="1590800"/>
              <a:ext cx="3571500" cy="362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9"/>
            <p:cNvSpPr txBox="1"/>
            <p:nvPr/>
          </p:nvSpPr>
          <p:spPr>
            <a:xfrm>
              <a:off x="3713825" y="170025"/>
              <a:ext cx="5296800" cy="129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Weekly Reflective Portfolio - International Course</a:t>
              </a:r>
              <a:endParaRPr b="1"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 </a:t>
              </a:r>
              <a:endParaRPr b="1"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Course 2 - Introduction to Needs Assessments</a:t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97" name="Google Shape;97;p19"/>
          <p:cNvSpPr txBox="1"/>
          <p:nvPr/>
        </p:nvSpPr>
        <p:spPr>
          <a:xfrm>
            <a:off x="3833050" y="1846950"/>
            <a:ext cx="5094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</a:rPr>
              <a:t>Your Week 5 Portfolio</a:t>
            </a:r>
            <a:endParaRPr b="1" sz="3700">
              <a:solidFill>
                <a:schemeClr val="dk1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833050" y="2691050"/>
            <a:ext cx="99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Name: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4826632" y="2691050"/>
            <a:ext cx="435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Please add your name here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0" y="0"/>
            <a:ext cx="9144000" cy="1046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Video 2: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Challenges and Barriers: Recommendations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456" y="0"/>
            <a:ext cx="1860792" cy="10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/>
        </p:nvSpPr>
        <p:spPr>
          <a:xfrm>
            <a:off x="58075" y="1173475"/>
            <a:ext cx="8971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One of the most important parts of the report is the recommendation section.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Using what you have learnt about Adam’s strengths and challenges, please make 3 recommendations of Assistive Technology that would support Adam.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228925" y="2642100"/>
            <a:ext cx="8629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Recommendation 2: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Describe the tool you have recommended: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Justification for recommendation:</a:t>
            </a:r>
            <a:endParaRPr b="1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0" y="0"/>
            <a:ext cx="9144000" cy="1046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Video 2: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Challenges and Barriers: Recommendations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456" y="0"/>
            <a:ext cx="1860792" cy="10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/>
        </p:nvSpPr>
        <p:spPr>
          <a:xfrm>
            <a:off x="58075" y="1173475"/>
            <a:ext cx="8971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One of the most important parts of the report is the recommendation section.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Using what you have learnt about Adam’s strengths and challenges, please make 3 recommendations of Assistive Technology that would support Adam.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228925" y="2642100"/>
            <a:ext cx="8629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Recommendation 3: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Describe the tool you have recommended: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Justification for recommendation:</a:t>
            </a:r>
            <a:endParaRPr b="1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2926475" y="322475"/>
            <a:ext cx="6038400" cy="44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Please write your reflection here. You should write between 100-150 words.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You can resize this textbox if necessary.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We are happy for you to upload an audio or video of your reflection if you would prefer.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You can also upload images.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(You can delete this text)</a:t>
            </a:r>
            <a:endParaRPr b="0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600"/>
          </a:p>
        </p:txBody>
      </p:sp>
      <p:sp>
        <p:nvSpPr>
          <p:cNvPr id="183" name="Google Shape;183;p30"/>
          <p:cNvSpPr txBox="1"/>
          <p:nvPr>
            <p:ph type="title"/>
          </p:nvPr>
        </p:nvSpPr>
        <p:spPr>
          <a:xfrm>
            <a:off x="0" y="0"/>
            <a:ext cx="2757300" cy="5143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CCCC7"/>
                </a:solidFill>
              </a:rPr>
              <a:t>Reflective Account Week 5</a:t>
            </a:r>
            <a:endParaRPr b="1" sz="2200">
              <a:solidFill>
                <a:srgbClr val="FCCC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CCC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Please use this space to reflect on your assessment. 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E9EFF6"/>
                </a:solidFill>
              </a:rPr>
              <a:t>Some prompts: </a:t>
            </a:r>
            <a:endParaRPr b="1" sz="14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E9EFF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9EFF6"/>
              </a:buClr>
              <a:buSzPts val="1400"/>
              <a:buChar char="●"/>
            </a:pPr>
            <a:r>
              <a:rPr b="1" lang="en" sz="1400">
                <a:solidFill>
                  <a:srgbClr val="E9EFF6"/>
                </a:solidFill>
              </a:rPr>
              <a:t>How did you find the assessment? </a:t>
            </a:r>
            <a:endParaRPr b="1" sz="1400">
              <a:solidFill>
                <a:srgbClr val="E9EFF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9EFF6"/>
              </a:buClr>
              <a:buSzPts val="1400"/>
              <a:buChar char="●"/>
            </a:pPr>
            <a:r>
              <a:rPr b="1" lang="en" sz="1400">
                <a:solidFill>
                  <a:srgbClr val="E9EFF6"/>
                </a:solidFill>
              </a:rPr>
              <a:t>What do you think you need to focus on </a:t>
            </a:r>
            <a:r>
              <a:rPr b="1" lang="en" sz="1400">
                <a:solidFill>
                  <a:srgbClr val="E9EFF6"/>
                </a:solidFill>
              </a:rPr>
              <a:t>improving</a:t>
            </a:r>
            <a:r>
              <a:rPr b="1" lang="en" sz="1400">
                <a:solidFill>
                  <a:srgbClr val="E9EFF6"/>
                </a:solidFill>
              </a:rPr>
              <a:t> after this task?</a:t>
            </a:r>
            <a:endParaRPr b="1" sz="14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b="0" l="20479" r="22978" t="0"/>
          <a:stretch/>
        </p:blipFill>
        <p:spPr>
          <a:xfrm>
            <a:off x="1865626" y="4214950"/>
            <a:ext cx="857251" cy="8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0" y="0"/>
            <a:ext cx="9144000" cy="570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Your questions, thoughts, comments...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12900" y="743350"/>
            <a:ext cx="911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Thank you for completing this </a:t>
            </a:r>
            <a:r>
              <a:rPr lang="en">
                <a:solidFill>
                  <a:schemeClr val="dk1"/>
                </a:solidFill>
              </a:rPr>
              <a:t>week's</a:t>
            </a:r>
            <a:r>
              <a:rPr lang="en">
                <a:solidFill>
                  <a:schemeClr val="dk1"/>
                </a:solidFill>
              </a:rPr>
              <a:t> key activities,</a:t>
            </a:r>
            <a:r>
              <a:rPr lang="en">
                <a:solidFill>
                  <a:schemeClr val="dk1"/>
                </a:solidFill>
              </a:rPr>
              <a:t> content and reflection. You can use this space to share any comments, </a:t>
            </a:r>
            <a:r>
              <a:rPr lang="en">
                <a:solidFill>
                  <a:schemeClr val="dk1"/>
                </a:solidFill>
              </a:rPr>
              <a:t>thoughts or questions that you may have that you’d like the facilitators to be aware of.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b="0" l="11762" r="0" t="0"/>
          <a:stretch/>
        </p:blipFill>
        <p:spPr>
          <a:xfrm>
            <a:off x="5070425" y="1763450"/>
            <a:ext cx="4304251" cy="274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329150" y="1592600"/>
            <a:ext cx="40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questions here...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262350" y="797775"/>
            <a:ext cx="8520600" cy="4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Each week you will have a portfolio to download.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You should work through the </a:t>
            </a:r>
            <a:r>
              <a:rPr b="1" lang="en" sz="1400"/>
              <a:t>weekly activities</a:t>
            </a:r>
            <a:r>
              <a:rPr lang="en" sz="1400"/>
              <a:t> set out in the portfolio </a:t>
            </a:r>
            <a:r>
              <a:rPr b="1" lang="en" sz="1400"/>
              <a:t>and also</a:t>
            </a:r>
            <a:r>
              <a:rPr lang="en" sz="1400"/>
              <a:t> use it to </a:t>
            </a:r>
            <a:r>
              <a:rPr b="1" lang="en" sz="1400"/>
              <a:t>reflect on the weekly course content</a:t>
            </a:r>
            <a:r>
              <a:rPr lang="en" sz="1400"/>
              <a:t>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In your reflections you should think critically about how the weekly content impacts on your day to day life and work.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Your </a:t>
            </a:r>
            <a:r>
              <a:rPr b="1" lang="en" sz="1400"/>
              <a:t>assignment tasks</a:t>
            </a:r>
            <a:r>
              <a:rPr lang="en" sz="1400"/>
              <a:t> are also explained in this portfolio. Each assignment task will be clearly labelled and will be marked by a course facilitator. You should submit your assignment within this portfolio. </a:t>
            </a:r>
            <a:r>
              <a:rPr b="1" lang="en" sz="1400"/>
              <a:t>You will receive feedback on your assignments. 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You will need to </a:t>
            </a:r>
            <a:r>
              <a:rPr b="1" lang="en" sz="1400"/>
              <a:t>upload your reflective portfolio at the end of every week (by Sunday)</a:t>
            </a:r>
            <a:r>
              <a:rPr lang="en" sz="1400"/>
              <a:t>. You can submit your portfolio as a link or as a pdf or powerpoint. </a:t>
            </a:r>
            <a:r>
              <a:rPr b="1" lang="en" sz="1400"/>
              <a:t>You will not receive feedback each week.</a:t>
            </a:r>
            <a:r>
              <a:rPr lang="en" sz="1400"/>
              <a:t> However, the portfolio is an essential part of the course and is a requirement for certification.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If you have any questions, please do get in touch with your facilitators.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400"/>
          </a:p>
        </p:txBody>
      </p:sp>
      <p:sp>
        <p:nvSpPr>
          <p:cNvPr id="105" name="Google Shape;105;p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Introduction - </a:t>
            </a:r>
            <a:r>
              <a:rPr b="1" lang="en" sz="2300"/>
              <a:t>This document is your weekly reflective portfolio.</a:t>
            </a:r>
            <a:endParaRPr b="1" sz="230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0" y="0"/>
            <a:ext cx="9144000" cy="688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Week 5: Case Study Needs Assessment Week</a:t>
            </a:r>
            <a:endParaRPr b="1" sz="230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081" y="2778154"/>
            <a:ext cx="2980598" cy="198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9074" y="895165"/>
            <a:ext cx="2980598" cy="167658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62350" y="1031575"/>
            <a:ext cx="5553300" cy="4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Welcome to week 5! This week is your </a:t>
            </a:r>
            <a:r>
              <a:rPr b="1" lang="en" sz="1600"/>
              <a:t>assessment week. </a:t>
            </a:r>
            <a:r>
              <a:rPr lang="en" sz="1600"/>
              <a:t>You will be required to work through the case study tasks and write your weekly reflection.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You will need to complete the following this week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week 5 case study assessment / mock needs assessment tasks that are</a:t>
            </a:r>
            <a:r>
              <a:rPr b="1" lang="en" sz="1600"/>
              <a:t> included in this portfolio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Your Reflective Account on this </a:t>
            </a:r>
            <a:r>
              <a:rPr lang="en" sz="1600"/>
              <a:t>week's</a:t>
            </a:r>
            <a:r>
              <a:rPr lang="en" sz="1600"/>
              <a:t> assessment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You should then </a:t>
            </a:r>
            <a:r>
              <a:rPr b="1" lang="en" sz="1600"/>
              <a:t>upload your portfolio</a:t>
            </a:r>
            <a:r>
              <a:rPr lang="en" sz="1600"/>
              <a:t> </a:t>
            </a:r>
            <a:r>
              <a:rPr b="1" lang="en" sz="1600"/>
              <a:t>and your completed needs assessment form </a:t>
            </a:r>
            <a:r>
              <a:rPr lang="en" sz="1600"/>
              <a:t>to the moodle platform (as a link, PDF or powerpoint document) by the end of the week.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2966175" y="1183150"/>
            <a:ext cx="6228000" cy="3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week you will be assessed on a mock needs assessment.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You will need to work through this portfolio, </a:t>
            </a:r>
            <a:r>
              <a:rPr lang="en" sz="1600"/>
              <a:t>answering</a:t>
            </a:r>
            <a:r>
              <a:rPr lang="en" sz="1600"/>
              <a:t> the questions that relate to the </a:t>
            </a:r>
            <a:r>
              <a:rPr b="1" lang="en" sz="1600"/>
              <a:t>case study videos</a:t>
            </a:r>
            <a:r>
              <a:rPr lang="en" sz="1600"/>
              <a:t>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You will see 3 videos - these are small bites of a case study needs assessment. Instructions for how to use each video are found on the next slides. The videos are: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Building Rapport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Understanding the Strengths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Challenges and Barriers</a:t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The videos are designed to recreate a real needs assessment in preparation for your 1st needs assessments. </a:t>
            </a:r>
            <a:endParaRPr b="0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600"/>
          </a:p>
        </p:txBody>
      </p:sp>
      <p:sp>
        <p:nvSpPr>
          <p:cNvPr id="119" name="Google Shape;119;p22"/>
          <p:cNvSpPr txBox="1"/>
          <p:nvPr>
            <p:ph type="title"/>
          </p:nvPr>
        </p:nvSpPr>
        <p:spPr>
          <a:xfrm>
            <a:off x="0" y="0"/>
            <a:ext cx="2757300" cy="5143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Week 5 - Assessment Week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313" y="0"/>
            <a:ext cx="1941725" cy="109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0" y="0"/>
            <a:ext cx="9144000" cy="1046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Video 1: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Building Rapport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456" y="0"/>
            <a:ext cx="1860792" cy="10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25825" y="1092850"/>
            <a:ext cx="8963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In this video, Meghan and Adam start the needs assessment. As we have learnt, the 1st part of an assessment involves making rapport.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We would like you to list all the ways in which Meghan builds rapport with Adam.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If you were the </a:t>
            </a:r>
            <a:r>
              <a:rPr b="1" lang="en" sz="1200">
                <a:solidFill>
                  <a:schemeClr val="dk1"/>
                </a:solidFill>
              </a:rPr>
              <a:t>needs assessor, is there anything you would have done differently? </a:t>
            </a:r>
            <a:r>
              <a:rPr b="1" lang="en" sz="1200">
                <a:solidFill>
                  <a:schemeClr val="dk1"/>
                </a:solidFill>
              </a:rPr>
              <a:t> 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186300" y="2523350"/>
            <a:ext cx="8771400" cy="1120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Meghan build rapport with Adam?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/>
          <p:nvPr/>
        </p:nvSpPr>
        <p:spPr>
          <a:xfrm>
            <a:off x="186300" y="3820525"/>
            <a:ext cx="8771400" cy="1120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you have done differently?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0" y="0"/>
            <a:ext cx="9144000" cy="1046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Video 2: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Understanding the Strengths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456" y="0"/>
            <a:ext cx="1860792" cy="10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58075" y="1173475"/>
            <a:ext cx="893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In your future needs assessments you will need to write about your assessee’s current educational level and daily activity.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Use </a:t>
            </a:r>
            <a:r>
              <a:rPr b="1" lang="en" sz="1600">
                <a:solidFill>
                  <a:schemeClr val="dk1"/>
                </a:solidFill>
              </a:rPr>
              <a:t>the information from the video to write about Adam’s time at University including what he studies and what his daily activities are.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209875" y="2772675"/>
            <a:ext cx="862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your answer here…</a:t>
            </a:r>
            <a:endParaRPr b="1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0" y="0"/>
            <a:ext cx="9144000" cy="1046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Video 2: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Understanding the Strengths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456" y="0"/>
            <a:ext cx="1860792" cy="10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58075" y="1173475"/>
            <a:ext cx="8812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To make suitable recommendations in your assessments, you need to understand the </a:t>
            </a:r>
            <a:r>
              <a:rPr lang="en" sz="1600">
                <a:solidFill>
                  <a:schemeClr val="dk1"/>
                </a:solidFill>
              </a:rPr>
              <a:t>assessees</a:t>
            </a:r>
            <a:r>
              <a:rPr lang="en" sz="1600">
                <a:solidFill>
                  <a:schemeClr val="dk1"/>
                </a:solidFill>
              </a:rPr>
              <a:t> strengths.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Using video 2 to support you, note down what Adam’s strengths are. 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180825" y="3134325"/>
            <a:ext cx="862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your answer here…</a:t>
            </a:r>
            <a:endParaRPr b="1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0" y="0"/>
            <a:ext cx="9144000" cy="1046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Video 2: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Challenges and Barriers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456" y="0"/>
            <a:ext cx="1860792" cy="10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58075" y="1173475"/>
            <a:ext cx="89712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Once we have understood the strengths the individual has, we need to understand the barriers and challenges they experience.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Using video 2, describe and explain the challenges that Adam faces at University.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180825" y="3134325"/>
            <a:ext cx="862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your answer here…</a:t>
            </a:r>
            <a:endParaRPr b="1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0" y="0"/>
            <a:ext cx="9144000" cy="1046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Video 2: 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</a:rPr>
              <a:t>Challenges and Barriers: Recommendations</a:t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FF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9EFF6"/>
                </a:solidFill>
              </a:rPr>
              <a:t> </a:t>
            </a:r>
            <a:endParaRPr b="1" sz="1800">
              <a:solidFill>
                <a:srgbClr val="E9EFF6"/>
              </a:solidFill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456" y="0"/>
            <a:ext cx="1860792" cy="10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58075" y="1173475"/>
            <a:ext cx="8971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One of the most important parts of the report is the </a:t>
            </a:r>
            <a:r>
              <a:rPr lang="en" sz="1800">
                <a:solidFill>
                  <a:schemeClr val="dk1"/>
                </a:solidFill>
              </a:rPr>
              <a:t>recommendation</a:t>
            </a:r>
            <a:r>
              <a:rPr lang="en" sz="1800">
                <a:solidFill>
                  <a:schemeClr val="dk1"/>
                </a:solidFill>
              </a:rPr>
              <a:t> section.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Using what you have learnt about Adam’s strengths and challenges, please make 3 recommendations of Assistive Technology that </a:t>
            </a:r>
            <a:r>
              <a:rPr lang="en" sz="1800">
                <a:solidFill>
                  <a:schemeClr val="dk1"/>
                </a:solidFill>
              </a:rPr>
              <a:t>would</a:t>
            </a:r>
            <a:r>
              <a:rPr lang="en" sz="1800">
                <a:solidFill>
                  <a:schemeClr val="dk1"/>
                </a:solidFill>
              </a:rPr>
              <a:t> support Adam.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228925" y="2642100"/>
            <a:ext cx="8629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Recommendation 1: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Describe the tool you have recommended: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Justification for recommendation:</a:t>
            </a:r>
            <a:endParaRPr b="1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D&amp;A Theme 2021">
  <a:themeElements>
    <a:clrScheme name="Simple Light">
      <a:dk1>
        <a:srgbClr val="2B2B73"/>
      </a:dk1>
      <a:lt1>
        <a:srgbClr val="FCCCC7"/>
      </a:lt1>
      <a:dk2>
        <a:srgbClr val="7373E5"/>
      </a:dk2>
      <a:lt2>
        <a:srgbClr val="E9EFF6"/>
      </a:lt2>
      <a:accent1>
        <a:srgbClr val="FF5240"/>
      </a:accent1>
      <a:accent2>
        <a:srgbClr val="1F1F38"/>
      </a:accent2>
      <a:accent3>
        <a:srgbClr val="FFFFFF"/>
      </a:accent3>
      <a:accent4>
        <a:srgbClr val="FFAB40"/>
      </a:accent4>
      <a:accent5>
        <a:srgbClr val="0097A7"/>
      </a:accent5>
      <a:accent6>
        <a:srgbClr val="FCCCC7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