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27"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4ac6d4782_0_10: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b4ac6d47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ac6d4782_0_3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b4ac6d4782_0_3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13e0a78_0_5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b6d13e0a78_0_5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d13e0a78_0_7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b6d13e0a78_0_7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da6ad346_0_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1da6ad346_0_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ebe7de8c0_0_5: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geebe7de8c0_0_5: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6d13e0a78_0_2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b6d13e0a78_0_2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1da6ad346_0_3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e1da6ad346_0_3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diversityandability.com"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twitter.com/DandA_inclusion" TargetMode="External"/><Relationship Id="rId11" Type="http://schemas.openxmlformats.org/officeDocument/2006/relationships/image" Target="../media/image7.png"/><Relationship Id="rId5" Type="http://schemas.openxmlformats.org/officeDocument/2006/relationships/hyperlink" Target="https://www.facebook.com/dnamatters" TargetMode="External"/><Relationship Id="rId10" Type="http://schemas.openxmlformats.org/officeDocument/2006/relationships/image" Target="../media/image6.png"/><Relationship Id="rId4" Type="http://schemas.openxmlformats.org/officeDocument/2006/relationships/hyperlink" Target="https://www.linkedin.com/company/diversity-and-ability" TargetMode="Externa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cial Media">
  <p:cSld name="CUSTOM_3">
    <p:bg>
      <p:bgPr>
        <a:solidFill>
          <a:schemeClr val="lt2"/>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B2B73"/>
              </a:solidFill>
            </a:endParaRPr>
          </a:p>
          <a:p>
            <a:pPr marL="393700" lvl="0" indent="-190500" algn="l" rtl="0">
              <a:spcBef>
                <a:spcPts val="0"/>
              </a:spcBef>
              <a:spcAft>
                <a:spcPts val="0"/>
              </a:spcAft>
              <a:buNone/>
            </a:pPr>
            <a:endParaRPr>
              <a:solidFill>
                <a:srgbClr val="2B2B73"/>
              </a:solidFill>
            </a:endParaRPr>
          </a:p>
          <a:p>
            <a:pPr marL="78740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endParaRPr sz="1800" b="1">
              <a:solidFill>
                <a:srgbClr val="2B2B73"/>
              </a:solidFill>
            </a:endParaRPr>
          </a:p>
          <a:p>
            <a:pPr marL="0" lvl="0" indent="0" algn="l" rtl="0">
              <a:spcBef>
                <a:spcPts val="0"/>
              </a:spcBef>
              <a:spcAft>
                <a:spcPts val="0"/>
              </a:spcAft>
              <a:buNone/>
            </a:pPr>
            <a:endParaRPr sz="1800" b="1">
              <a:solidFill>
                <a:srgbClr val="2B2B73"/>
              </a:solidFill>
            </a:endParaRPr>
          </a:p>
          <a:p>
            <a:pPr marL="0" lvl="0" indent="0" algn="ctr" rtl="0">
              <a:spcBef>
                <a:spcPts val="0"/>
              </a:spcBef>
              <a:spcAft>
                <a:spcPts val="0"/>
              </a:spcAft>
              <a:buNone/>
            </a:pPr>
            <a:r>
              <a:rPr lang="en" sz="1600" b="1" u="sng">
                <a:solidFill>
                  <a:srgbClr val="0097A7"/>
                </a:solidFill>
                <a:hlinkClick r:id="rId3">
                  <a:extLst>
                    <a:ext uri="{A12FA001-AC4F-418D-AE19-62706E023703}">
                      <ahyp:hlinkClr xmlns:ahyp="http://schemas.microsoft.com/office/drawing/2018/hyperlinkcolor" val="tx"/>
                    </a:ext>
                  </a:extLst>
                </a:hlinkClick>
              </a:rPr>
              <a:t>www.diversityandability.com</a:t>
            </a:r>
            <a:r>
              <a:rPr lang="en" sz="1600" b="1">
                <a:solidFill>
                  <a:srgbClr val="78909C"/>
                </a:solidFill>
              </a:rPr>
              <a:t> </a:t>
            </a:r>
            <a:endParaRPr sz="1800" b="1">
              <a:solidFill>
                <a:srgbClr val="2B2B73"/>
              </a:solidFill>
            </a:endParaRPr>
          </a:p>
          <a:p>
            <a:pPr marL="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r>
              <a:rPr lang="en" sz="1600" b="1">
                <a:solidFill>
                  <a:srgbClr val="2B2B73"/>
                </a:solidFill>
              </a:rPr>
              <a:t>Social Media: </a:t>
            </a:r>
            <a:r>
              <a:rPr lang="en">
                <a:solidFill>
                  <a:srgbClr val="2B2B73"/>
                </a:solidFill>
              </a:rPr>
              <a:t>	</a:t>
            </a:r>
            <a:endParaRPr>
              <a:solidFill>
                <a:srgbClr val="2B2B73"/>
              </a:solidFill>
            </a:endParaRPr>
          </a:p>
          <a:p>
            <a:pPr marL="393700" lvl="0" indent="-190500" algn="ctr" rtl="0">
              <a:spcBef>
                <a:spcPts val="0"/>
              </a:spcBef>
              <a:spcAft>
                <a:spcPts val="0"/>
              </a:spcAft>
              <a:buNone/>
            </a:pPr>
            <a:endParaRPr>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4">
                  <a:extLst>
                    <a:ext uri="{A12FA001-AC4F-418D-AE19-62706E023703}">
                      <ahyp:hlinkClr xmlns:ahyp="http://schemas.microsoft.com/office/drawing/2018/hyperlinkcolor" val="tx"/>
                    </a:ext>
                  </a:extLst>
                </a:hlinkClick>
              </a:rPr>
              <a:t>LinkedIn </a:t>
            </a:r>
            <a:r>
              <a:rPr lang="en" sz="1800">
                <a:solidFill>
                  <a:srgbClr val="2B2B73"/>
                </a:solidFill>
              </a:rPr>
              <a:t>diversity-and-ability</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5">
                  <a:extLst>
                    <a:ext uri="{A12FA001-AC4F-418D-AE19-62706E023703}">
                      <ahyp:hlinkClr xmlns:ahyp="http://schemas.microsoft.com/office/drawing/2018/hyperlinkcolor" val="tx"/>
                    </a:ext>
                  </a:extLst>
                </a:hlinkClick>
              </a:rPr>
              <a:t>Facebook</a:t>
            </a:r>
            <a:r>
              <a:rPr lang="en" sz="1800">
                <a:solidFill>
                  <a:srgbClr val="2B2B73"/>
                </a:solidFill>
              </a:rPr>
              <a:t> @dnamatters</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6">
                  <a:extLst>
                    <a:ext uri="{A12FA001-AC4F-418D-AE19-62706E023703}">
                      <ahyp:hlinkClr xmlns:ahyp="http://schemas.microsoft.com/office/drawing/2018/hyperlinkcolo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
              </a:rPr>
              <a:t>Instagram</a:t>
            </a:r>
            <a:r>
              <a:rPr lang="en" sz="1800">
                <a:solidFill>
                  <a:srgbClr val="2B2B73"/>
                </a:solidFill>
              </a:rPr>
              <a:t> @diversity_and_ability</a:t>
            </a:r>
            <a:endParaRPr sz="1800">
              <a:solidFill>
                <a:srgbClr val="2B2B73"/>
              </a:solidFill>
            </a:endParaRPr>
          </a:p>
          <a:p>
            <a:pPr marL="1371600" lvl="0" indent="0" algn="l" rtl="0">
              <a:spcBef>
                <a:spcPts val="0"/>
              </a:spcBef>
              <a:spcAft>
                <a:spcPts val="0"/>
              </a:spcAft>
              <a:buNone/>
            </a:pPr>
            <a:endParaRPr sz="1700">
              <a:solidFill>
                <a:srgbClr val="2B2B73"/>
              </a:solidFill>
            </a:endParaRPr>
          </a:p>
          <a:p>
            <a:pPr marL="0" lvl="0" indent="0" algn="l" rtl="0">
              <a:lnSpc>
                <a:spcPct val="115000"/>
              </a:lnSpc>
              <a:spcBef>
                <a:spcPts val="0"/>
              </a:spcBef>
              <a:spcAft>
                <a:spcPts val="1600"/>
              </a:spcAft>
              <a:buNone/>
            </a:pPr>
            <a:endParaRPr sz="1900">
              <a:solidFill>
                <a:srgbClr val="2B2B73"/>
              </a:solidFill>
            </a:endParaRPr>
          </a:p>
        </p:txBody>
      </p:sp>
      <p:pic>
        <p:nvPicPr>
          <p:cNvPr id="66" name="Google Shape;66;p15"/>
          <p:cNvPicPr preferRelativeResize="0"/>
          <p:nvPr/>
        </p:nvPicPr>
        <p:blipFill>
          <a:blip r:embed="rId7">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8">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9">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0">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1">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mp;A Accolades">
  <p:cSld name="CUSTOM_6">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6"/>
          <p:cNvPicPr preferRelativeResize="0"/>
          <p:nvPr/>
        </p:nvPicPr>
        <p:blipFill rotWithShape="1">
          <a:blip r:embed="rId2">
            <a:alphaModFix/>
          </a:blip>
          <a:srcRect l="2761" b="2305"/>
          <a:stretch/>
        </p:blipFill>
        <p:spPr>
          <a:xfrm>
            <a:off x="197550" y="1162225"/>
            <a:ext cx="8771374" cy="3158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mp;A Title slide A">
  <p:cSld name="TITLE_2">
    <p:bg>
      <p:bgPr>
        <a:solidFill>
          <a:srgbClr val="FFFFF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l="4689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r="53108"/>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l="13423" r="13423"/>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998000" y="3899425"/>
            <a:ext cx="7084500" cy="7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mp;A pre-set half page">
  <p:cSld name="CUSTOM_3_1">
    <p:bg>
      <p:bgPr>
        <a:solidFill>
          <a:schemeClr val="l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85" name="Google Shape;85;p18"/>
          <p:cNvSpPr txBox="1">
            <a:spLocks noGrp="1"/>
          </p:cNvSpPr>
          <p:nvPr>
            <p:ph type="title"/>
          </p:nvPr>
        </p:nvSpPr>
        <p:spPr>
          <a:xfrm>
            <a:off x="311700" y="370250"/>
            <a:ext cx="39822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8"/>
          <p:cNvSpPr txBox="1">
            <a:spLocks noGrp="1"/>
          </p:cNvSpPr>
          <p:nvPr>
            <p:ph type="body" idx="1"/>
          </p:nvPr>
        </p:nvSpPr>
        <p:spPr>
          <a:xfrm>
            <a:off x="311700" y="1389600"/>
            <a:ext cx="39822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mp;A Case Study">
  <p:cSld name="TITLE_AND_TWO_COLUMNS_2">
    <p:spTree>
      <p:nvGrpSpPr>
        <p:cNvPr id="1"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311700" y="445025"/>
            <a:ext cx="3353100" cy="56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58200" y="1246825"/>
            <a:ext cx="32601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3850550" y="1246825"/>
            <a:ext cx="49782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mp;A Services/ sidepane">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284100" y="1444573"/>
            <a:ext cx="2503500" cy="312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sz="1200">
                <a:solidFill>
                  <a:schemeClr val="accent1"/>
                </a:solidFill>
              </a:defRPr>
            </a:lvl4pPr>
            <a:lvl5pPr marL="2286000" lvl="4" indent="-304800" rtl="0">
              <a:spcBef>
                <a:spcPts val="1600"/>
              </a:spcBef>
              <a:spcAft>
                <a:spcPts val="0"/>
              </a:spcAft>
              <a:buClr>
                <a:schemeClr val="accent1"/>
              </a:buClr>
              <a:buSzPts val="1200"/>
              <a:buChar char="○"/>
              <a:defRPr sz="1200">
                <a:solidFill>
                  <a:schemeClr val="accent1"/>
                </a:solidFill>
              </a:defRPr>
            </a:lvl5pPr>
            <a:lvl6pPr marL="2743200" lvl="5" indent="-304800" rtl="0">
              <a:spcBef>
                <a:spcPts val="1600"/>
              </a:spcBef>
              <a:spcAft>
                <a:spcPts val="0"/>
              </a:spcAft>
              <a:buClr>
                <a:schemeClr val="accent1"/>
              </a:buClr>
              <a:buSzPts val="1200"/>
              <a:buChar char="■"/>
              <a:defRPr sz="1200">
                <a:solidFill>
                  <a:schemeClr val="accent1"/>
                </a:solidFill>
              </a:defRPr>
            </a:lvl6pPr>
            <a:lvl7pPr marL="3200400" lvl="6" indent="-304800" rtl="0">
              <a:spcBef>
                <a:spcPts val="1600"/>
              </a:spcBef>
              <a:spcAft>
                <a:spcPts val="0"/>
              </a:spcAft>
              <a:buClr>
                <a:schemeClr val="accent1"/>
              </a:buClr>
              <a:buSzPts val="1200"/>
              <a:buChar char="●"/>
              <a:defRPr sz="1200">
                <a:solidFill>
                  <a:schemeClr val="accent1"/>
                </a:solidFill>
              </a:defRPr>
            </a:lvl7pPr>
            <a:lvl8pPr marL="3657600" lvl="7" indent="-304800" rtl="0">
              <a:spcBef>
                <a:spcPts val="1600"/>
              </a:spcBef>
              <a:spcAft>
                <a:spcPts val="0"/>
              </a:spcAft>
              <a:buClr>
                <a:schemeClr val="accent1"/>
              </a:buClr>
              <a:buSzPts val="1200"/>
              <a:buChar char="○"/>
              <a:defRPr sz="1200">
                <a:solidFill>
                  <a:schemeClr val="accent1"/>
                </a:solidFill>
              </a:defRPr>
            </a:lvl8pPr>
            <a:lvl9pPr marL="4114800" lvl="8" indent="-304800" rtl="0">
              <a:spcBef>
                <a:spcPts val="1600"/>
              </a:spcBef>
              <a:spcAft>
                <a:spcPts val="1600"/>
              </a:spcAft>
              <a:buClr>
                <a:schemeClr val="accent1"/>
              </a:buClr>
              <a:buSzPts val="1200"/>
              <a:buChar char="■"/>
              <a:defRPr sz="1200">
                <a:solidFill>
                  <a:schemeClr val="accent1"/>
                </a:solidFill>
              </a:defRPr>
            </a:lvl9pPr>
          </a:lstStyle>
          <a:p>
            <a:endParaRPr/>
          </a:p>
        </p:txBody>
      </p:sp>
      <p:sp>
        <p:nvSpPr>
          <p:cNvPr id="34" name="Google Shape;34;p7"/>
          <p:cNvSpPr txBox="1">
            <a:spLocks noGrp="1"/>
          </p:cNvSpPr>
          <p:nvPr>
            <p:ph type="body" idx="2"/>
          </p:nvPr>
        </p:nvSpPr>
        <p:spPr>
          <a:xfrm>
            <a:off x="2859075" y="246950"/>
            <a:ext cx="6083400" cy="448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t="18016" b="15648"/>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0" y="0"/>
              <a:ext cx="3571500" cy="515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r="1584"/>
            <a:stretch/>
          </p:blipFill>
          <p:spPr>
            <a:xfrm>
              <a:off x="0" y="1590800"/>
              <a:ext cx="3571500" cy="3628900"/>
            </a:xfrm>
            <a:prstGeom prst="rect">
              <a:avLst/>
            </a:prstGeom>
            <a:noFill/>
            <a:ln>
              <a:noFill/>
            </a:ln>
          </p:spPr>
        </p:pic>
        <p:sp>
          <p:nvSpPr>
            <p:cNvPr id="96" name="Google Shape;96;p19"/>
            <p:cNvSpPr txBox="1"/>
            <p:nvPr/>
          </p:nvSpPr>
          <p:spPr>
            <a:xfrm>
              <a:off x="3713825" y="291550"/>
              <a:ext cx="5296800" cy="1292631"/>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Weekly Reflective Portfolio - International Course</a:t>
              </a:r>
              <a:endParaRPr sz="1800" b="1" dirty="0">
                <a:solidFill>
                  <a:schemeClr val="dk1"/>
                </a:solidFill>
              </a:endParaRPr>
            </a:p>
            <a:p>
              <a:pPr marL="0" lvl="0" indent="0" algn="l" rtl="0">
                <a:spcBef>
                  <a:spcPts val="0"/>
                </a:spcBef>
                <a:spcAft>
                  <a:spcPts val="0"/>
                </a:spcAft>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r>
                <a:rPr lang="en" sz="1800" dirty="0">
                  <a:solidFill>
                    <a:schemeClr val="dk1"/>
                  </a:solidFill>
                </a:rPr>
                <a:t>Course 2 - Introduction to Needs Assessments</a:t>
              </a:r>
              <a:endParaRPr sz="1800" dirty="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chemeClr val="dk1"/>
                </a:solidFill>
              </a:rPr>
              <a:t>Your Week 4 Portfolio</a:t>
            </a:r>
            <a:endParaRPr sz="3700" b="1">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Name:</a:t>
            </a:r>
            <a:endParaRPr sz="2000" b="1">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62350" y="797775"/>
            <a:ext cx="85206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a:t>Each week you will have a portfolio to download. </a:t>
            </a:r>
            <a:endParaRPr sz="1400"/>
          </a:p>
          <a:p>
            <a:pPr marL="0" lvl="0" indent="0" algn="l" rtl="0">
              <a:spcBef>
                <a:spcPts val="1600"/>
              </a:spcBef>
              <a:spcAft>
                <a:spcPts val="0"/>
              </a:spcAft>
              <a:buNone/>
            </a:pPr>
            <a:r>
              <a:rPr lang="en" sz="1400"/>
              <a:t>You should work through the </a:t>
            </a:r>
            <a:r>
              <a:rPr lang="en" sz="1400" b="1"/>
              <a:t>weekly activities</a:t>
            </a:r>
            <a:r>
              <a:rPr lang="en" sz="1400"/>
              <a:t> set out in the portfolio </a:t>
            </a:r>
            <a:r>
              <a:rPr lang="en" sz="1400" b="1"/>
              <a:t>and also</a:t>
            </a:r>
            <a:r>
              <a:rPr lang="en" sz="1400"/>
              <a:t> use it to </a:t>
            </a:r>
            <a:r>
              <a:rPr lang="en" sz="1400" b="1"/>
              <a:t>reflect on the weekly course content</a:t>
            </a:r>
            <a:r>
              <a:rPr lang="en" sz="1400"/>
              <a:t>. </a:t>
            </a:r>
            <a:endParaRPr sz="1400"/>
          </a:p>
          <a:p>
            <a:pPr marL="0" lvl="0" indent="0" algn="l" rtl="0">
              <a:spcBef>
                <a:spcPts val="1600"/>
              </a:spcBef>
              <a:spcAft>
                <a:spcPts val="0"/>
              </a:spcAft>
              <a:buNone/>
            </a:pPr>
            <a:r>
              <a:rPr lang="en" sz="1400"/>
              <a:t>In your reflections you should think critically about how the weekly content impacts on your day to day life and work. </a:t>
            </a:r>
            <a:endParaRPr sz="1400"/>
          </a:p>
          <a:p>
            <a:pPr marL="0" lvl="0" indent="0" algn="l" rtl="0">
              <a:spcBef>
                <a:spcPts val="1600"/>
              </a:spcBef>
              <a:spcAft>
                <a:spcPts val="0"/>
              </a:spcAft>
              <a:buNone/>
            </a:pPr>
            <a:r>
              <a:rPr lang="en" sz="1400"/>
              <a:t>Your </a:t>
            </a:r>
            <a:r>
              <a:rPr lang="en" sz="1400" b="1"/>
              <a:t>assignment tasks</a:t>
            </a:r>
            <a:r>
              <a:rPr lang="en" sz="1400"/>
              <a:t> are also explained in this portfolio. Each assignment task will be clearly labelled and will be marked by a course facilitator. You should submit your assignment within this portfolio. </a:t>
            </a:r>
            <a:r>
              <a:rPr lang="en" sz="1400" b="1"/>
              <a:t>You will receive feedback on your assignments. </a:t>
            </a:r>
            <a:endParaRPr sz="1400" b="1"/>
          </a:p>
          <a:p>
            <a:pPr marL="0" lvl="0" indent="0" algn="l" rtl="0">
              <a:spcBef>
                <a:spcPts val="1600"/>
              </a:spcBef>
              <a:spcAft>
                <a:spcPts val="0"/>
              </a:spcAft>
              <a:buNone/>
            </a:pPr>
            <a:r>
              <a:rPr lang="en" sz="1400"/>
              <a:t>You will need to </a:t>
            </a:r>
            <a:r>
              <a:rPr lang="en" sz="1400" b="1"/>
              <a:t>upload your reflective portfolio at the end of every week (by Sunday)</a:t>
            </a:r>
            <a:r>
              <a:rPr lang="en" sz="1400"/>
              <a:t>. You can submit your portfolio as a link or as a pdf or powerpoint. </a:t>
            </a:r>
            <a:r>
              <a:rPr lang="en" sz="1400" b="1"/>
              <a:t>You will not receive feedback each week.</a:t>
            </a:r>
            <a:r>
              <a:rPr lang="en" sz="1400"/>
              <a:t> However, the portfolio is an essential part of the course and is a requirement for certification. </a:t>
            </a:r>
            <a:endParaRPr sz="1400"/>
          </a:p>
          <a:p>
            <a:pPr marL="0" lvl="0" indent="0" algn="l" rtl="0">
              <a:spcBef>
                <a:spcPts val="1600"/>
              </a:spcBef>
              <a:spcAft>
                <a:spcPts val="0"/>
              </a:spcAft>
              <a:buNone/>
            </a:pPr>
            <a:r>
              <a:rPr lang="en" sz="1400"/>
              <a:t>If you have any questions, please do get in touch with your facilitators.</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0"/>
          </a:p>
          <a:p>
            <a:pPr marL="0" lvl="0" indent="0" algn="l" rtl="0">
              <a:spcBef>
                <a:spcPts val="1600"/>
              </a:spcBef>
              <a:spcAft>
                <a:spcPts val="0"/>
              </a:spcAft>
              <a:buNone/>
            </a:pPr>
            <a:endParaRPr sz="1400" b="0"/>
          </a:p>
          <a:p>
            <a:pPr marL="0" lvl="0" indent="0" algn="l" rtl="0">
              <a:spcBef>
                <a:spcPts val="1600"/>
              </a:spcBef>
              <a:spcAft>
                <a:spcPts val="1600"/>
              </a:spcAft>
              <a:buNone/>
            </a:pPr>
            <a:endParaRPr sz="1400" b="0"/>
          </a:p>
        </p:txBody>
      </p:sp>
      <p:sp>
        <p:nvSpPr>
          <p:cNvPr id="105" name="Google Shape;105;p20"/>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Introduction - This document is your weekly reflective portfolio.</a:t>
            </a:r>
            <a:endParaRPr sz="23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9144000" cy="6888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Week 4: Making recommendations in the Needs Assessment &amp; Incorporating Assistive Technology into Needs Assessments </a:t>
            </a:r>
            <a:endParaRPr sz="2300" b="1"/>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a:spLocks noGrp="1"/>
          </p:cNvSpPr>
          <p:nvPr>
            <p:ph type="body" idx="1"/>
          </p:nvPr>
        </p:nvSpPr>
        <p:spPr>
          <a:xfrm>
            <a:off x="262350" y="1031575"/>
            <a:ext cx="55533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Welcome to week 4! This week we will start to think about how a needs assessor can approach assistive technology and the needs assessment report writing process.</a:t>
            </a:r>
            <a:endParaRPr sz="1600"/>
          </a:p>
          <a:p>
            <a:pPr marL="0" lvl="0" indent="0" algn="l" rtl="0">
              <a:spcBef>
                <a:spcPts val="1600"/>
              </a:spcBef>
              <a:spcAft>
                <a:spcPts val="0"/>
              </a:spcAft>
              <a:buNone/>
            </a:pPr>
            <a:r>
              <a:rPr lang="en" sz="1600" b="1"/>
              <a:t>You will need to complete the following in this portfolio this week:</a:t>
            </a:r>
            <a:endParaRPr sz="1600" b="1"/>
          </a:p>
          <a:p>
            <a:pPr marL="457200" lvl="0" indent="-330200" algn="l" rtl="0">
              <a:spcBef>
                <a:spcPts val="1600"/>
              </a:spcBef>
              <a:spcAft>
                <a:spcPts val="0"/>
              </a:spcAft>
              <a:buSzPts val="1600"/>
              <a:buChar char="●"/>
            </a:pPr>
            <a:r>
              <a:rPr lang="en" sz="1600"/>
              <a:t>All week 4 activities</a:t>
            </a:r>
            <a:endParaRPr sz="1600"/>
          </a:p>
          <a:p>
            <a:pPr marL="457200" lvl="0" indent="-330200" algn="l" rtl="0">
              <a:spcBef>
                <a:spcPts val="0"/>
              </a:spcBef>
              <a:spcAft>
                <a:spcPts val="0"/>
              </a:spcAft>
              <a:buSzPts val="1600"/>
              <a:buChar char="●"/>
            </a:pPr>
            <a:r>
              <a:rPr lang="en" sz="1600"/>
              <a:t>Your Reflective Account on this week's content</a:t>
            </a:r>
            <a:endParaRPr sz="1600"/>
          </a:p>
          <a:p>
            <a:pPr marL="0" lvl="0" indent="0" algn="l" rtl="0">
              <a:spcBef>
                <a:spcPts val="1600"/>
              </a:spcBef>
              <a:spcAft>
                <a:spcPts val="0"/>
              </a:spcAft>
              <a:buNone/>
            </a:pPr>
            <a:r>
              <a:rPr lang="en" sz="1600"/>
              <a:t>You should then </a:t>
            </a:r>
            <a:r>
              <a:rPr lang="en" sz="1600" b="1"/>
              <a:t>upload your portfolio</a:t>
            </a:r>
            <a:r>
              <a:rPr lang="en" sz="1600"/>
              <a:t> to the moodle platform (as a link, PDF or powerpoint document) by the end of the week. </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2966175" y="1666275"/>
            <a:ext cx="6228000" cy="34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This weeks activities are:</a:t>
            </a:r>
            <a:endParaRPr sz="1600"/>
          </a:p>
          <a:p>
            <a:pPr marL="457200" lvl="0" indent="-330200" algn="l" rtl="0">
              <a:spcBef>
                <a:spcPts val="1600"/>
              </a:spcBef>
              <a:spcAft>
                <a:spcPts val="0"/>
              </a:spcAft>
              <a:buSzPts val="1600"/>
              <a:buChar char="●"/>
            </a:pPr>
            <a:r>
              <a:rPr lang="en" sz="1600" b="1"/>
              <a:t>Explaining what a software is</a:t>
            </a:r>
            <a:endParaRPr sz="1600" b="1"/>
          </a:p>
          <a:p>
            <a:pPr marL="457200" lvl="0" indent="-330200" algn="l" rtl="0">
              <a:spcBef>
                <a:spcPts val="0"/>
              </a:spcBef>
              <a:spcAft>
                <a:spcPts val="0"/>
              </a:spcAft>
              <a:buSzPts val="1600"/>
              <a:buChar char="●"/>
            </a:pPr>
            <a:r>
              <a:rPr lang="en" sz="1600" b="1"/>
              <a:t>Justifying Assistive Technology</a:t>
            </a:r>
            <a:endParaRPr sz="1600" b="1"/>
          </a:p>
          <a:p>
            <a:pPr marL="0" lvl="0" indent="0" algn="l" rtl="0">
              <a:spcBef>
                <a:spcPts val="1600"/>
              </a:spcBef>
              <a:spcAft>
                <a:spcPts val="0"/>
              </a:spcAft>
              <a:buNone/>
            </a:pPr>
            <a:r>
              <a:rPr lang="en" sz="1600"/>
              <a:t>The activities are designed to get you thinking about the content and to encourage questions. Each activity is described in the following slides.</a:t>
            </a:r>
            <a:endParaRPr sz="1600"/>
          </a:p>
          <a:p>
            <a:pPr marL="0" lvl="0" indent="0" algn="l" rtl="0">
              <a:spcBef>
                <a:spcPts val="1600"/>
              </a:spcBef>
              <a:spcAft>
                <a:spcPts val="0"/>
              </a:spcAft>
              <a:buNone/>
            </a:pPr>
            <a:r>
              <a:rPr lang="en" sz="1600"/>
              <a:t>Please do post your questions on the forum - the facilitators and your peers will respond to these questions throughout the course. </a:t>
            </a:r>
            <a:endParaRPr sz="160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19" name="Google Shape;119;p22"/>
          <p:cNvSpPr txBox="1">
            <a:spLocks noGrp="1"/>
          </p:cNvSpPr>
          <p:nvPr>
            <p:ph type="title"/>
          </p:nvPr>
        </p:nvSpPr>
        <p:spPr>
          <a:xfrm>
            <a:off x="0" y="0"/>
            <a:ext cx="2757300" cy="514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Week 4 - Activities</a:t>
            </a:r>
            <a:endParaRPr sz="2200" b="1">
              <a:solidFill>
                <a:srgbClr val="20124D"/>
              </a:solidFill>
            </a:endParaRPr>
          </a:p>
          <a:p>
            <a:pPr marL="0" lvl="0" indent="0" algn="l" rtl="0">
              <a:spcBef>
                <a:spcPts val="0"/>
              </a:spcBef>
              <a:spcAft>
                <a:spcPts val="0"/>
              </a:spcAft>
              <a:buNone/>
            </a:pPr>
            <a:endParaRPr sz="2200" b="1">
              <a:solidFill>
                <a:srgbClr val="20124D"/>
              </a:solidFill>
            </a:endParaRPr>
          </a:p>
          <a:p>
            <a:pPr marL="0" lvl="0" indent="0" algn="l" rtl="0">
              <a:spcBef>
                <a:spcPts val="0"/>
              </a:spcBef>
              <a:spcAft>
                <a:spcPts val="0"/>
              </a:spcAft>
              <a:buNone/>
            </a:pPr>
            <a:r>
              <a:rPr lang="en" sz="1800" b="1">
                <a:solidFill>
                  <a:srgbClr val="20124D"/>
                </a:solidFill>
              </a:rPr>
              <a:t>As you work through the content we would recommend that you collaborate with others on these activities.</a:t>
            </a:r>
            <a:endParaRPr sz="1800" b="1">
              <a:solidFill>
                <a:srgbClr val="20124D"/>
              </a:solidFill>
            </a:endParaRPr>
          </a:p>
          <a:p>
            <a:pPr marL="0" lvl="0" indent="0" algn="l" rtl="0">
              <a:spcBef>
                <a:spcPts val="0"/>
              </a:spcBef>
              <a:spcAft>
                <a:spcPts val="0"/>
              </a:spcAft>
              <a:buNone/>
            </a:pPr>
            <a:endParaRPr sz="1800" b="1">
              <a:solidFill>
                <a:srgbClr val="20124D"/>
              </a:solidFill>
            </a:endParaRPr>
          </a:p>
          <a:p>
            <a:pPr marL="0" lvl="0" indent="0" algn="l" rtl="0">
              <a:spcBef>
                <a:spcPts val="0"/>
              </a:spcBef>
              <a:spcAft>
                <a:spcPts val="0"/>
              </a:spcAft>
              <a:buNone/>
            </a:pPr>
            <a:r>
              <a:rPr lang="en" sz="1400" b="1">
                <a:solidFill>
                  <a:srgbClr val="333333"/>
                </a:solidFill>
              </a:rPr>
              <a:t>These activities are not assessed and are a way for you to expand your knowledge. </a:t>
            </a:r>
            <a:endParaRPr sz="1400" b="1">
              <a:solidFill>
                <a:srgbClr val="333333"/>
              </a:solidFill>
            </a:endParaRPr>
          </a:p>
          <a:p>
            <a:pPr marL="0" lvl="0" indent="0" algn="l" rtl="0">
              <a:spcBef>
                <a:spcPts val="0"/>
              </a:spcBef>
              <a:spcAft>
                <a:spcPts val="0"/>
              </a:spcAft>
              <a:buNone/>
            </a:pPr>
            <a:endParaRPr sz="1400" b="1">
              <a:solidFill>
                <a:srgbClr val="333333"/>
              </a:solidFill>
            </a:endParaRPr>
          </a:p>
          <a:p>
            <a:pPr marL="0" lvl="0" indent="0" algn="l" rtl="0">
              <a:spcBef>
                <a:spcPts val="0"/>
              </a:spcBef>
              <a:spcAft>
                <a:spcPts val="0"/>
              </a:spcAft>
              <a:buNone/>
            </a:pPr>
            <a:r>
              <a:rPr lang="en" sz="1400" b="1">
                <a:solidFill>
                  <a:srgbClr val="333333"/>
                </a:solidFill>
              </a:rPr>
              <a:t>You can provide evidence of these activities on the following slides.</a:t>
            </a:r>
            <a:endParaRPr sz="1400" b="1">
              <a:solidFill>
                <a:srgbClr val="333333"/>
              </a:solidFill>
            </a:endParaRPr>
          </a:p>
          <a:p>
            <a:pPr marL="0" lvl="0" indent="0" algn="l" rtl="0">
              <a:spcBef>
                <a:spcPts val="0"/>
              </a:spcBef>
              <a:spcAft>
                <a:spcPts val="0"/>
              </a:spcAft>
              <a:buNone/>
            </a:pPr>
            <a:endParaRPr sz="1400" b="1">
              <a:solidFill>
                <a:srgbClr val="20124D"/>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0" name="Google Shape;120;p22"/>
          <p:cNvPicPr preferRelativeResize="0"/>
          <p:nvPr/>
        </p:nvPicPr>
        <p:blipFill>
          <a:blip r:embed="rId3">
            <a:alphaModFix/>
          </a:blip>
          <a:stretch>
            <a:fillRect/>
          </a:stretch>
        </p:blipFill>
        <p:spPr>
          <a:xfrm>
            <a:off x="4896350" y="62450"/>
            <a:ext cx="2702477" cy="1520151"/>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1: </a:t>
            </a:r>
            <a:endParaRPr sz="2200" b="1">
              <a:solidFill>
                <a:srgbClr val="20124D"/>
              </a:solidFill>
            </a:endParaRPr>
          </a:p>
          <a:p>
            <a:pPr marL="0" lvl="0" indent="0" algn="l" rtl="0">
              <a:spcBef>
                <a:spcPts val="1000"/>
              </a:spcBef>
              <a:spcAft>
                <a:spcPts val="0"/>
              </a:spcAft>
              <a:buNone/>
            </a:pPr>
            <a:r>
              <a:rPr lang="en" sz="2200" b="1">
                <a:solidFill>
                  <a:srgbClr val="20124D"/>
                </a:solidFill>
              </a:rPr>
              <a:t>Explaining What a Software Is.</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The 1st barrier I experience is…</a:t>
            </a:r>
            <a:endParaRPr sz="18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The technology that could support me is…</a:t>
            </a:r>
            <a:endParaRPr sz="18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The justification for this is...</a:t>
            </a:r>
            <a:endParaRPr sz="1800" b="1">
              <a:solidFill>
                <a:srgbClr val="E9EFF6"/>
              </a:solidFill>
            </a:endParaRPr>
          </a:p>
          <a:p>
            <a:pPr marL="0" lvl="0" indent="0" algn="l" rtl="0">
              <a:spcBef>
                <a:spcPts val="0"/>
              </a:spcBef>
              <a:spcAft>
                <a:spcPts val="0"/>
              </a:spcAft>
              <a:buNone/>
            </a:pPr>
            <a:endParaRPr sz="1800" b="1">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25" y="1092850"/>
            <a:ext cx="8963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A key part of every needs assessment will involve explaining key software to the assessee. Most often, the assessee won’t have any experience of assistive technology or the strategy that you are recommending that they apply. In this activity we would like you to practice explaining these key pieces of technology to a peer.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You can audio record this conversation or write notes below. </a:t>
            </a:r>
            <a:endParaRPr sz="1200">
              <a:solidFill>
                <a:schemeClr val="dk1"/>
              </a:solidFill>
            </a:endParaRPr>
          </a:p>
        </p:txBody>
      </p:sp>
      <p:sp>
        <p:nvSpPr>
          <p:cNvPr id="128" name="Google Shape;128;p23"/>
          <p:cNvSpPr/>
          <p:nvPr/>
        </p:nvSpPr>
        <p:spPr>
          <a:xfrm>
            <a:off x="378800" y="2374775"/>
            <a:ext cx="3716700" cy="2502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Tool 1: XMind</a:t>
            </a:r>
            <a:endParaRPr/>
          </a:p>
        </p:txBody>
      </p:sp>
      <p:pic>
        <p:nvPicPr>
          <p:cNvPr id="129" name="Google Shape;129;p23"/>
          <p:cNvPicPr preferRelativeResize="0"/>
          <p:nvPr/>
        </p:nvPicPr>
        <p:blipFill>
          <a:blip r:embed="rId4">
            <a:alphaModFix/>
          </a:blip>
          <a:stretch>
            <a:fillRect/>
          </a:stretch>
        </p:blipFill>
        <p:spPr>
          <a:xfrm>
            <a:off x="2652375" y="2451771"/>
            <a:ext cx="1396549" cy="504075"/>
          </a:xfrm>
          <a:prstGeom prst="rect">
            <a:avLst/>
          </a:prstGeom>
          <a:noFill/>
          <a:ln>
            <a:noFill/>
          </a:ln>
        </p:spPr>
      </p:pic>
      <p:sp>
        <p:nvSpPr>
          <p:cNvPr id="130" name="Google Shape;130;p23"/>
          <p:cNvSpPr/>
          <p:nvPr/>
        </p:nvSpPr>
        <p:spPr>
          <a:xfrm>
            <a:off x="5013650" y="2374775"/>
            <a:ext cx="3716700" cy="2502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Tool 2: Natural Reader</a:t>
            </a:r>
            <a:endParaRPr/>
          </a:p>
        </p:txBody>
      </p:sp>
      <p:pic>
        <p:nvPicPr>
          <p:cNvPr id="131" name="Google Shape;131;p23"/>
          <p:cNvPicPr preferRelativeResize="0"/>
          <p:nvPr/>
        </p:nvPicPr>
        <p:blipFill>
          <a:blip r:embed="rId5">
            <a:alphaModFix/>
          </a:blip>
          <a:stretch>
            <a:fillRect/>
          </a:stretch>
        </p:blipFill>
        <p:spPr>
          <a:xfrm>
            <a:off x="7699100" y="2434217"/>
            <a:ext cx="968575" cy="539175"/>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2: </a:t>
            </a:r>
            <a:endParaRPr sz="2200" b="1">
              <a:solidFill>
                <a:srgbClr val="20124D"/>
              </a:solidFill>
            </a:endParaRPr>
          </a:p>
          <a:p>
            <a:pPr marL="0" lvl="0" indent="0" algn="l" rtl="0">
              <a:spcBef>
                <a:spcPts val="1000"/>
              </a:spcBef>
              <a:spcAft>
                <a:spcPts val="0"/>
              </a:spcAft>
              <a:buNone/>
            </a:pPr>
            <a:r>
              <a:rPr lang="en" sz="2200" b="1">
                <a:solidFill>
                  <a:srgbClr val="20124D"/>
                </a:solidFill>
              </a:rPr>
              <a:t>Justifying Assistive Technology</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37" name="Google Shape;137;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38" name="Google Shape;138;p24"/>
          <p:cNvSpPr txBox="1"/>
          <p:nvPr/>
        </p:nvSpPr>
        <p:spPr>
          <a:xfrm>
            <a:off x="58075" y="1173475"/>
            <a:ext cx="8971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Once you have explained to your assessee the key elements of what a software does, you will need to justify the software and strategy in the needs assessment report.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would like you to practice writing these justifications. You will need to identify a barrier that the software helps to remove and justify why this software would be beneficial to your fictitious needs assessee. Write or record your justification below. </a:t>
            </a:r>
            <a:endParaRPr>
              <a:solidFill>
                <a:schemeClr val="dk1"/>
              </a:solidFill>
            </a:endParaRPr>
          </a:p>
        </p:txBody>
      </p:sp>
      <p:sp>
        <p:nvSpPr>
          <p:cNvPr id="139" name="Google Shape;139;p24"/>
          <p:cNvSpPr/>
          <p:nvPr/>
        </p:nvSpPr>
        <p:spPr>
          <a:xfrm>
            <a:off x="775188" y="2853925"/>
            <a:ext cx="3571500" cy="21042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XMind Justification:</a:t>
            </a:r>
            <a:endParaRPr/>
          </a:p>
        </p:txBody>
      </p:sp>
      <p:sp>
        <p:nvSpPr>
          <p:cNvPr id="140" name="Google Shape;140;p24"/>
          <p:cNvSpPr/>
          <p:nvPr/>
        </p:nvSpPr>
        <p:spPr>
          <a:xfrm>
            <a:off x="4797313" y="2853925"/>
            <a:ext cx="3571500" cy="21042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Natural Reader Justification: </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Please write your reflection here. You should write between 100-150 words. </a:t>
            </a:r>
            <a:endParaRPr sz="1600"/>
          </a:p>
          <a:p>
            <a:pPr marL="0" lvl="0" indent="0" algn="l" rtl="0">
              <a:spcBef>
                <a:spcPts val="1600"/>
              </a:spcBef>
              <a:spcAft>
                <a:spcPts val="0"/>
              </a:spcAft>
              <a:buNone/>
            </a:pPr>
            <a:r>
              <a:rPr lang="en" sz="1600"/>
              <a:t>You can resize this textbox if necessary. </a:t>
            </a:r>
            <a:endParaRPr sz="1600"/>
          </a:p>
          <a:p>
            <a:pPr marL="0" lvl="0" indent="0" algn="l" rtl="0">
              <a:spcBef>
                <a:spcPts val="1600"/>
              </a:spcBef>
              <a:spcAft>
                <a:spcPts val="0"/>
              </a:spcAft>
              <a:buNone/>
            </a:pPr>
            <a:r>
              <a:rPr lang="en" sz="1600"/>
              <a:t>We are happy for you to upload an audio or video of your reflection if you would prefer. </a:t>
            </a:r>
            <a:endParaRPr sz="1600"/>
          </a:p>
          <a:p>
            <a:pPr marL="0" lvl="0" indent="0" algn="l" rtl="0">
              <a:spcBef>
                <a:spcPts val="1600"/>
              </a:spcBef>
              <a:spcAft>
                <a:spcPts val="0"/>
              </a:spcAft>
              <a:buNone/>
            </a:pPr>
            <a:r>
              <a:rPr lang="en" sz="1600"/>
              <a:t>You can also upload images. </a:t>
            </a:r>
            <a:endParaRPr sz="1600"/>
          </a:p>
          <a:p>
            <a:pPr marL="0" lvl="0" indent="0" algn="l" rtl="0">
              <a:spcBef>
                <a:spcPts val="1600"/>
              </a:spcBef>
              <a:spcAft>
                <a:spcPts val="0"/>
              </a:spcAft>
              <a:buNone/>
            </a:pPr>
            <a:r>
              <a:rPr lang="en" sz="1600"/>
              <a:t>(You can delete this text)</a:t>
            </a: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46" name="Google Shape;146;p25"/>
          <p:cNvSpPr txBox="1">
            <a:spLocks noGrp="1"/>
          </p:cNvSpPr>
          <p:nvPr>
            <p:ph type="title"/>
          </p:nvPr>
        </p:nvSpPr>
        <p:spPr>
          <a:xfrm>
            <a:off x="0" y="0"/>
            <a:ext cx="2757300" cy="514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CCCC7"/>
                </a:solidFill>
              </a:rPr>
              <a:t>Reflective Account Week 4</a:t>
            </a:r>
            <a:endParaRPr sz="2200" b="1">
              <a:solidFill>
                <a:srgbClr val="FCCCC7"/>
              </a:solidFill>
            </a:endParaRPr>
          </a:p>
          <a:p>
            <a:pPr marL="0" lvl="0" indent="0" algn="l" rtl="0">
              <a:spcBef>
                <a:spcPts val="0"/>
              </a:spcBef>
              <a:spcAft>
                <a:spcPts val="0"/>
              </a:spcAft>
              <a:buNone/>
            </a:pPr>
            <a:endParaRPr sz="2200" b="1">
              <a:solidFill>
                <a:srgbClr val="FCCCC7"/>
              </a:solidFill>
            </a:endParaRPr>
          </a:p>
          <a:p>
            <a:pPr marL="0" lvl="0" indent="0" algn="l" rtl="0">
              <a:spcBef>
                <a:spcPts val="0"/>
              </a:spcBef>
              <a:spcAft>
                <a:spcPts val="0"/>
              </a:spcAft>
              <a:buNone/>
            </a:pPr>
            <a:r>
              <a:rPr lang="en" sz="1800" b="1">
                <a:solidFill>
                  <a:schemeClr val="lt1"/>
                </a:solidFill>
              </a:rPr>
              <a:t>Please use this space to reflect on what you have learnt this week. </a:t>
            </a:r>
            <a:endParaRPr sz="1800" b="1">
              <a:solidFill>
                <a:schemeClr val="lt1"/>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400" b="1">
                <a:solidFill>
                  <a:srgbClr val="E9EFF6"/>
                </a:solidFill>
              </a:rPr>
              <a:t>Some prompts: </a:t>
            </a:r>
            <a:endParaRPr sz="1400" b="1">
              <a:solidFill>
                <a:srgbClr val="E9EFF6"/>
              </a:solidFill>
            </a:endParaRPr>
          </a:p>
          <a:p>
            <a:pPr marL="0" lvl="0" indent="0" algn="l" rtl="0">
              <a:spcBef>
                <a:spcPts val="0"/>
              </a:spcBef>
              <a:spcAft>
                <a:spcPts val="0"/>
              </a:spcAft>
              <a:buNone/>
            </a:pP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How will this new content impact your work? </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What did you learn?</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Is there anything you’d like to know more about? </a:t>
            </a:r>
            <a:endParaRPr sz="14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47" name="Google Shape;147;p25"/>
          <p:cNvPicPr preferRelativeResize="0"/>
          <p:nvPr/>
        </p:nvPicPr>
        <p:blipFill rotWithShape="1">
          <a:blip r:embed="rId3">
            <a:alphaModFix/>
          </a:blip>
          <a:srcRect l="20479" r="22978"/>
          <a:stretch/>
        </p:blipFill>
        <p:spPr>
          <a:xfrm>
            <a:off x="1865626" y="4214950"/>
            <a:ext cx="857251" cy="85280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0" y="0"/>
            <a:ext cx="9144000" cy="5706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Your questions, thoughts, comments...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sp>
        <p:nvSpPr>
          <p:cNvPr id="153" name="Google Shape;153;p26"/>
          <p:cNvSpPr txBox="1"/>
          <p:nvPr/>
        </p:nvSpPr>
        <p:spPr>
          <a:xfrm>
            <a:off x="12900" y="7433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Thank you for completing this week's key activities, content and reflection. You can use this space to share any comments, thoughts or questions that you may have that you’d like the facilitators to be aware of. </a:t>
            </a:r>
            <a:endParaRPr>
              <a:solidFill>
                <a:schemeClr val="dk1"/>
              </a:solidFill>
            </a:endParaRPr>
          </a:p>
        </p:txBody>
      </p:sp>
      <p:pic>
        <p:nvPicPr>
          <p:cNvPr id="154" name="Google Shape;154;p26"/>
          <p:cNvPicPr preferRelativeResize="0"/>
          <p:nvPr/>
        </p:nvPicPr>
        <p:blipFill rotWithShape="1">
          <a:blip r:embed="rId3">
            <a:alphaModFix/>
          </a:blip>
          <a:srcRect l="11762"/>
          <a:stretch/>
        </p:blipFill>
        <p:spPr>
          <a:xfrm>
            <a:off x="5070425" y="1763450"/>
            <a:ext cx="4304251" cy="2743824"/>
          </a:xfrm>
          <a:prstGeom prst="rect">
            <a:avLst/>
          </a:prstGeom>
          <a:noFill/>
          <a:ln>
            <a:noFill/>
          </a:ln>
        </p:spPr>
      </p:pic>
      <p:sp>
        <p:nvSpPr>
          <p:cNvPr id="155" name="Google Shape;155;p26"/>
          <p:cNvSpPr txBox="1"/>
          <p:nvPr/>
        </p:nvSpPr>
        <p:spPr>
          <a:xfrm>
            <a:off x="329150" y="1592600"/>
            <a:ext cx="40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Add your questions here...</a:t>
            </a:r>
            <a:endParaRPr/>
          </a:p>
        </p:txBody>
      </p:sp>
    </p:spTree>
  </p:cSld>
  <p:clrMapOvr>
    <a:masterClrMapping/>
  </p:clrMapOvr>
  <p:transition>
    <p:fade/>
  </p:transition>
</p:sld>
</file>

<file path=ppt/theme/theme1.xml><?xml version="1.0" encoding="utf-8"?>
<a:theme xmlns:a="http://schemas.openxmlformats.org/drawingml/2006/main"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On-screen Show (16:9)</PresentationFormat>
  <Paragraphs>86</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D&amp;A Theme 2021</vt:lpstr>
      <vt:lpstr>PowerPoint Presentation</vt:lpstr>
      <vt:lpstr>Introduction - This document is your weekly reflective portfolio.</vt:lpstr>
      <vt:lpstr>Week 4: Making recommendations in the Needs Assessment &amp; Incorporating Assistive Technology into Needs Assessments </vt:lpstr>
      <vt:lpstr>Week 4 - Activities  As you work through the content we would recommend that you collaborate with others on these activities.  These activities are not assessed and are a way for you to expand your knowledge.   You can provide evidence of these activities on the following slides.    </vt:lpstr>
      <vt:lpstr>Activity 1:  Explaining What a Software Is.       The 1st barrier I experience is…  The technology that could support me is…  The justification for this is... </vt:lpstr>
      <vt:lpstr>Activity 2:  Justifying Assistive Technology     </vt:lpstr>
      <vt:lpstr>Reflective Account Week 4  Please use this space to reflect on what you have learnt this week.   Some prompts:   How will this new content impact your work?  What did you learn? Is there anything you’d like to know more about?    </vt:lpstr>
      <vt:lpstr>Your questions, thoughts,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Rox Steel</cp:lastModifiedBy>
  <cp:revision>1</cp:revision>
  <dcterms:modified xsi:type="dcterms:W3CDTF">2021-12-06T19:00:26Z</dcterms:modified>
</cp:coreProperties>
</file>