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802" y="6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b4ac6d4782_0_10:notes"/>
          <p:cNvSpPr txBox="1">
            <a:spLocks noGrp="1"/>
          </p:cNvSpPr>
          <p:nvPr>
            <p:ph type="body" idx="1"/>
          </p:nvPr>
        </p:nvSpPr>
        <p:spPr>
          <a:xfrm>
            <a:off x="685802" y="4400556"/>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9" name="Google Shape;89;gb4ac6d4782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b4ac6d4782_0_3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b4ac6d4782_0_3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b6d13e0a78_0_57: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8" name="Google Shape;108;gb6d13e0a78_0_57: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b6d13e0a78_0_74: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6" name="Google Shape;116;gb6d13e0a78_0_74: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e1da6ad346_0_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3" name="Google Shape;123;ge1da6ad346_0_1: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e1da6ad346_0_13: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ge1da6ad346_0_13: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e1da6ad346_0_23: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ge1da6ad346_0_23: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b6d13e0a78_0_32: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7" name="Google Shape;147;gb6d13e0a78_0_32: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e1da6ad346_0_31:notes"/>
          <p:cNvSpPr txBox="1">
            <a:spLocks noGrp="1"/>
          </p:cNvSpPr>
          <p:nvPr>
            <p:ph type="body" idx="1"/>
          </p:nvPr>
        </p:nvSpPr>
        <p:spPr>
          <a:xfrm>
            <a:off x="685802" y="4400556"/>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e1da6ad346_0_31:notes"/>
          <p:cNvSpPr>
            <a:spLocks noGrp="1" noRot="1" noChangeAspect="1"/>
          </p:cNvSpPr>
          <p:nvPr>
            <p:ph type="sldImg" idx="2"/>
          </p:nvPr>
        </p:nvSpPr>
        <p:spPr>
          <a:xfrm>
            <a:off x="417052" y="1142451"/>
            <a:ext cx="60240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diversityandability.com" TargetMode="External"/><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hyperlink" Target="https://twitter.com/DandA_inclusion" TargetMode="External"/><Relationship Id="rId11" Type="http://schemas.openxmlformats.org/officeDocument/2006/relationships/image" Target="../media/image7.png"/><Relationship Id="rId5" Type="http://schemas.openxmlformats.org/officeDocument/2006/relationships/hyperlink" Target="https://www.facebook.com/dnamatters" TargetMode="External"/><Relationship Id="rId10" Type="http://schemas.openxmlformats.org/officeDocument/2006/relationships/image" Target="../media/image6.png"/><Relationship Id="rId4" Type="http://schemas.openxmlformats.org/officeDocument/2006/relationships/hyperlink" Target="https://www.linkedin.com/company/diversity-and-ability" TargetMode="External"/><Relationship Id="rId9"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8"/>
        <p:cNvGrpSpPr/>
        <p:nvPr/>
      </p:nvGrpSpPr>
      <p:grpSpPr>
        <a:xfrm>
          <a:off x="0" y="0"/>
          <a:ext cx="0" cy="0"/>
          <a:chOff x="0" y="0"/>
          <a:chExt cx="0" cy="0"/>
        </a:xfrm>
      </p:grpSpPr>
      <p:sp>
        <p:nvSpPr>
          <p:cNvPr id="49" name="Google Shape;49;p11"/>
          <p:cNvSpPr/>
          <p:nvPr/>
        </p:nvSpPr>
        <p:spPr>
          <a:xfrm>
            <a:off x="4572000" y="-125"/>
            <a:ext cx="4572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 name="Google Shape;50;p1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51" name="Google Shape;51;p1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2" name="Google Shape;52;p1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53" name="Google Shape;53;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4"/>
        <p:cNvGrpSpPr/>
        <p:nvPr/>
      </p:nvGrpSpPr>
      <p:grpSpPr>
        <a:xfrm>
          <a:off x="0" y="0"/>
          <a:ext cx="0" cy="0"/>
          <a:chOff x="0" y="0"/>
          <a:chExt cx="0" cy="0"/>
        </a:xfrm>
      </p:grpSpPr>
      <p:sp>
        <p:nvSpPr>
          <p:cNvPr id="55" name="Google Shape;55;p1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56" name="Google Shape;56;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7"/>
        <p:cNvGrpSpPr/>
        <p:nvPr/>
      </p:nvGrpSpPr>
      <p:grpSpPr>
        <a:xfrm>
          <a:off x="0" y="0"/>
          <a:ext cx="0" cy="0"/>
          <a:chOff x="0" y="0"/>
          <a:chExt cx="0" cy="0"/>
        </a:xfrm>
      </p:grpSpPr>
      <p:sp>
        <p:nvSpPr>
          <p:cNvPr id="58" name="Google Shape;58;p1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9" name="Google Shape;59;p1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60" name="Google Shape;60;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1"/>
        <p:cNvGrpSpPr/>
        <p:nvPr/>
      </p:nvGrpSpPr>
      <p:grpSpPr>
        <a:xfrm>
          <a:off x="0" y="0"/>
          <a:ext cx="0" cy="0"/>
          <a:chOff x="0" y="0"/>
          <a:chExt cx="0" cy="0"/>
        </a:xfrm>
      </p:grpSpPr>
      <p:sp>
        <p:nvSpPr>
          <p:cNvPr id="62" name="Google Shape;6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ocial Media">
  <p:cSld name="CUSTOM_3">
    <p:bg>
      <p:bgPr>
        <a:solidFill>
          <a:schemeClr val="lt2"/>
        </a:solidFill>
        <a:effectLst/>
      </p:bgPr>
    </p:bg>
    <p:spTree>
      <p:nvGrpSpPr>
        <p:cNvPr id="1" name="Shape 63"/>
        <p:cNvGrpSpPr/>
        <p:nvPr/>
      </p:nvGrpSpPr>
      <p:grpSpPr>
        <a:xfrm>
          <a:off x="0" y="0"/>
          <a:ext cx="0" cy="0"/>
          <a:chOff x="0" y="0"/>
          <a:chExt cx="0" cy="0"/>
        </a:xfrm>
      </p:grpSpPr>
      <p:pic>
        <p:nvPicPr>
          <p:cNvPr id="64" name="Google Shape;64;p15"/>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65" name="Google Shape;65;p15"/>
          <p:cNvSpPr txBox="1"/>
          <p:nvPr/>
        </p:nvSpPr>
        <p:spPr>
          <a:xfrm>
            <a:off x="145350" y="904725"/>
            <a:ext cx="4932600" cy="400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rgbClr val="2B2B73"/>
              </a:solidFill>
            </a:endParaRPr>
          </a:p>
          <a:p>
            <a:pPr marL="393700" lvl="0" indent="-190500" algn="l" rtl="0">
              <a:spcBef>
                <a:spcPts val="0"/>
              </a:spcBef>
              <a:spcAft>
                <a:spcPts val="0"/>
              </a:spcAft>
              <a:buNone/>
            </a:pPr>
            <a:endParaRPr>
              <a:solidFill>
                <a:srgbClr val="2B2B73"/>
              </a:solidFill>
            </a:endParaRPr>
          </a:p>
          <a:p>
            <a:pPr marL="78740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endParaRPr sz="1800" b="1">
              <a:solidFill>
                <a:srgbClr val="2B2B73"/>
              </a:solidFill>
            </a:endParaRPr>
          </a:p>
          <a:p>
            <a:pPr marL="0" lvl="0" indent="0" algn="l" rtl="0">
              <a:spcBef>
                <a:spcPts val="0"/>
              </a:spcBef>
              <a:spcAft>
                <a:spcPts val="0"/>
              </a:spcAft>
              <a:buNone/>
            </a:pPr>
            <a:endParaRPr sz="1800" b="1">
              <a:solidFill>
                <a:srgbClr val="2B2B73"/>
              </a:solidFill>
            </a:endParaRPr>
          </a:p>
          <a:p>
            <a:pPr marL="0" lvl="0" indent="0" algn="ctr" rtl="0">
              <a:spcBef>
                <a:spcPts val="0"/>
              </a:spcBef>
              <a:spcAft>
                <a:spcPts val="0"/>
              </a:spcAft>
              <a:buNone/>
            </a:pPr>
            <a:r>
              <a:rPr lang="en" sz="1600" b="1" u="sng">
                <a:solidFill>
                  <a:srgbClr val="0097A7"/>
                </a:solidFill>
                <a:hlinkClick r:id="rId3">
                  <a:extLst>
                    <a:ext uri="{A12FA001-AC4F-418D-AE19-62706E023703}">
                      <ahyp:hlinkClr xmlns:ahyp="http://schemas.microsoft.com/office/drawing/2018/hyperlinkcolor" val="tx"/>
                    </a:ext>
                  </a:extLst>
                </a:hlinkClick>
              </a:rPr>
              <a:t>www.diversityandability.com</a:t>
            </a:r>
            <a:r>
              <a:rPr lang="en" sz="1600" b="1">
                <a:solidFill>
                  <a:srgbClr val="78909C"/>
                </a:solidFill>
              </a:rPr>
              <a:t> </a:t>
            </a:r>
            <a:endParaRPr sz="1800" b="1">
              <a:solidFill>
                <a:srgbClr val="2B2B73"/>
              </a:solidFill>
            </a:endParaRPr>
          </a:p>
          <a:p>
            <a:pPr marL="0" lvl="0" indent="0" algn="ctr" rtl="0">
              <a:spcBef>
                <a:spcPts val="0"/>
              </a:spcBef>
              <a:spcAft>
                <a:spcPts val="0"/>
              </a:spcAft>
              <a:buNone/>
            </a:pPr>
            <a:endParaRPr sz="1600">
              <a:solidFill>
                <a:srgbClr val="2B2B73"/>
              </a:solidFill>
            </a:endParaRPr>
          </a:p>
          <a:p>
            <a:pPr marL="0" lvl="0" indent="0" algn="ctr" rtl="0">
              <a:spcBef>
                <a:spcPts val="0"/>
              </a:spcBef>
              <a:spcAft>
                <a:spcPts val="0"/>
              </a:spcAft>
              <a:buNone/>
            </a:pPr>
            <a:r>
              <a:rPr lang="en" sz="1600" b="1">
                <a:solidFill>
                  <a:srgbClr val="2B2B73"/>
                </a:solidFill>
              </a:rPr>
              <a:t>Social Media: </a:t>
            </a:r>
            <a:r>
              <a:rPr lang="en">
                <a:solidFill>
                  <a:srgbClr val="2B2B73"/>
                </a:solidFill>
              </a:rPr>
              <a:t>	</a:t>
            </a:r>
            <a:endParaRPr>
              <a:solidFill>
                <a:srgbClr val="2B2B73"/>
              </a:solidFill>
            </a:endParaRPr>
          </a:p>
          <a:p>
            <a:pPr marL="393700" lvl="0" indent="-190500" algn="ctr" rtl="0">
              <a:spcBef>
                <a:spcPts val="0"/>
              </a:spcBef>
              <a:spcAft>
                <a:spcPts val="0"/>
              </a:spcAft>
              <a:buNone/>
            </a:pPr>
            <a:endParaRPr>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4">
                  <a:extLst>
                    <a:ext uri="{A12FA001-AC4F-418D-AE19-62706E023703}">
                      <ahyp:hlinkClr xmlns:ahyp="http://schemas.microsoft.com/office/drawing/2018/hyperlinkcolor" val="tx"/>
                    </a:ext>
                  </a:extLst>
                </a:hlinkClick>
              </a:rPr>
              <a:t>LinkedIn </a:t>
            </a:r>
            <a:r>
              <a:rPr lang="en" sz="1800">
                <a:solidFill>
                  <a:srgbClr val="2B2B73"/>
                </a:solidFill>
              </a:rPr>
              <a:t>diversity-and-ability</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5">
                  <a:extLst>
                    <a:ext uri="{A12FA001-AC4F-418D-AE19-62706E023703}">
                      <ahyp:hlinkClr xmlns:ahyp="http://schemas.microsoft.com/office/drawing/2018/hyperlinkcolor" val="tx"/>
                    </a:ext>
                  </a:extLst>
                </a:hlinkClick>
              </a:rPr>
              <a:t>Facebook</a:t>
            </a:r>
            <a:r>
              <a:rPr lang="en" sz="1800">
                <a:solidFill>
                  <a:srgbClr val="2B2B73"/>
                </a:solidFill>
              </a:rPr>
              <a:t> @dnamatters</a:t>
            </a:r>
            <a:endParaRPr sz="1800">
              <a:solidFill>
                <a:srgbClr val="2B2B73"/>
              </a:solidFill>
            </a:endParaRPr>
          </a:p>
          <a:p>
            <a:pPr marL="914400" lvl="0" indent="0" algn="l" rtl="0">
              <a:lnSpc>
                <a:spcPct val="115000"/>
              </a:lnSpc>
              <a:spcBef>
                <a:spcPts val="0"/>
              </a:spcBef>
              <a:spcAft>
                <a:spcPts val="0"/>
              </a:spcAft>
              <a:buNone/>
            </a:pPr>
            <a:r>
              <a:rPr lang="en" sz="1800" u="sng">
                <a:solidFill>
                  <a:srgbClr val="0097A7"/>
                </a:solidFill>
                <a:hlinkClick r:id="rId6">
                  <a:extLst>
                    <a:ext uri="{A12FA001-AC4F-418D-AE19-62706E023703}">
                      <ahyp:hlinkClr xmlns:ahyp="http://schemas.microsoft.com/office/drawing/2018/hyperlinkcolor" val="tx"/>
                    </a:ext>
                  </a:extLst>
                </a:hlinkClick>
              </a:rPr>
              <a:t>Twitter</a:t>
            </a:r>
            <a:r>
              <a:rPr lang="en" sz="1800">
                <a:solidFill>
                  <a:srgbClr val="2B2B73"/>
                </a:solidFill>
              </a:rPr>
              <a:t> @DandA_inclusion</a:t>
            </a:r>
            <a:br>
              <a:rPr lang="en" sz="1800">
                <a:solidFill>
                  <a:srgbClr val="2B2B73"/>
                </a:solidFill>
              </a:rPr>
            </a:br>
            <a:r>
              <a:rPr lang="en" sz="1800" u="sng">
                <a:solidFill>
                  <a:schemeClr val="hlink"/>
                </a:solidFill>
                <a:hlinkClick r:id=""/>
              </a:rPr>
              <a:t>Instagram</a:t>
            </a:r>
            <a:r>
              <a:rPr lang="en" sz="1800">
                <a:solidFill>
                  <a:srgbClr val="2B2B73"/>
                </a:solidFill>
              </a:rPr>
              <a:t> @diversity_and_ability</a:t>
            </a:r>
            <a:endParaRPr sz="1800">
              <a:solidFill>
                <a:srgbClr val="2B2B73"/>
              </a:solidFill>
            </a:endParaRPr>
          </a:p>
          <a:p>
            <a:pPr marL="1371600" lvl="0" indent="0" algn="l" rtl="0">
              <a:spcBef>
                <a:spcPts val="0"/>
              </a:spcBef>
              <a:spcAft>
                <a:spcPts val="0"/>
              </a:spcAft>
              <a:buNone/>
            </a:pPr>
            <a:endParaRPr sz="1700">
              <a:solidFill>
                <a:srgbClr val="2B2B73"/>
              </a:solidFill>
            </a:endParaRPr>
          </a:p>
          <a:p>
            <a:pPr marL="0" lvl="0" indent="0" algn="l" rtl="0">
              <a:lnSpc>
                <a:spcPct val="115000"/>
              </a:lnSpc>
              <a:spcBef>
                <a:spcPts val="0"/>
              </a:spcBef>
              <a:spcAft>
                <a:spcPts val="1600"/>
              </a:spcAft>
              <a:buNone/>
            </a:pPr>
            <a:endParaRPr sz="1900">
              <a:solidFill>
                <a:srgbClr val="2B2B73"/>
              </a:solidFill>
            </a:endParaRPr>
          </a:p>
        </p:txBody>
      </p:sp>
      <p:pic>
        <p:nvPicPr>
          <p:cNvPr id="66" name="Google Shape;66;p15"/>
          <p:cNvPicPr preferRelativeResize="0"/>
          <p:nvPr/>
        </p:nvPicPr>
        <p:blipFill>
          <a:blip r:embed="rId7">
            <a:alphaModFix/>
          </a:blip>
          <a:stretch>
            <a:fillRect/>
          </a:stretch>
        </p:blipFill>
        <p:spPr>
          <a:xfrm>
            <a:off x="450775" y="816475"/>
            <a:ext cx="4321751" cy="1042450"/>
          </a:xfrm>
          <a:prstGeom prst="rect">
            <a:avLst/>
          </a:prstGeom>
          <a:noFill/>
          <a:ln>
            <a:noFill/>
          </a:ln>
        </p:spPr>
      </p:pic>
      <p:grpSp>
        <p:nvGrpSpPr>
          <p:cNvPr id="67" name="Google Shape;67;p15"/>
          <p:cNvGrpSpPr/>
          <p:nvPr/>
        </p:nvGrpSpPr>
        <p:grpSpPr>
          <a:xfrm>
            <a:off x="772400" y="3256600"/>
            <a:ext cx="272250" cy="1217675"/>
            <a:chOff x="772400" y="3256600"/>
            <a:chExt cx="272250" cy="1217675"/>
          </a:xfrm>
        </p:grpSpPr>
        <p:pic>
          <p:nvPicPr>
            <p:cNvPr id="68" name="Google Shape;68;p15"/>
            <p:cNvPicPr preferRelativeResize="0"/>
            <p:nvPr/>
          </p:nvPicPr>
          <p:blipFill>
            <a:blip r:embed="rId8">
              <a:alphaModFix/>
            </a:blip>
            <a:stretch>
              <a:fillRect/>
            </a:stretch>
          </p:blipFill>
          <p:spPr>
            <a:xfrm>
              <a:off x="772401" y="3901704"/>
              <a:ext cx="272249" cy="268705"/>
            </a:xfrm>
            <a:prstGeom prst="rect">
              <a:avLst/>
            </a:prstGeom>
            <a:noFill/>
            <a:ln>
              <a:noFill/>
            </a:ln>
          </p:spPr>
        </p:pic>
        <p:pic>
          <p:nvPicPr>
            <p:cNvPr id="69" name="Google Shape;69;p15"/>
            <p:cNvPicPr preferRelativeResize="0"/>
            <p:nvPr/>
          </p:nvPicPr>
          <p:blipFill>
            <a:blip r:embed="rId9">
              <a:alphaModFix/>
            </a:blip>
            <a:stretch>
              <a:fillRect/>
            </a:stretch>
          </p:blipFill>
          <p:spPr>
            <a:xfrm>
              <a:off x="772401" y="3585833"/>
              <a:ext cx="272248" cy="269156"/>
            </a:xfrm>
            <a:prstGeom prst="rect">
              <a:avLst/>
            </a:prstGeom>
            <a:noFill/>
            <a:ln>
              <a:noFill/>
            </a:ln>
          </p:spPr>
        </p:pic>
        <p:pic>
          <p:nvPicPr>
            <p:cNvPr id="70" name="Google Shape;70;p15"/>
            <p:cNvPicPr preferRelativeResize="0"/>
            <p:nvPr/>
          </p:nvPicPr>
          <p:blipFill>
            <a:blip r:embed="rId10">
              <a:alphaModFix/>
            </a:blip>
            <a:stretch>
              <a:fillRect/>
            </a:stretch>
          </p:blipFill>
          <p:spPr>
            <a:xfrm>
              <a:off x="772401" y="3256600"/>
              <a:ext cx="272248" cy="269142"/>
            </a:xfrm>
            <a:prstGeom prst="rect">
              <a:avLst/>
            </a:prstGeom>
            <a:noFill/>
            <a:ln>
              <a:noFill/>
            </a:ln>
          </p:spPr>
        </p:pic>
        <p:pic>
          <p:nvPicPr>
            <p:cNvPr id="71" name="Google Shape;71;p15"/>
            <p:cNvPicPr preferRelativeResize="0"/>
            <p:nvPr/>
          </p:nvPicPr>
          <p:blipFill>
            <a:blip r:embed="rId11">
              <a:alphaModFix/>
            </a:blip>
            <a:stretch>
              <a:fillRect/>
            </a:stretch>
          </p:blipFill>
          <p:spPr>
            <a:xfrm>
              <a:off x="772400" y="4204073"/>
              <a:ext cx="272248" cy="270203"/>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amp;A Accolades">
  <p:cSld name="CUSTOM_6">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pic>
        <p:nvPicPr>
          <p:cNvPr id="74" name="Google Shape;74;p16"/>
          <p:cNvPicPr preferRelativeResize="0"/>
          <p:nvPr/>
        </p:nvPicPr>
        <p:blipFill rotWithShape="1">
          <a:blip r:embed="rId2">
            <a:alphaModFix/>
          </a:blip>
          <a:srcRect l="2761" b="2305"/>
          <a:stretch/>
        </p:blipFill>
        <p:spPr>
          <a:xfrm>
            <a:off x="197550" y="1162225"/>
            <a:ext cx="8771374" cy="3158750"/>
          </a:xfrm>
          <a:prstGeom prst="rect">
            <a:avLst/>
          </a:prstGeom>
          <a:noFill/>
          <a:ln>
            <a:noFill/>
          </a:ln>
          <a:effectLst>
            <a:outerShdw blurRad="292100" dist="139700" dir="2700000" algn="tl" rotWithShape="0">
              <a:srgbClr val="333333">
                <a:alpha val="64709"/>
              </a:srgbClr>
            </a:outerShdw>
          </a:effectLst>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amp;A Title slide A">
  <p:cSld name="TITLE_2">
    <p:bg>
      <p:bgPr>
        <a:solidFill>
          <a:srgbClr val="FFFFFF"/>
        </a:solidFill>
        <a:effectLst/>
      </p:bgPr>
    </p:bg>
    <p:spTree>
      <p:nvGrpSpPr>
        <p:cNvPr id="1" name="Shape 75"/>
        <p:cNvGrpSpPr/>
        <p:nvPr/>
      </p:nvGrpSpPr>
      <p:grpSpPr>
        <a:xfrm>
          <a:off x="0" y="0"/>
          <a:ext cx="0" cy="0"/>
          <a:chOff x="0" y="0"/>
          <a:chExt cx="0" cy="0"/>
        </a:xfrm>
      </p:grpSpPr>
      <p:sp>
        <p:nvSpPr>
          <p:cNvPr id="76" name="Google Shape;76;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grpSp>
        <p:nvGrpSpPr>
          <p:cNvPr id="77" name="Google Shape;77;p17"/>
          <p:cNvGrpSpPr/>
          <p:nvPr/>
        </p:nvGrpSpPr>
        <p:grpSpPr>
          <a:xfrm>
            <a:off x="630141" y="717397"/>
            <a:ext cx="2802942" cy="2182791"/>
            <a:chOff x="630150" y="717396"/>
            <a:chExt cx="2367350" cy="1914057"/>
          </a:xfrm>
        </p:grpSpPr>
        <p:pic>
          <p:nvPicPr>
            <p:cNvPr id="78" name="Google Shape;78;p17"/>
            <p:cNvPicPr preferRelativeResize="0"/>
            <p:nvPr/>
          </p:nvPicPr>
          <p:blipFill rotWithShape="1">
            <a:blip r:embed="rId2">
              <a:alphaModFix/>
            </a:blip>
            <a:srcRect l="46890"/>
            <a:stretch/>
          </p:blipFill>
          <p:spPr>
            <a:xfrm>
              <a:off x="630150" y="1556253"/>
              <a:ext cx="2367350" cy="1075200"/>
            </a:xfrm>
            <a:prstGeom prst="rect">
              <a:avLst/>
            </a:prstGeom>
            <a:noFill/>
            <a:ln>
              <a:noFill/>
            </a:ln>
          </p:spPr>
        </p:pic>
        <p:pic>
          <p:nvPicPr>
            <p:cNvPr id="79" name="Google Shape;79;p17"/>
            <p:cNvPicPr preferRelativeResize="0"/>
            <p:nvPr/>
          </p:nvPicPr>
          <p:blipFill rotWithShape="1">
            <a:blip r:embed="rId2">
              <a:alphaModFix/>
            </a:blip>
            <a:srcRect r="53108"/>
            <a:stretch/>
          </p:blipFill>
          <p:spPr>
            <a:xfrm>
              <a:off x="827371" y="717396"/>
              <a:ext cx="1926999" cy="991251"/>
            </a:xfrm>
            <a:prstGeom prst="rect">
              <a:avLst/>
            </a:prstGeom>
            <a:noFill/>
            <a:ln>
              <a:noFill/>
            </a:ln>
          </p:spPr>
        </p:pic>
      </p:grpSp>
      <p:pic>
        <p:nvPicPr>
          <p:cNvPr id="80" name="Google Shape;80;p17"/>
          <p:cNvPicPr preferRelativeResize="0"/>
          <p:nvPr/>
        </p:nvPicPr>
        <p:blipFill rotWithShape="1">
          <a:blip r:embed="rId3">
            <a:alphaModFix/>
          </a:blip>
          <a:srcRect l="13423" r="13423"/>
          <a:stretch/>
        </p:blipFill>
        <p:spPr>
          <a:xfrm>
            <a:off x="4571999" y="0"/>
            <a:ext cx="4575724" cy="3518525"/>
          </a:xfrm>
          <a:prstGeom prst="rect">
            <a:avLst/>
          </a:prstGeom>
          <a:noFill/>
          <a:ln>
            <a:noFill/>
          </a:ln>
        </p:spPr>
      </p:pic>
      <p:sp>
        <p:nvSpPr>
          <p:cNvPr id="81" name="Google Shape;81;p17"/>
          <p:cNvSpPr/>
          <p:nvPr/>
        </p:nvSpPr>
        <p:spPr>
          <a:xfrm>
            <a:off x="0" y="3518525"/>
            <a:ext cx="9144000" cy="1625100"/>
          </a:xfrm>
          <a:prstGeom prst="rect">
            <a:avLst/>
          </a:prstGeom>
          <a:solidFill>
            <a:schemeClr val="lt2"/>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82" name="Google Shape;82;p17"/>
          <p:cNvSpPr txBox="1">
            <a:spLocks noGrp="1"/>
          </p:cNvSpPr>
          <p:nvPr>
            <p:ph type="title"/>
          </p:nvPr>
        </p:nvSpPr>
        <p:spPr>
          <a:xfrm>
            <a:off x="998000" y="3899425"/>
            <a:ext cx="7084500" cy="7788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amp;A pre-set half page">
  <p:cSld name="CUSTOM_3_1">
    <p:bg>
      <p:bgPr>
        <a:solidFill>
          <a:schemeClr val="lt2"/>
        </a:solidFill>
        <a:effectLst/>
      </p:bgPr>
    </p:bg>
    <p:spTree>
      <p:nvGrpSpPr>
        <p:cNvPr id="1" name="Shape 83"/>
        <p:cNvGrpSpPr/>
        <p:nvPr/>
      </p:nvGrpSpPr>
      <p:grpSpPr>
        <a:xfrm>
          <a:off x="0" y="0"/>
          <a:ext cx="0" cy="0"/>
          <a:chOff x="0" y="0"/>
          <a:chExt cx="0" cy="0"/>
        </a:xfrm>
      </p:grpSpPr>
      <p:pic>
        <p:nvPicPr>
          <p:cNvPr id="84" name="Google Shape;84;p18"/>
          <p:cNvPicPr preferRelativeResize="0"/>
          <p:nvPr/>
        </p:nvPicPr>
        <p:blipFill rotWithShape="1">
          <a:blip r:embed="rId2">
            <a:alphaModFix/>
          </a:blip>
          <a:srcRect l="15875" t="6370" r="13974" b="9034"/>
          <a:stretch/>
        </p:blipFill>
        <p:spPr>
          <a:xfrm>
            <a:off x="5048843" y="445025"/>
            <a:ext cx="3605780" cy="4348851"/>
          </a:xfrm>
          <a:prstGeom prst="rect">
            <a:avLst/>
          </a:prstGeom>
          <a:noFill/>
          <a:ln>
            <a:noFill/>
          </a:ln>
        </p:spPr>
      </p:pic>
      <p:sp>
        <p:nvSpPr>
          <p:cNvPr id="85" name="Google Shape;85;p18"/>
          <p:cNvSpPr txBox="1">
            <a:spLocks noGrp="1"/>
          </p:cNvSpPr>
          <p:nvPr>
            <p:ph type="title"/>
          </p:nvPr>
        </p:nvSpPr>
        <p:spPr>
          <a:xfrm>
            <a:off x="311700" y="370250"/>
            <a:ext cx="3982200" cy="755700"/>
          </a:xfrm>
          <a:prstGeom prst="rect">
            <a:avLst/>
          </a:prstGeom>
        </p:spPr>
        <p:txBody>
          <a:bodyPr spcFirstLastPara="1" wrap="square" lIns="91425" tIns="91425" rIns="91425" bIns="91425" anchor="t" anchorCtr="0">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86" name="Google Shape;86;p18"/>
          <p:cNvSpPr txBox="1">
            <a:spLocks noGrp="1"/>
          </p:cNvSpPr>
          <p:nvPr>
            <p:ph type="body" idx="1"/>
          </p:nvPr>
        </p:nvSpPr>
        <p:spPr>
          <a:xfrm>
            <a:off x="311700" y="1389600"/>
            <a:ext cx="3982200" cy="31794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amp;A Case Study">
  <p:cSld name="TITLE_AND_TWO_COLUMNS_2">
    <p:spTree>
      <p:nvGrpSpPr>
        <p:cNvPr id="1" name="Shape 25"/>
        <p:cNvGrpSpPr/>
        <p:nvPr/>
      </p:nvGrpSpPr>
      <p:grpSpPr>
        <a:xfrm>
          <a:off x="0" y="0"/>
          <a:ext cx="0" cy="0"/>
          <a:chOff x="0" y="0"/>
          <a:chExt cx="0" cy="0"/>
        </a:xfrm>
      </p:grpSpPr>
      <p:sp>
        <p:nvSpPr>
          <p:cNvPr id="26" name="Google Shape;26;p6"/>
          <p:cNvSpPr/>
          <p:nvPr/>
        </p:nvSpPr>
        <p:spPr>
          <a:xfrm>
            <a:off x="3695841" y="1140619"/>
            <a:ext cx="5448300" cy="4002900"/>
          </a:xfrm>
          <a:prstGeom prst="rect">
            <a:avLst/>
          </a:prstGeom>
          <a:solidFill>
            <a:schemeClr val="lt1"/>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7" name="Google Shape;27;p6"/>
          <p:cNvSpPr/>
          <p:nvPr/>
        </p:nvSpPr>
        <p:spPr>
          <a:xfrm>
            <a:off x="3695841" y="0"/>
            <a:ext cx="5448300" cy="1140600"/>
          </a:xfrm>
          <a:prstGeom prst="rect">
            <a:avLst/>
          </a:prstGeom>
          <a:solidFill>
            <a:schemeClr val="accent3"/>
          </a:solidFill>
          <a:ln>
            <a:noFill/>
          </a:ln>
        </p:spPr>
        <p:txBody>
          <a:bodyPr spcFirstLastPara="1" wrap="square" lIns="79125" tIns="39550" rIns="79125" bIns="39550" anchor="ctr" anchorCtr="0">
            <a:noAutofit/>
          </a:bodyPr>
          <a:lstStyle/>
          <a:p>
            <a:pPr marL="0" marR="0" lvl="0" indent="0" algn="ctr" rtl="0">
              <a:lnSpc>
                <a:spcPct val="100000"/>
              </a:lnSpc>
              <a:spcBef>
                <a:spcPts val="0"/>
              </a:spcBef>
              <a:spcAft>
                <a:spcPts val="0"/>
              </a:spcAft>
              <a:buNone/>
            </a:pPr>
            <a:endParaRPr sz="1200" b="0" i="0" u="none" strike="noStrike" cap="none">
              <a:solidFill>
                <a:schemeClr val="lt1"/>
              </a:solidFill>
              <a:latin typeface="Arial"/>
              <a:ea typeface="Arial"/>
              <a:cs typeface="Arial"/>
              <a:sym typeface="Arial"/>
            </a:endParaRPr>
          </a:p>
        </p:txBody>
      </p:sp>
      <p:sp>
        <p:nvSpPr>
          <p:cNvPr id="28" name="Google Shape;28;p6"/>
          <p:cNvSpPr txBox="1">
            <a:spLocks noGrp="1"/>
          </p:cNvSpPr>
          <p:nvPr>
            <p:ph type="title"/>
          </p:nvPr>
        </p:nvSpPr>
        <p:spPr>
          <a:xfrm>
            <a:off x="311700" y="445025"/>
            <a:ext cx="3353100" cy="567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1"/>
              </a:buClr>
              <a:buSzPts val="2800"/>
              <a:buNone/>
              <a:defRPr>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 name="Google Shape;29;p6"/>
          <p:cNvSpPr txBox="1">
            <a:spLocks noGrp="1"/>
          </p:cNvSpPr>
          <p:nvPr>
            <p:ph type="body" idx="1"/>
          </p:nvPr>
        </p:nvSpPr>
        <p:spPr>
          <a:xfrm>
            <a:off x="358200" y="1246825"/>
            <a:ext cx="3260100" cy="34164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0" name="Google Shape;30;p6"/>
          <p:cNvSpPr txBox="1">
            <a:spLocks noGrp="1"/>
          </p:cNvSpPr>
          <p:nvPr>
            <p:ph type="body" idx="2"/>
          </p:nvPr>
        </p:nvSpPr>
        <p:spPr>
          <a:xfrm>
            <a:off x="3850550" y="1246825"/>
            <a:ext cx="4978200" cy="33348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Google Shape;3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D&amp;A Services/ sidepane">
  <p:cSld name="TITLE_AND_TWO_COLUMNS_1">
    <p:spTree>
      <p:nvGrpSpPr>
        <p:cNvPr id="1" name="Shape 32"/>
        <p:cNvGrpSpPr/>
        <p:nvPr/>
      </p:nvGrpSpPr>
      <p:grpSpPr>
        <a:xfrm>
          <a:off x="0" y="0"/>
          <a:ext cx="0" cy="0"/>
          <a:chOff x="0" y="0"/>
          <a:chExt cx="0" cy="0"/>
        </a:xfrm>
      </p:grpSpPr>
      <p:sp>
        <p:nvSpPr>
          <p:cNvPr id="33" name="Google Shape;33;p7"/>
          <p:cNvSpPr txBox="1">
            <a:spLocks noGrp="1"/>
          </p:cNvSpPr>
          <p:nvPr>
            <p:ph type="body" idx="1"/>
          </p:nvPr>
        </p:nvSpPr>
        <p:spPr>
          <a:xfrm>
            <a:off x="284100" y="1444573"/>
            <a:ext cx="2503500" cy="312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accent1"/>
              </a:buClr>
              <a:buSzPts val="1400"/>
              <a:buChar char="●"/>
              <a:defRPr sz="1400">
                <a:solidFill>
                  <a:schemeClr val="accent1"/>
                </a:solidFill>
              </a:defRPr>
            </a:lvl1pPr>
            <a:lvl2pPr marL="914400" lvl="1" indent="-304800" rtl="0">
              <a:spcBef>
                <a:spcPts val="1600"/>
              </a:spcBef>
              <a:spcAft>
                <a:spcPts val="0"/>
              </a:spcAft>
              <a:buClr>
                <a:schemeClr val="accent1"/>
              </a:buClr>
              <a:buSzPts val="1200"/>
              <a:buChar char="○"/>
              <a:defRPr sz="1200">
                <a:solidFill>
                  <a:schemeClr val="accent1"/>
                </a:solidFill>
              </a:defRPr>
            </a:lvl2pPr>
            <a:lvl3pPr marL="1371600" lvl="2" indent="-304800" rtl="0">
              <a:spcBef>
                <a:spcPts val="1600"/>
              </a:spcBef>
              <a:spcAft>
                <a:spcPts val="0"/>
              </a:spcAft>
              <a:buClr>
                <a:schemeClr val="accent1"/>
              </a:buClr>
              <a:buSzPts val="1200"/>
              <a:buChar char="■"/>
              <a:defRPr sz="1200">
                <a:solidFill>
                  <a:schemeClr val="accent1"/>
                </a:solidFill>
              </a:defRPr>
            </a:lvl3pPr>
            <a:lvl4pPr marL="1828800" lvl="3" indent="-304800" rtl="0">
              <a:spcBef>
                <a:spcPts val="1600"/>
              </a:spcBef>
              <a:spcAft>
                <a:spcPts val="0"/>
              </a:spcAft>
              <a:buClr>
                <a:schemeClr val="accent1"/>
              </a:buClr>
              <a:buSzPts val="1200"/>
              <a:buChar char="●"/>
              <a:defRPr sz="1200">
                <a:solidFill>
                  <a:schemeClr val="accent1"/>
                </a:solidFill>
              </a:defRPr>
            </a:lvl4pPr>
            <a:lvl5pPr marL="2286000" lvl="4" indent="-304800" rtl="0">
              <a:spcBef>
                <a:spcPts val="1600"/>
              </a:spcBef>
              <a:spcAft>
                <a:spcPts val="0"/>
              </a:spcAft>
              <a:buClr>
                <a:schemeClr val="accent1"/>
              </a:buClr>
              <a:buSzPts val="1200"/>
              <a:buChar char="○"/>
              <a:defRPr sz="1200">
                <a:solidFill>
                  <a:schemeClr val="accent1"/>
                </a:solidFill>
              </a:defRPr>
            </a:lvl5pPr>
            <a:lvl6pPr marL="2743200" lvl="5" indent="-304800" rtl="0">
              <a:spcBef>
                <a:spcPts val="1600"/>
              </a:spcBef>
              <a:spcAft>
                <a:spcPts val="0"/>
              </a:spcAft>
              <a:buClr>
                <a:schemeClr val="accent1"/>
              </a:buClr>
              <a:buSzPts val="1200"/>
              <a:buChar char="■"/>
              <a:defRPr sz="1200">
                <a:solidFill>
                  <a:schemeClr val="accent1"/>
                </a:solidFill>
              </a:defRPr>
            </a:lvl6pPr>
            <a:lvl7pPr marL="3200400" lvl="6" indent="-304800" rtl="0">
              <a:spcBef>
                <a:spcPts val="1600"/>
              </a:spcBef>
              <a:spcAft>
                <a:spcPts val="0"/>
              </a:spcAft>
              <a:buClr>
                <a:schemeClr val="accent1"/>
              </a:buClr>
              <a:buSzPts val="1200"/>
              <a:buChar char="●"/>
              <a:defRPr sz="1200">
                <a:solidFill>
                  <a:schemeClr val="accent1"/>
                </a:solidFill>
              </a:defRPr>
            </a:lvl7pPr>
            <a:lvl8pPr marL="3657600" lvl="7" indent="-304800" rtl="0">
              <a:spcBef>
                <a:spcPts val="1600"/>
              </a:spcBef>
              <a:spcAft>
                <a:spcPts val="0"/>
              </a:spcAft>
              <a:buClr>
                <a:schemeClr val="accent1"/>
              </a:buClr>
              <a:buSzPts val="1200"/>
              <a:buChar char="○"/>
              <a:defRPr sz="1200">
                <a:solidFill>
                  <a:schemeClr val="accent1"/>
                </a:solidFill>
              </a:defRPr>
            </a:lvl8pPr>
            <a:lvl9pPr marL="4114800" lvl="8" indent="-304800" rtl="0">
              <a:spcBef>
                <a:spcPts val="1600"/>
              </a:spcBef>
              <a:spcAft>
                <a:spcPts val="1600"/>
              </a:spcAft>
              <a:buClr>
                <a:schemeClr val="accent1"/>
              </a:buClr>
              <a:buSzPts val="1200"/>
              <a:buChar char="■"/>
              <a:defRPr sz="1200">
                <a:solidFill>
                  <a:schemeClr val="accent1"/>
                </a:solidFill>
              </a:defRPr>
            </a:lvl9pPr>
          </a:lstStyle>
          <a:p>
            <a:endParaRPr/>
          </a:p>
        </p:txBody>
      </p:sp>
      <p:sp>
        <p:nvSpPr>
          <p:cNvPr id="34" name="Google Shape;34;p7"/>
          <p:cNvSpPr txBox="1">
            <a:spLocks noGrp="1"/>
          </p:cNvSpPr>
          <p:nvPr>
            <p:ph type="body" idx="2"/>
          </p:nvPr>
        </p:nvSpPr>
        <p:spPr>
          <a:xfrm>
            <a:off x="2859075" y="246950"/>
            <a:ext cx="6083400" cy="44835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5" name="Google Shape;3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pic>
        <p:nvPicPr>
          <p:cNvPr id="36" name="Google Shape;36;p7"/>
          <p:cNvPicPr preferRelativeResize="0"/>
          <p:nvPr/>
        </p:nvPicPr>
        <p:blipFill>
          <a:blip r:embed="rId2">
            <a:alphaModFix/>
          </a:blip>
          <a:stretch>
            <a:fillRect/>
          </a:stretch>
        </p:blipFill>
        <p:spPr>
          <a:xfrm>
            <a:off x="284280" y="4665150"/>
            <a:ext cx="1265961" cy="305362"/>
          </a:xfrm>
          <a:prstGeom prst="rect">
            <a:avLst/>
          </a:prstGeom>
          <a:noFill/>
          <a:ln>
            <a:noFill/>
          </a:ln>
        </p:spPr>
      </p:pic>
      <p:pic>
        <p:nvPicPr>
          <p:cNvPr id="37" name="Google Shape;37;p7"/>
          <p:cNvPicPr preferRelativeResize="0"/>
          <p:nvPr/>
        </p:nvPicPr>
        <p:blipFill rotWithShape="1">
          <a:blip r:embed="rId3">
            <a:alphaModFix/>
          </a:blip>
          <a:srcRect t="18016" b="15648"/>
          <a:stretch/>
        </p:blipFill>
        <p:spPr>
          <a:xfrm>
            <a:off x="284276" y="246950"/>
            <a:ext cx="2260096" cy="1079168"/>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8"/>
        <p:cNvGrpSpPr/>
        <p:nvPr/>
      </p:nvGrpSpPr>
      <p:grpSpPr>
        <a:xfrm>
          <a:off x="0" y="0"/>
          <a:ext cx="0" cy="0"/>
          <a:chOff x="0" y="0"/>
          <a:chExt cx="0" cy="0"/>
        </a:xfrm>
      </p:grpSpPr>
      <p:sp>
        <p:nvSpPr>
          <p:cNvPr id="39" name="Google Shape;39;p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 name="Google Shape;43;p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44" name="Google Shape;44;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5"/>
        <p:cNvGrpSpPr/>
        <p:nvPr/>
      </p:nvGrpSpPr>
      <p:grpSpPr>
        <a:xfrm>
          <a:off x="0" y="0"/>
          <a:ext cx="0" cy="0"/>
          <a:chOff x="0" y="0"/>
          <a:chExt cx="0" cy="0"/>
        </a:xfrm>
      </p:grpSpPr>
      <p:sp>
        <p:nvSpPr>
          <p:cNvPr id="46" name="Google Shape;46;p1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1600"/>
              </a:spcBef>
              <a:spcAft>
                <a:spcPts val="0"/>
              </a:spcAft>
              <a:buClr>
                <a:schemeClr val="dk1"/>
              </a:buClr>
              <a:buSzPts val="1400"/>
              <a:buChar char="○"/>
              <a:defRPr>
                <a:solidFill>
                  <a:schemeClr val="dk1"/>
                </a:solidFill>
              </a:defRPr>
            </a:lvl2pPr>
            <a:lvl3pPr marL="1371600" lvl="2" indent="-317500">
              <a:lnSpc>
                <a:spcPct val="115000"/>
              </a:lnSpc>
              <a:spcBef>
                <a:spcPts val="1600"/>
              </a:spcBef>
              <a:spcAft>
                <a:spcPts val="0"/>
              </a:spcAft>
              <a:buClr>
                <a:schemeClr val="dk1"/>
              </a:buClr>
              <a:buSzPts val="1400"/>
              <a:buChar char="■"/>
              <a:defRPr>
                <a:solidFill>
                  <a:schemeClr val="dk1"/>
                </a:solidFill>
              </a:defRPr>
            </a:lvl3pPr>
            <a:lvl4pPr marL="1828800" lvl="3" indent="-317500">
              <a:lnSpc>
                <a:spcPct val="115000"/>
              </a:lnSpc>
              <a:spcBef>
                <a:spcPts val="1600"/>
              </a:spcBef>
              <a:spcAft>
                <a:spcPts val="0"/>
              </a:spcAft>
              <a:buClr>
                <a:schemeClr val="dk1"/>
              </a:buClr>
              <a:buSzPts val="1400"/>
              <a:buChar char="●"/>
              <a:defRPr>
                <a:solidFill>
                  <a:schemeClr val="dk1"/>
                </a:solidFill>
              </a:defRPr>
            </a:lvl4pPr>
            <a:lvl5pPr marL="2286000" lvl="4" indent="-317500">
              <a:lnSpc>
                <a:spcPct val="115000"/>
              </a:lnSpc>
              <a:spcBef>
                <a:spcPts val="1600"/>
              </a:spcBef>
              <a:spcAft>
                <a:spcPts val="0"/>
              </a:spcAft>
              <a:buClr>
                <a:schemeClr val="dk1"/>
              </a:buClr>
              <a:buSzPts val="1400"/>
              <a:buChar char="○"/>
              <a:defRPr>
                <a:solidFill>
                  <a:schemeClr val="dk1"/>
                </a:solidFill>
              </a:defRPr>
            </a:lvl5pPr>
            <a:lvl6pPr marL="2743200" lvl="5" indent="-317500">
              <a:lnSpc>
                <a:spcPct val="115000"/>
              </a:lnSpc>
              <a:spcBef>
                <a:spcPts val="1600"/>
              </a:spcBef>
              <a:spcAft>
                <a:spcPts val="0"/>
              </a:spcAft>
              <a:buClr>
                <a:schemeClr val="dk1"/>
              </a:buClr>
              <a:buSzPts val="1400"/>
              <a:buChar char="■"/>
              <a:defRPr>
                <a:solidFill>
                  <a:schemeClr val="dk1"/>
                </a:solidFill>
              </a:defRPr>
            </a:lvl6pPr>
            <a:lvl7pPr marL="3200400" lvl="6" indent="-317500">
              <a:lnSpc>
                <a:spcPct val="115000"/>
              </a:lnSpc>
              <a:spcBef>
                <a:spcPts val="1600"/>
              </a:spcBef>
              <a:spcAft>
                <a:spcPts val="0"/>
              </a:spcAft>
              <a:buClr>
                <a:schemeClr val="dk1"/>
              </a:buClr>
              <a:buSzPts val="1400"/>
              <a:buChar char="●"/>
              <a:defRPr>
                <a:solidFill>
                  <a:schemeClr val="dk1"/>
                </a:solidFill>
              </a:defRPr>
            </a:lvl7pPr>
            <a:lvl8pPr marL="3657600" lvl="7" indent="-317500">
              <a:lnSpc>
                <a:spcPct val="115000"/>
              </a:lnSpc>
              <a:spcBef>
                <a:spcPts val="1600"/>
              </a:spcBef>
              <a:spcAft>
                <a:spcPts val="0"/>
              </a:spcAft>
              <a:buClr>
                <a:schemeClr val="dk1"/>
              </a:buClr>
              <a:buSzPts val="1400"/>
              <a:buChar char="○"/>
              <a:defRPr>
                <a:solidFill>
                  <a:schemeClr val="dk1"/>
                </a:solidFill>
              </a:defRPr>
            </a:lvl8pPr>
            <a:lvl9pPr marL="4114800" lvl="8" indent="-317500">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grpSp>
        <p:nvGrpSpPr>
          <p:cNvPr id="91" name="Google Shape;91;p19"/>
          <p:cNvGrpSpPr/>
          <p:nvPr/>
        </p:nvGrpSpPr>
        <p:grpSpPr>
          <a:xfrm>
            <a:off x="0" y="0"/>
            <a:ext cx="9142616" cy="5219700"/>
            <a:chOff x="0" y="0"/>
            <a:chExt cx="9142616" cy="5219700"/>
          </a:xfrm>
        </p:grpSpPr>
        <p:sp>
          <p:nvSpPr>
            <p:cNvPr id="92" name="Google Shape;92;p19"/>
            <p:cNvSpPr/>
            <p:nvPr/>
          </p:nvSpPr>
          <p:spPr>
            <a:xfrm flipH="1">
              <a:off x="3581816" y="8050"/>
              <a:ext cx="5560800" cy="1582800"/>
            </a:xfrm>
            <a:prstGeom prst="rect">
              <a:avLst/>
            </a:prstGeom>
            <a:solidFill>
              <a:schemeClr val="accent1"/>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9"/>
            <p:cNvSpPr/>
            <p:nvPr/>
          </p:nvSpPr>
          <p:spPr>
            <a:xfrm>
              <a:off x="0" y="0"/>
              <a:ext cx="3571500" cy="5159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4" name="Google Shape;94;p19"/>
            <p:cNvPicPr preferRelativeResize="0"/>
            <p:nvPr/>
          </p:nvPicPr>
          <p:blipFill>
            <a:blip r:embed="rId3">
              <a:alphaModFix/>
            </a:blip>
            <a:stretch>
              <a:fillRect/>
            </a:stretch>
          </p:blipFill>
          <p:spPr>
            <a:xfrm>
              <a:off x="236096" y="442719"/>
              <a:ext cx="3099315" cy="747600"/>
            </a:xfrm>
            <a:prstGeom prst="rect">
              <a:avLst/>
            </a:prstGeom>
            <a:noFill/>
            <a:ln>
              <a:noFill/>
            </a:ln>
          </p:spPr>
        </p:pic>
        <p:pic>
          <p:nvPicPr>
            <p:cNvPr id="95" name="Google Shape;95;p19"/>
            <p:cNvPicPr preferRelativeResize="0"/>
            <p:nvPr/>
          </p:nvPicPr>
          <p:blipFill rotWithShape="1">
            <a:blip r:embed="rId4">
              <a:alphaModFix/>
            </a:blip>
            <a:srcRect r="1584"/>
            <a:stretch/>
          </p:blipFill>
          <p:spPr>
            <a:xfrm>
              <a:off x="0" y="1590800"/>
              <a:ext cx="3571500" cy="3628900"/>
            </a:xfrm>
            <a:prstGeom prst="rect">
              <a:avLst/>
            </a:prstGeom>
            <a:noFill/>
            <a:ln>
              <a:noFill/>
            </a:ln>
          </p:spPr>
        </p:pic>
        <p:sp>
          <p:nvSpPr>
            <p:cNvPr id="96" name="Google Shape;96;p19"/>
            <p:cNvSpPr txBox="1"/>
            <p:nvPr/>
          </p:nvSpPr>
          <p:spPr>
            <a:xfrm>
              <a:off x="3713825" y="308625"/>
              <a:ext cx="5296800" cy="1292631"/>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b="1" dirty="0">
                  <a:solidFill>
                    <a:schemeClr val="dk1"/>
                  </a:solidFill>
                </a:rPr>
                <a:t>Weekly Reflective Portfolio – International  Course</a:t>
              </a:r>
              <a:endParaRPr sz="1800" b="1" dirty="0">
                <a:solidFill>
                  <a:schemeClr val="dk1"/>
                </a:solidFill>
              </a:endParaRPr>
            </a:p>
            <a:p>
              <a:pPr marL="0" lvl="0" indent="0" algn="l" rtl="0">
                <a:spcBef>
                  <a:spcPts val="0"/>
                </a:spcBef>
                <a:spcAft>
                  <a:spcPts val="0"/>
                </a:spcAft>
                <a:buNone/>
              </a:pPr>
              <a:r>
                <a:rPr lang="en" sz="1800" b="1" dirty="0">
                  <a:solidFill>
                    <a:schemeClr val="dk1"/>
                  </a:solidFill>
                </a:rPr>
                <a:t> </a:t>
              </a:r>
              <a:endParaRPr sz="1800" b="1" dirty="0">
                <a:solidFill>
                  <a:schemeClr val="dk1"/>
                </a:solidFill>
              </a:endParaRPr>
            </a:p>
            <a:p>
              <a:pPr marL="0" lvl="0" indent="0" algn="l" rtl="0">
                <a:spcBef>
                  <a:spcPts val="0"/>
                </a:spcBef>
                <a:spcAft>
                  <a:spcPts val="0"/>
                </a:spcAft>
                <a:buNone/>
              </a:pPr>
              <a:r>
                <a:rPr lang="en" sz="1800" dirty="0">
                  <a:solidFill>
                    <a:schemeClr val="dk1"/>
                  </a:solidFill>
                </a:rPr>
                <a:t>Course 1 - Introduction to Assistive Technology</a:t>
              </a:r>
              <a:endParaRPr sz="1800" dirty="0">
                <a:solidFill>
                  <a:schemeClr val="dk1"/>
                </a:solidFill>
              </a:endParaRPr>
            </a:p>
          </p:txBody>
        </p:sp>
      </p:grpSp>
      <p:sp>
        <p:nvSpPr>
          <p:cNvPr id="97" name="Google Shape;97;p19"/>
          <p:cNvSpPr txBox="1"/>
          <p:nvPr/>
        </p:nvSpPr>
        <p:spPr>
          <a:xfrm>
            <a:off x="3833050" y="1846950"/>
            <a:ext cx="5094000" cy="754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3700" b="1">
                <a:solidFill>
                  <a:schemeClr val="dk1"/>
                </a:solidFill>
              </a:rPr>
              <a:t>Your Week 2 Portfolio</a:t>
            </a:r>
            <a:endParaRPr sz="3700" b="1">
              <a:solidFill>
                <a:schemeClr val="dk1"/>
              </a:solidFill>
            </a:endParaRPr>
          </a:p>
        </p:txBody>
      </p:sp>
      <p:sp>
        <p:nvSpPr>
          <p:cNvPr id="98" name="Google Shape;98;p19"/>
          <p:cNvSpPr txBox="1"/>
          <p:nvPr/>
        </p:nvSpPr>
        <p:spPr>
          <a:xfrm>
            <a:off x="3833050" y="2691050"/>
            <a:ext cx="993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b="1">
                <a:solidFill>
                  <a:schemeClr val="dk1"/>
                </a:solidFill>
              </a:rPr>
              <a:t>Name:</a:t>
            </a:r>
            <a:endParaRPr sz="2000" b="1">
              <a:solidFill>
                <a:schemeClr val="dk1"/>
              </a:solidFill>
            </a:endParaRPr>
          </a:p>
        </p:txBody>
      </p:sp>
      <p:sp>
        <p:nvSpPr>
          <p:cNvPr id="99" name="Google Shape;99;p19"/>
          <p:cNvSpPr txBox="1"/>
          <p:nvPr/>
        </p:nvSpPr>
        <p:spPr>
          <a:xfrm>
            <a:off x="4826632" y="2691050"/>
            <a:ext cx="4356600" cy="492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000">
                <a:solidFill>
                  <a:schemeClr val="dk1"/>
                </a:solidFill>
              </a:rPr>
              <a:t>Please add your name here</a:t>
            </a:r>
            <a:endParaRPr sz="2000">
              <a:solidFill>
                <a:schemeClr val="dk1"/>
              </a:solidFill>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body" idx="1"/>
          </p:nvPr>
        </p:nvSpPr>
        <p:spPr>
          <a:xfrm>
            <a:off x="262350" y="797775"/>
            <a:ext cx="85206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400"/>
              <a:t>Each week you will have a portfolio to download. </a:t>
            </a:r>
            <a:endParaRPr sz="1400"/>
          </a:p>
          <a:p>
            <a:pPr marL="0" lvl="0" indent="0" algn="l" rtl="0">
              <a:spcBef>
                <a:spcPts val="1600"/>
              </a:spcBef>
              <a:spcAft>
                <a:spcPts val="0"/>
              </a:spcAft>
              <a:buNone/>
            </a:pPr>
            <a:r>
              <a:rPr lang="en" sz="1400"/>
              <a:t>You should work through the </a:t>
            </a:r>
            <a:r>
              <a:rPr lang="en" sz="1400" b="1"/>
              <a:t>weekly activities</a:t>
            </a:r>
            <a:r>
              <a:rPr lang="en" sz="1400"/>
              <a:t> set out in the portfolio </a:t>
            </a:r>
            <a:r>
              <a:rPr lang="en" sz="1400" b="1"/>
              <a:t>and also</a:t>
            </a:r>
            <a:r>
              <a:rPr lang="en" sz="1400"/>
              <a:t> use it to </a:t>
            </a:r>
            <a:r>
              <a:rPr lang="en" sz="1400" b="1"/>
              <a:t>reflect on the weekly course content</a:t>
            </a:r>
            <a:r>
              <a:rPr lang="en" sz="1400"/>
              <a:t>. </a:t>
            </a:r>
            <a:endParaRPr sz="1400"/>
          </a:p>
          <a:p>
            <a:pPr marL="0" lvl="0" indent="0" algn="l" rtl="0">
              <a:spcBef>
                <a:spcPts val="1600"/>
              </a:spcBef>
              <a:spcAft>
                <a:spcPts val="0"/>
              </a:spcAft>
              <a:buNone/>
            </a:pPr>
            <a:r>
              <a:rPr lang="en" sz="1400"/>
              <a:t>In your reflections you should think critically about how the weekly content impacts on your day to day life and work. </a:t>
            </a:r>
            <a:endParaRPr sz="1400"/>
          </a:p>
          <a:p>
            <a:pPr marL="0" lvl="0" indent="0" algn="l" rtl="0">
              <a:spcBef>
                <a:spcPts val="1600"/>
              </a:spcBef>
              <a:spcAft>
                <a:spcPts val="0"/>
              </a:spcAft>
              <a:buNone/>
            </a:pPr>
            <a:r>
              <a:rPr lang="en" sz="1400"/>
              <a:t>Your </a:t>
            </a:r>
            <a:r>
              <a:rPr lang="en" sz="1400" b="1"/>
              <a:t>assignment tasks</a:t>
            </a:r>
            <a:r>
              <a:rPr lang="en" sz="1400"/>
              <a:t> are also explained in this portfolio. Each assignment task will be clearly labelled and will be marked by a course facilitator. You should submit your assignment within this portfolio. </a:t>
            </a:r>
            <a:r>
              <a:rPr lang="en" sz="1400" b="1"/>
              <a:t>You will receive feedback on your assignments. </a:t>
            </a:r>
            <a:endParaRPr sz="1400" b="1"/>
          </a:p>
          <a:p>
            <a:pPr marL="0" lvl="0" indent="0" algn="l" rtl="0">
              <a:spcBef>
                <a:spcPts val="1600"/>
              </a:spcBef>
              <a:spcAft>
                <a:spcPts val="0"/>
              </a:spcAft>
              <a:buNone/>
            </a:pPr>
            <a:r>
              <a:rPr lang="en" sz="1400"/>
              <a:t>You will need to </a:t>
            </a:r>
            <a:r>
              <a:rPr lang="en" sz="1400" b="1"/>
              <a:t>upload your reflective portfolio at the end of every week (by Sunday)</a:t>
            </a:r>
            <a:r>
              <a:rPr lang="en" sz="1400"/>
              <a:t>. You can submit your portfolio as a link or as a pdf or powerpoint. You will not receive feedback each week. However, the portfolio is an essential part of the course and is a requirement for certification. </a:t>
            </a:r>
            <a:endParaRPr sz="1400"/>
          </a:p>
          <a:p>
            <a:pPr marL="0" lvl="0" indent="0" algn="l" rtl="0">
              <a:spcBef>
                <a:spcPts val="1600"/>
              </a:spcBef>
              <a:spcAft>
                <a:spcPts val="0"/>
              </a:spcAft>
              <a:buNone/>
            </a:pPr>
            <a:r>
              <a:rPr lang="en" sz="1400"/>
              <a:t>If you have any questions, please do get in touch with your facilitators.</a:t>
            </a:r>
            <a:endParaRPr sz="1400"/>
          </a:p>
          <a:p>
            <a:pPr marL="0" lvl="0" indent="0" algn="l" rtl="0">
              <a:spcBef>
                <a:spcPts val="1600"/>
              </a:spcBef>
              <a:spcAft>
                <a:spcPts val="0"/>
              </a:spcAft>
              <a:buNone/>
            </a:pPr>
            <a:endParaRPr sz="1400"/>
          </a:p>
          <a:p>
            <a:pPr marL="0" lvl="0" indent="0" algn="l" rtl="0">
              <a:spcBef>
                <a:spcPts val="1600"/>
              </a:spcBef>
              <a:spcAft>
                <a:spcPts val="0"/>
              </a:spcAft>
              <a:buNone/>
            </a:pPr>
            <a:endParaRPr sz="1400" b="0"/>
          </a:p>
          <a:p>
            <a:pPr marL="0" lvl="0" indent="0" algn="l" rtl="0">
              <a:spcBef>
                <a:spcPts val="1600"/>
              </a:spcBef>
              <a:spcAft>
                <a:spcPts val="0"/>
              </a:spcAft>
              <a:buNone/>
            </a:pPr>
            <a:endParaRPr sz="1400" b="0"/>
          </a:p>
          <a:p>
            <a:pPr marL="0" lvl="0" indent="0" algn="l" rtl="0">
              <a:spcBef>
                <a:spcPts val="1600"/>
              </a:spcBef>
              <a:spcAft>
                <a:spcPts val="1600"/>
              </a:spcAft>
              <a:buNone/>
            </a:pPr>
            <a:endParaRPr sz="1400" b="0"/>
          </a:p>
        </p:txBody>
      </p:sp>
      <p:sp>
        <p:nvSpPr>
          <p:cNvPr id="105" name="Google Shape;105;p20"/>
          <p:cNvSpPr txBox="1">
            <a:spLocks noGrp="1"/>
          </p:cNvSpPr>
          <p:nvPr>
            <p:ph type="title"/>
          </p:nvPr>
        </p:nvSpPr>
        <p:spPr>
          <a:xfrm>
            <a:off x="0" y="0"/>
            <a:ext cx="9144000" cy="5727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300" b="1"/>
              <a:t>Introduction - This document is your weekly reflective portfolio.</a:t>
            </a:r>
            <a:endParaRPr sz="2300" b="1"/>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0" y="0"/>
            <a:ext cx="9144000" cy="572700"/>
          </a:xfrm>
          <a:prstGeom prst="rect">
            <a:avLst/>
          </a:prstGeom>
          <a:solidFill>
            <a:schemeClr val="lt1"/>
          </a:solidFill>
        </p:spPr>
        <p:txBody>
          <a:bodyPr spcFirstLastPara="1" wrap="square" lIns="91425" tIns="91425" rIns="91425" bIns="91425" anchor="ctr" anchorCtr="0">
            <a:noAutofit/>
          </a:bodyPr>
          <a:lstStyle/>
          <a:p>
            <a:pPr marL="0" lvl="0" indent="0" algn="l" rtl="0">
              <a:spcBef>
                <a:spcPts val="0"/>
              </a:spcBef>
              <a:spcAft>
                <a:spcPts val="0"/>
              </a:spcAft>
              <a:buNone/>
            </a:pPr>
            <a:r>
              <a:rPr lang="en" sz="2300" b="1"/>
              <a:t>Week 2: Introduction to Assistive Technology</a:t>
            </a:r>
            <a:endParaRPr sz="2300" b="1"/>
          </a:p>
        </p:txBody>
      </p:sp>
      <p:pic>
        <p:nvPicPr>
          <p:cNvPr id="111" name="Google Shape;111;p21"/>
          <p:cNvPicPr preferRelativeResize="0"/>
          <p:nvPr/>
        </p:nvPicPr>
        <p:blipFill>
          <a:blip r:embed="rId3">
            <a:alphaModFix/>
          </a:blip>
          <a:stretch>
            <a:fillRect/>
          </a:stretch>
        </p:blipFill>
        <p:spPr>
          <a:xfrm>
            <a:off x="5869081" y="2778154"/>
            <a:ext cx="2980598" cy="1986577"/>
          </a:xfrm>
          <a:prstGeom prst="rect">
            <a:avLst/>
          </a:prstGeom>
          <a:noFill/>
          <a:ln>
            <a:noFill/>
          </a:ln>
        </p:spPr>
      </p:pic>
      <p:pic>
        <p:nvPicPr>
          <p:cNvPr id="112" name="Google Shape;112;p21"/>
          <p:cNvPicPr preferRelativeResize="0"/>
          <p:nvPr/>
        </p:nvPicPr>
        <p:blipFill>
          <a:blip r:embed="rId4">
            <a:alphaModFix/>
          </a:blip>
          <a:stretch>
            <a:fillRect/>
          </a:stretch>
        </p:blipFill>
        <p:spPr>
          <a:xfrm>
            <a:off x="5869074" y="895165"/>
            <a:ext cx="2980598" cy="1676583"/>
          </a:xfrm>
          <a:prstGeom prst="rect">
            <a:avLst/>
          </a:prstGeom>
          <a:noFill/>
          <a:ln>
            <a:noFill/>
          </a:ln>
        </p:spPr>
      </p:pic>
      <p:sp>
        <p:nvSpPr>
          <p:cNvPr id="113" name="Google Shape;113;p21"/>
          <p:cNvSpPr txBox="1">
            <a:spLocks noGrp="1"/>
          </p:cNvSpPr>
          <p:nvPr>
            <p:ph type="body" idx="1"/>
          </p:nvPr>
        </p:nvSpPr>
        <p:spPr>
          <a:xfrm>
            <a:off x="262350" y="797775"/>
            <a:ext cx="5553300" cy="4152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dirty="0"/>
              <a:t>Welcome to week 2! This week we are focussing on the question “what is assistive technology?”. We’ll explore the role of assistive technology in education and hear about the value that assistive technology can bring to individuals using this every day. </a:t>
            </a:r>
            <a:endParaRPr sz="1600" dirty="0"/>
          </a:p>
          <a:p>
            <a:pPr marL="0" lvl="0" indent="0" algn="l" rtl="0">
              <a:spcBef>
                <a:spcPts val="1600"/>
              </a:spcBef>
              <a:spcAft>
                <a:spcPts val="0"/>
              </a:spcAft>
              <a:buNone/>
            </a:pPr>
            <a:r>
              <a:rPr lang="en" sz="1600" b="1" dirty="0"/>
              <a:t>You will need to complete the following in this portfolio this week:</a:t>
            </a:r>
            <a:endParaRPr sz="1600" b="1" dirty="0"/>
          </a:p>
          <a:p>
            <a:pPr marL="457200" lvl="0" indent="-330200" algn="l" rtl="0">
              <a:spcBef>
                <a:spcPts val="1600"/>
              </a:spcBef>
              <a:spcAft>
                <a:spcPts val="0"/>
              </a:spcAft>
              <a:buSzPts val="1600"/>
              <a:buChar char="●"/>
            </a:pPr>
            <a:r>
              <a:rPr lang="en" sz="1600" dirty="0"/>
              <a:t>All week 2 activities</a:t>
            </a:r>
            <a:endParaRPr sz="1600" dirty="0"/>
          </a:p>
          <a:p>
            <a:pPr marL="457200" lvl="0" indent="-330200" algn="l" rtl="0">
              <a:spcBef>
                <a:spcPts val="0"/>
              </a:spcBef>
              <a:spcAft>
                <a:spcPts val="0"/>
              </a:spcAft>
              <a:buSzPts val="1600"/>
              <a:buChar char="●"/>
            </a:pPr>
            <a:r>
              <a:rPr lang="en" sz="1600" dirty="0"/>
              <a:t>Your Reflective Account on this week's content</a:t>
            </a:r>
            <a:endParaRPr sz="1600" dirty="0"/>
          </a:p>
          <a:p>
            <a:pPr marL="0" lvl="0" indent="0" algn="l" rtl="0">
              <a:spcBef>
                <a:spcPts val="1600"/>
              </a:spcBef>
              <a:spcAft>
                <a:spcPts val="0"/>
              </a:spcAft>
              <a:buNone/>
            </a:pPr>
            <a:r>
              <a:rPr lang="en" sz="1600" dirty="0"/>
              <a:t>There is no assignment due this week.</a:t>
            </a:r>
            <a:endParaRPr sz="1600" dirty="0"/>
          </a:p>
          <a:p>
            <a:pPr marL="0" lvl="0" indent="0" algn="l" rtl="0">
              <a:spcBef>
                <a:spcPts val="1600"/>
              </a:spcBef>
              <a:spcAft>
                <a:spcPts val="0"/>
              </a:spcAft>
              <a:buNone/>
            </a:pPr>
            <a:r>
              <a:rPr lang="en" sz="1600" dirty="0"/>
              <a:t>You should upload your portfolio to the moodle platform (as a link, PDF or powerpoint document)</a:t>
            </a:r>
            <a:endParaRPr sz="1600" dirty="0"/>
          </a:p>
          <a:p>
            <a:pPr marL="0" lvl="0" indent="0" algn="l" rtl="0">
              <a:spcBef>
                <a:spcPts val="1600"/>
              </a:spcBef>
              <a:spcAft>
                <a:spcPts val="0"/>
              </a:spcAft>
              <a:buNone/>
            </a:pPr>
            <a:endParaRPr sz="1600" dirty="0"/>
          </a:p>
          <a:p>
            <a:pPr marL="0" lvl="0" indent="0" algn="l" rtl="0">
              <a:spcBef>
                <a:spcPts val="1600"/>
              </a:spcBef>
              <a:spcAft>
                <a:spcPts val="0"/>
              </a:spcAft>
              <a:buNone/>
            </a:pPr>
            <a:endParaRPr sz="1600" dirty="0"/>
          </a:p>
          <a:p>
            <a:pPr marL="0" lvl="0" indent="0" algn="l" rtl="0">
              <a:spcBef>
                <a:spcPts val="1600"/>
              </a:spcBef>
              <a:spcAft>
                <a:spcPts val="0"/>
              </a:spcAft>
              <a:buNone/>
            </a:pPr>
            <a:endParaRPr sz="1600" dirty="0"/>
          </a:p>
          <a:p>
            <a:pPr marL="0" lvl="0" indent="0" algn="l" rtl="0">
              <a:spcBef>
                <a:spcPts val="1600"/>
              </a:spcBef>
              <a:spcAft>
                <a:spcPts val="0"/>
              </a:spcAft>
              <a:buNone/>
            </a:pPr>
            <a:endParaRPr sz="1600" dirty="0"/>
          </a:p>
          <a:p>
            <a:pPr marL="0" lvl="0" indent="0" algn="l" rtl="0">
              <a:spcBef>
                <a:spcPts val="1600"/>
              </a:spcBef>
              <a:spcAft>
                <a:spcPts val="1600"/>
              </a:spcAft>
              <a:buNone/>
            </a:pPr>
            <a:endParaRPr sz="1600"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2"/>
          <p:cNvSpPr txBox="1">
            <a:spLocks noGrp="1"/>
          </p:cNvSpPr>
          <p:nvPr>
            <p:ph type="body" idx="1"/>
          </p:nvPr>
        </p:nvSpPr>
        <p:spPr>
          <a:xfrm>
            <a:off x="2966175" y="1666275"/>
            <a:ext cx="6228000" cy="34773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This weeks activities are:</a:t>
            </a:r>
            <a:endParaRPr sz="1600"/>
          </a:p>
          <a:p>
            <a:pPr marL="457200" lvl="0" indent="-330200" algn="l" rtl="0">
              <a:spcBef>
                <a:spcPts val="1600"/>
              </a:spcBef>
              <a:spcAft>
                <a:spcPts val="0"/>
              </a:spcAft>
              <a:buSzPts val="1600"/>
              <a:buChar char="●"/>
            </a:pPr>
            <a:r>
              <a:rPr lang="en" sz="1600" b="1"/>
              <a:t>Assistive technology in education</a:t>
            </a:r>
            <a:endParaRPr sz="1600" b="1"/>
          </a:p>
          <a:p>
            <a:pPr marL="457200" lvl="0" indent="-330200" algn="l" rtl="0">
              <a:spcBef>
                <a:spcPts val="0"/>
              </a:spcBef>
              <a:spcAft>
                <a:spcPts val="0"/>
              </a:spcAft>
              <a:buSzPts val="1600"/>
              <a:buChar char="●"/>
            </a:pPr>
            <a:r>
              <a:rPr lang="en" sz="1600" b="1"/>
              <a:t>Why is assistive technology important</a:t>
            </a:r>
            <a:endParaRPr sz="1600" b="1"/>
          </a:p>
          <a:p>
            <a:pPr marL="457200" lvl="0" indent="-330200" algn="l" rtl="0">
              <a:spcBef>
                <a:spcPts val="0"/>
              </a:spcBef>
              <a:spcAft>
                <a:spcPts val="0"/>
              </a:spcAft>
              <a:buSzPts val="1600"/>
              <a:buChar char="●"/>
            </a:pPr>
            <a:r>
              <a:rPr lang="en" sz="1600" b="1"/>
              <a:t>Early Assistive Technology</a:t>
            </a:r>
            <a:endParaRPr sz="1600" b="1"/>
          </a:p>
          <a:p>
            <a:pPr marL="0" lvl="0" indent="0" algn="l" rtl="0">
              <a:spcBef>
                <a:spcPts val="1600"/>
              </a:spcBef>
              <a:spcAft>
                <a:spcPts val="0"/>
              </a:spcAft>
              <a:buNone/>
            </a:pPr>
            <a:r>
              <a:rPr lang="en" sz="1600"/>
              <a:t>The activities are designed to get you thinking about the content and to encourage questions. Each activity is described in the following slides.</a:t>
            </a:r>
            <a:endParaRPr sz="1600"/>
          </a:p>
          <a:p>
            <a:pPr marL="0" lvl="0" indent="0" algn="l" rtl="0">
              <a:spcBef>
                <a:spcPts val="1600"/>
              </a:spcBef>
              <a:spcAft>
                <a:spcPts val="0"/>
              </a:spcAft>
              <a:buNone/>
            </a:pPr>
            <a:r>
              <a:rPr lang="en" sz="1600"/>
              <a:t>Please do post your questions on the forum - the facilitators and your peers will respond to these questions throughout the course. </a:t>
            </a:r>
            <a:endParaRPr sz="160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19" name="Google Shape;119;p22"/>
          <p:cNvSpPr txBox="1">
            <a:spLocks noGrp="1"/>
          </p:cNvSpPr>
          <p:nvPr>
            <p:ph type="title"/>
          </p:nvPr>
        </p:nvSpPr>
        <p:spPr>
          <a:xfrm>
            <a:off x="0" y="0"/>
            <a:ext cx="2757300" cy="51435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Week 2 - Activities</a:t>
            </a:r>
            <a:endParaRPr sz="2200" b="1">
              <a:solidFill>
                <a:srgbClr val="20124D"/>
              </a:solidFill>
            </a:endParaRPr>
          </a:p>
          <a:p>
            <a:pPr marL="0" lvl="0" indent="0" algn="l" rtl="0">
              <a:spcBef>
                <a:spcPts val="0"/>
              </a:spcBef>
              <a:spcAft>
                <a:spcPts val="0"/>
              </a:spcAft>
              <a:buNone/>
            </a:pPr>
            <a:endParaRPr sz="2200" b="1">
              <a:solidFill>
                <a:srgbClr val="20124D"/>
              </a:solidFill>
            </a:endParaRPr>
          </a:p>
          <a:p>
            <a:pPr marL="0" lvl="0" indent="0" algn="l" rtl="0">
              <a:spcBef>
                <a:spcPts val="0"/>
              </a:spcBef>
              <a:spcAft>
                <a:spcPts val="0"/>
              </a:spcAft>
              <a:buNone/>
            </a:pPr>
            <a:r>
              <a:rPr lang="en" sz="1800" b="1">
                <a:solidFill>
                  <a:srgbClr val="20124D"/>
                </a:solidFill>
              </a:rPr>
              <a:t>As you work through the content we would recommend that you collaborate with others on these activities.</a:t>
            </a:r>
            <a:endParaRPr sz="1800" b="1">
              <a:solidFill>
                <a:srgbClr val="20124D"/>
              </a:solidFill>
            </a:endParaRPr>
          </a:p>
          <a:p>
            <a:pPr marL="0" lvl="0" indent="0" algn="l" rtl="0">
              <a:spcBef>
                <a:spcPts val="0"/>
              </a:spcBef>
              <a:spcAft>
                <a:spcPts val="0"/>
              </a:spcAft>
              <a:buNone/>
            </a:pPr>
            <a:endParaRPr sz="1800" b="1">
              <a:solidFill>
                <a:srgbClr val="20124D"/>
              </a:solidFill>
            </a:endParaRPr>
          </a:p>
          <a:p>
            <a:pPr marL="0" lvl="0" indent="0" algn="l" rtl="0">
              <a:spcBef>
                <a:spcPts val="0"/>
              </a:spcBef>
              <a:spcAft>
                <a:spcPts val="0"/>
              </a:spcAft>
              <a:buNone/>
            </a:pPr>
            <a:r>
              <a:rPr lang="en" sz="1400" b="1">
                <a:solidFill>
                  <a:srgbClr val="333333"/>
                </a:solidFill>
              </a:rPr>
              <a:t>These activities are not assessed and are a way for you to expand your knowledge. </a:t>
            </a:r>
            <a:endParaRPr sz="1400" b="1">
              <a:solidFill>
                <a:srgbClr val="333333"/>
              </a:solidFill>
            </a:endParaRPr>
          </a:p>
          <a:p>
            <a:pPr marL="0" lvl="0" indent="0" algn="l" rtl="0">
              <a:spcBef>
                <a:spcPts val="0"/>
              </a:spcBef>
              <a:spcAft>
                <a:spcPts val="0"/>
              </a:spcAft>
              <a:buNone/>
            </a:pPr>
            <a:endParaRPr sz="1400" b="1">
              <a:solidFill>
                <a:srgbClr val="333333"/>
              </a:solidFill>
            </a:endParaRPr>
          </a:p>
          <a:p>
            <a:pPr marL="0" lvl="0" indent="0" algn="l" rtl="0">
              <a:spcBef>
                <a:spcPts val="0"/>
              </a:spcBef>
              <a:spcAft>
                <a:spcPts val="0"/>
              </a:spcAft>
              <a:buNone/>
            </a:pPr>
            <a:r>
              <a:rPr lang="en" sz="1400" b="1">
                <a:solidFill>
                  <a:srgbClr val="333333"/>
                </a:solidFill>
              </a:rPr>
              <a:t>You can provide evidence of these activities on the following slides.</a:t>
            </a:r>
            <a:endParaRPr sz="1400" b="1">
              <a:solidFill>
                <a:srgbClr val="333333"/>
              </a:solidFill>
            </a:endParaRPr>
          </a:p>
          <a:p>
            <a:pPr marL="0" lvl="0" indent="0" algn="l" rtl="0">
              <a:spcBef>
                <a:spcPts val="0"/>
              </a:spcBef>
              <a:spcAft>
                <a:spcPts val="0"/>
              </a:spcAft>
              <a:buNone/>
            </a:pPr>
            <a:endParaRPr sz="1400" b="1">
              <a:solidFill>
                <a:srgbClr val="20124D"/>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20" name="Google Shape;120;p22"/>
          <p:cNvPicPr preferRelativeResize="0"/>
          <p:nvPr/>
        </p:nvPicPr>
        <p:blipFill>
          <a:blip r:embed="rId3">
            <a:alphaModFix/>
          </a:blip>
          <a:stretch>
            <a:fillRect/>
          </a:stretch>
        </p:blipFill>
        <p:spPr>
          <a:xfrm>
            <a:off x="4896350" y="62450"/>
            <a:ext cx="2702477" cy="1520151"/>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3"/>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1: </a:t>
            </a:r>
            <a:endParaRPr sz="2200" b="1">
              <a:solidFill>
                <a:srgbClr val="20124D"/>
              </a:solidFill>
            </a:endParaRPr>
          </a:p>
          <a:p>
            <a:pPr marL="0" lvl="0" indent="0" algn="l" rtl="0">
              <a:spcBef>
                <a:spcPts val="1000"/>
              </a:spcBef>
              <a:spcAft>
                <a:spcPts val="0"/>
              </a:spcAft>
              <a:buNone/>
            </a:pPr>
            <a:r>
              <a:rPr lang="en" sz="2200" b="1">
                <a:solidFill>
                  <a:srgbClr val="20124D"/>
                </a:solidFill>
              </a:rPr>
              <a:t>Assistive Technology in education</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26" name="Google Shape;126;p23"/>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27" name="Google Shape;127;p23"/>
          <p:cNvSpPr txBox="1"/>
          <p:nvPr/>
        </p:nvSpPr>
        <p:spPr>
          <a:xfrm>
            <a:off x="25800" y="1086725"/>
            <a:ext cx="9118200" cy="1046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Thinking specifically about education (at any level), </a:t>
            </a:r>
            <a:r>
              <a:rPr lang="en" b="1">
                <a:solidFill>
                  <a:schemeClr val="dk1"/>
                </a:solidFill>
              </a:rPr>
              <a:t>do you think assistive technology can be helpful?</a:t>
            </a:r>
            <a:r>
              <a:rPr lang="en">
                <a:solidFill>
                  <a:schemeClr val="dk1"/>
                </a:solidFill>
              </a:rPr>
              <a:t> Why or why not? </a:t>
            </a:r>
            <a:endParaRPr>
              <a:solidFill>
                <a:schemeClr val="dk1"/>
              </a:solidFill>
            </a:endParaRPr>
          </a:p>
          <a:p>
            <a:pPr marL="0" lvl="0" indent="0" algn="l" rtl="0">
              <a:spcBef>
                <a:spcPts val="0"/>
              </a:spcBef>
              <a:spcAft>
                <a:spcPts val="0"/>
              </a:spcAft>
              <a:buNone/>
            </a:pPr>
            <a:endParaRPr>
              <a:solidFill>
                <a:schemeClr val="dk1"/>
              </a:solidFill>
            </a:endParaRPr>
          </a:p>
          <a:p>
            <a:pPr marL="0" lvl="0" indent="0" algn="l" rtl="0">
              <a:spcBef>
                <a:spcPts val="0"/>
              </a:spcBef>
              <a:spcAft>
                <a:spcPts val="0"/>
              </a:spcAft>
              <a:buNone/>
            </a:pPr>
            <a:r>
              <a:rPr lang="en">
                <a:solidFill>
                  <a:schemeClr val="dk1"/>
                </a:solidFill>
              </a:rPr>
              <a:t>Think about who may currently be able to access assistive technology, </a:t>
            </a:r>
            <a:r>
              <a:rPr lang="en" b="1">
                <a:solidFill>
                  <a:schemeClr val="dk1"/>
                </a:solidFill>
              </a:rPr>
              <a:t>which groups of people may miss out? </a:t>
            </a:r>
            <a:endParaRPr b="1">
              <a:solidFill>
                <a:schemeClr val="dk1"/>
              </a:solidFill>
            </a:endParaRPr>
          </a:p>
        </p:txBody>
      </p:sp>
      <p:sp>
        <p:nvSpPr>
          <p:cNvPr id="128" name="Google Shape;128;p23"/>
          <p:cNvSpPr txBox="1"/>
          <p:nvPr/>
        </p:nvSpPr>
        <p:spPr>
          <a:xfrm>
            <a:off x="68575" y="2249325"/>
            <a:ext cx="9000300" cy="27156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You can use this space to share your thoughts...</a:t>
            </a:r>
            <a:endParaRPr>
              <a:solidFill>
                <a:schemeClr val="dk1"/>
              </a:solidFil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4"/>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2: </a:t>
            </a:r>
            <a:endParaRPr sz="2200" b="1">
              <a:solidFill>
                <a:srgbClr val="20124D"/>
              </a:solidFill>
            </a:endParaRPr>
          </a:p>
          <a:p>
            <a:pPr marL="0" lvl="0" indent="0" algn="l" rtl="0">
              <a:spcBef>
                <a:spcPts val="1000"/>
              </a:spcBef>
              <a:spcAft>
                <a:spcPts val="0"/>
              </a:spcAft>
              <a:buNone/>
            </a:pPr>
            <a:r>
              <a:rPr lang="en" sz="2200" b="1">
                <a:solidFill>
                  <a:srgbClr val="20124D"/>
                </a:solidFill>
              </a:rPr>
              <a:t>Why is assistive technology important?</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34" name="Google Shape;134;p24"/>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35" name="Google Shape;135;p24"/>
          <p:cNvSpPr txBox="1"/>
          <p:nvPr/>
        </p:nvSpPr>
        <p:spPr>
          <a:xfrm>
            <a:off x="25825" y="1092850"/>
            <a:ext cx="91182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This week Chris, Roxanne, Adam and Meghan shared their experiences of assistive technology. Using their videos and your own thoughts and knowledge of assistive technology </a:t>
            </a:r>
            <a:r>
              <a:rPr lang="en" b="1">
                <a:solidFill>
                  <a:schemeClr val="dk1"/>
                </a:solidFill>
              </a:rPr>
              <a:t>why is assistive technology so important? </a:t>
            </a:r>
            <a:endParaRPr b="1">
              <a:solidFill>
                <a:schemeClr val="dk1"/>
              </a:solidFill>
            </a:endParaRPr>
          </a:p>
        </p:txBody>
      </p:sp>
      <p:sp>
        <p:nvSpPr>
          <p:cNvPr id="136" name="Google Shape;136;p24"/>
          <p:cNvSpPr txBox="1"/>
          <p:nvPr/>
        </p:nvSpPr>
        <p:spPr>
          <a:xfrm>
            <a:off x="80700" y="2000925"/>
            <a:ext cx="9118200" cy="3000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You can use this space to share your thoughts...</a:t>
            </a:r>
            <a:endParaRPr>
              <a:solidFill>
                <a:schemeClr val="dk1"/>
              </a:solidFill>
            </a:endParaRP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5"/>
          <p:cNvSpPr txBox="1">
            <a:spLocks noGrp="1"/>
          </p:cNvSpPr>
          <p:nvPr>
            <p:ph type="title"/>
          </p:nvPr>
        </p:nvSpPr>
        <p:spPr>
          <a:xfrm>
            <a:off x="0" y="0"/>
            <a:ext cx="9144000" cy="1046700"/>
          </a:xfrm>
          <a:prstGeom prst="rect">
            <a:avLst/>
          </a:prstGeom>
          <a:solidFill>
            <a:schemeClr val="accent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Activity 3: </a:t>
            </a:r>
            <a:endParaRPr sz="2200" b="1">
              <a:solidFill>
                <a:srgbClr val="20124D"/>
              </a:solidFill>
            </a:endParaRPr>
          </a:p>
          <a:p>
            <a:pPr marL="0" lvl="0" indent="0" algn="l" rtl="0">
              <a:spcBef>
                <a:spcPts val="1000"/>
              </a:spcBef>
              <a:spcAft>
                <a:spcPts val="0"/>
              </a:spcAft>
              <a:buNone/>
            </a:pPr>
            <a:r>
              <a:rPr lang="en" sz="2200" b="1">
                <a:solidFill>
                  <a:srgbClr val="20124D"/>
                </a:solidFill>
              </a:rPr>
              <a:t>Early Assistive Technology</a:t>
            </a: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42" name="Google Shape;142;p25"/>
          <p:cNvPicPr preferRelativeResize="0"/>
          <p:nvPr/>
        </p:nvPicPr>
        <p:blipFill>
          <a:blip r:embed="rId3">
            <a:alphaModFix/>
          </a:blip>
          <a:stretch>
            <a:fillRect/>
          </a:stretch>
        </p:blipFill>
        <p:spPr>
          <a:xfrm>
            <a:off x="7577456" y="0"/>
            <a:ext cx="1860792" cy="1046701"/>
          </a:xfrm>
          <a:prstGeom prst="rect">
            <a:avLst/>
          </a:prstGeom>
          <a:noFill/>
          <a:ln>
            <a:noFill/>
          </a:ln>
        </p:spPr>
      </p:pic>
      <p:sp>
        <p:nvSpPr>
          <p:cNvPr id="143" name="Google Shape;143;p25"/>
          <p:cNvSpPr txBox="1"/>
          <p:nvPr/>
        </p:nvSpPr>
        <p:spPr>
          <a:xfrm>
            <a:off x="25825" y="1092850"/>
            <a:ext cx="9118200" cy="151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Assistive technology has advanced and progressed over many years, but variations on the original pieces of assistive equipment are still in use today! </a:t>
            </a:r>
            <a:endParaRPr>
              <a:solidFill>
                <a:schemeClr val="dk1"/>
              </a:solidFill>
            </a:endParaRPr>
          </a:p>
          <a:p>
            <a:pPr marL="0" lvl="0" indent="0" algn="l" rtl="0">
              <a:spcBef>
                <a:spcPts val="1000"/>
              </a:spcBef>
              <a:spcAft>
                <a:spcPts val="0"/>
              </a:spcAft>
              <a:buNone/>
            </a:pPr>
            <a:endParaRPr>
              <a:solidFill>
                <a:schemeClr val="dk1"/>
              </a:solidFill>
            </a:endParaRPr>
          </a:p>
          <a:p>
            <a:pPr marL="0" lvl="0" indent="0" algn="l" rtl="0">
              <a:spcBef>
                <a:spcPts val="1000"/>
              </a:spcBef>
              <a:spcAft>
                <a:spcPts val="1000"/>
              </a:spcAft>
              <a:buNone/>
            </a:pPr>
            <a:r>
              <a:rPr lang="en" b="1">
                <a:solidFill>
                  <a:schemeClr val="dk1"/>
                </a:solidFill>
              </a:rPr>
              <a:t>Work in groups to find some examples of early assistive technology</a:t>
            </a:r>
            <a:r>
              <a:rPr lang="en">
                <a:solidFill>
                  <a:schemeClr val="dk1"/>
                </a:solidFill>
              </a:rPr>
              <a:t> (using the internet, books, resources) - add some notes and pictures of these below!</a:t>
            </a:r>
            <a:endParaRPr>
              <a:solidFill>
                <a:schemeClr val="dk1"/>
              </a:solidFill>
            </a:endParaRPr>
          </a:p>
        </p:txBody>
      </p:sp>
      <p:sp>
        <p:nvSpPr>
          <p:cNvPr id="144" name="Google Shape;144;p25"/>
          <p:cNvSpPr/>
          <p:nvPr/>
        </p:nvSpPr>
        <p:spPr>
          <a:xfrm>
            <a:off x="3683288" y="3294950"/>
            <a:ext cx="1803276" cy="1131516"/>
          </a:xfrm>
          <a:prstGeom prst="cloud">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rgbClr val="E9EFF6"/>
                </a:solidFill>
              </a:rPr>
              <a:t>Early assistive technology</a:t>
            </a:r>
            <a:endParaRPr b="1">
              <a:solidFill>
                <a:srgbClr val="E9EFF6"/>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6"/>
          <p:cNvSpPr txBox="1">
            <a:spLocks noGrp="1"/>
          </p:cNvSpPr>
          <p:nvPr>
            <p:ph type="body" idx="1"/>
          </p:nvPr>
        </p:nvSpPr>
        <p:spPr>
          <a:xfrm>
            <a:off x="2926475" y="322475"/>
            <a:ext cx="6038400" cy="44664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1600"/>
              <a:t>Please write your reflection here. You should write between 100-150 words. </a:t>
            </a:r>
            <a:endParaRPr sz="1600"/>
          </a:p>
          <a:p>
            <a:pPr marL="0" lvl="0" indent="0" algn="l" rtl="0">
              <a:spcBef>
                <a:spcPts val="1600"/>
              </a:spcBef>
              <a:spcAft>
                <a:spcPts val="0"/>
              </a:spcAft>
              <a:buNone/>
            </a:pPr>
            <a:r>
              <a:rPr lang="en" sz="1600"/>
              <a:t>You can resize this textbox if necessary. </a:t>
            </a:r>
            <a:endParaRPr sz="1600"/>
          </a:p>
          <a:p>
            <a:pPr marL="0" lvl="0" indent="0" algn="l" rtl="0">
              <a:spcBef>
                <a:spcPts val="1600"/>
              </a:spcBef>
              <a:spcAft>
                <a:spcPts val="0"/>
              </a:spcAft>
              <a:buNone/>
            </a:pPr>
            <a:r>
              <a:rPr lang="en" sz="1600"/>
              <a:t>We are happy for you to upload an audio or video of your reflection if you would prefer. </a:t>
            </a:r>
            <a:endParaRPr sz="1600"/>
          </a:p>
          <a:p>
            <a:pPr marL="0" lvl="0" indent="0" algn="l" rtl="0">
              <a:spcBef>
                <a:spcPts val="1600"/>
              </a:spcBef>
              <a:spcAft>
                <a:spcPts val="0"/>
              </a:spcAft>
              <a:buNone/>
            </a:pPr>
            <a:r>
              <a:rPr lang="en" sz="1600"/>
              <a:t>You can also upload images. </a:t>
            </a:r>
            <a:endParaRPr sz="1600"/>
          </a:p>
          <a:p>
            <a:pPr marL="0" lvl="0" indent="0" algn="l" rtl="0">
              <a:spcBef>
                <a:spcPts val="1600"/>
              </a:spcBef>
              <a:spcAft>
                <a:spcPts val="0"/>
              </a:spcAft>
              <a:buNone/>
            </a:pPr>
            <a:endParaRPr sz="1600" b="0"/>
          </a:p>
          <a:p>
            <a:pPr marL="0" lvl="0" indent="0" algn="l" rtl="0">
              <a:spcBef>
                <a:spcPts val="1600"/>
              </a:spcBef>
              <a:spcAft>
                <a:spcPts val="0"/>
              </a:spcAft>
              <a:buNone/>
            </a:pPr>
            <a:endParaRPr sz="1600" b="0"/>
          </a:p>
          <a:p>
            <a:pPr marL="0" lvl="0" indent="0" algn="l" rtl="0">
              <a:spcBef>
                <a:spcPts val="1600"/>
              </a:spcBef>
              <a:spcAft>
                <a:spcPts val="1600"/>
              </a:spcAft>
              <a:buNone/>
            </a:pPr>
            <a:endParaRPr sz="1600" b="0"/>
          </a:p>
        </p:txBody>
      </p:sp>
      <p:sp>
        <p:nvSpPr>
          <p:cNvPr id="150" name="Google Shape;150;p26"/>
          <p:cNvSpPr txBox="1">
            <a:spLocks noGrp="1"/>
          </p:cNvSpPr>
          <p:nvPr>
            <p:ph type="title"/>
          </p:nvPr>
        </p:nvSpPr>
        <p:spPr>
          <a:xfrm>
            <a:off x="0" y="0"/>
            <a:ext cx="2757300" cy="5143500"/>
          </a:xfrm>
          <a:prstGeom prst="rect">
            <a:avLst/>
          </a:prstGeom>
          <a:solidFill>
            <a:schemeClr val="dk1"/>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FCCCC7"/>
                </a:solidFill>
              </a:rPr>
              <a:t>Reflective Account Week 2</a:t>
            </a:r>
            <a:endParaRPr sz="2200" b="1">
              <a:solidFill>
                <a:srgbClr val="FCCCC7"/>
              </a:solidFill>
            </a:endParaRPr>
          </a:p>
          <a:p>
            <a:pPr marL="0" lvl="0" indent="0" algn="l" rtl="0">
              <a:spcBef>
                <a:spcPts val="0"/>
              </a:spcBef>
              <a:spcAft>
                <a:spcPts val="0"/>
              </a:spcAft>
              <a:buNone/>
            </a:pPr>
            <a:endParaRPr sz="2200" b="1">
              <a:solidFill>
                <a:srgbClr val="FCCCC7"/>
              </a:solidFill>
            </a:endParaRPr>
          </a:p>
          <a:p>
            <a:pPr marL="0" lvl="0" indent="0" algn="l" rtl="0">
              <a:spcBef>
                <a:spcPts val="0"/>
              </a:spcBef>
              <a:spcAft>
                <a:spcPts val="0"/>
              </a:spcAft>
              <a:buNone/>
            </a:pPr>
            <a:r>
              <a:rPr lang="en" sz="1800" b="1">
                <a:solidFill>
                  <a:schemeClr val="lt1"/>
                </a:solidFill>
              </a:rPr>
              <a:t>Please use this space to reflect on what you have learnt this week. </a:t>
            </a:r>
            <a:endParaRPr sz="1800" b="1">
              <a:solidFill>
                <a:schemeClr val="lt1"/>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400" b="1">
                <a:solidFill>
                  <a:srgbClr val="E9EFF6"/>
                </a:solidFill>
              </a:rPr>
              <a:t>Some prompts: </a:t>
            </a:r>
            <a:endParaRPr sz="1400" b="1">
              <a:solidFill>
                <a:srgbClr val="E9EFF6"/>
              </a:solidFill>
            </a:endParaRPr>
          </a:p>
          <a:p>
            <a:pPr marL="0" lvl="0" indent="0" algn="l" rtl="0">
              <a:spcBef>
                <a:spcPts val="0"/>
              </a:spcBef>
              <a:spcAft>
                <a:spcPts val="0"/>
              </a:spcAft>
              <a:buNone/>
            </a:pP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How will this new content impact your work? </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What did you learn?</a:t>
            </a:r>
            <a:endParaRPr sz="1400" b="1">
              <a:solidFill>
                <a:srgbClr val="E9EFF6"/>
              </a:solidFill>
            </a:endParaRPr>
          </a:p>
          <a:p>
            <a:pPr marL="457200" lvl="0" indent="-317500" algn="l" rtl="0">
              <a:spcBef>
                <a:spcPts val="0"/>
              </a:spcBef>
              <a:spcAft>
                <a:spcPts val="0"/>
              </a:spcAft>
              <a:buClr>
                <a:srgbClr val="E9EFF6"/>
              </a:buClr>
              <a:buSzPts val="1400"/>
              <a:buChar char="●"/>
            </a:pPr>
            <a:r>
              <a:rPr lang="en" sz="1400" b="1">
                <a:solidFill>
                  <a:srgbClr val="E9EFF6"/>
                </a:solidFill>
              </a:rPr>
              <a:t>Is there anything you’d like to know more about? </a:t>
            </a:r>
            <a:endParaRPr sz="1400" b="1">
              <a:solidFill>
                <a:srgbClr val="E9EFF6"/>
              </a:solidFill>
            </a:endParaRPr>
          </a:p>
          <a:p>
            <a:pPr marL="0" lvl="0" indent="0" algn="l" rtl="0">
              <a:spcBef>
                <a:spcPts val="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pic>
        <p:nvPicPr>
          <p:cNvPr id="151" name="Google Shape;151;p26"/>
          <p:cNvPicPr preferRelativeResize="0"/>
          <p:nvPr/>
        </p:nvPicPr>
        <p:blipFill rotWithShape="1">
          <a:blip r:embed="rId3">
            <a:alphaModFix/>
          </a:blip>
          <a:srcRect l="20479" r="22978"/>
          <a:stretch/>
        </p:blipFill>
        <p:spPr>
          <a:xfrm>
            <a:off x="1865626" y="4214950"/>
            <a:ext cx="857251" cy="852800"/>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7"/>
          <p:cNvSpPr txBox="1">
            <a:spLocks noGrp="1"/>
          </p:cNvSpPr>
          <p:nvPr>
            <p:ph type="title"/>
          </p:nvPr>
        </p:nvSpPr>
        <p:spPr>
          <a:xfrm>
            <a:off x="0" y="0"/>
            <a:ext cx="9144000" cy="570600"/>
          </a:xfrm>
          <a:prstGeom prst="rect">
            <a:avLst/>
          </a:prstGeom>
          <a:solidFill>
            <a:schemeClr val="dk2"/>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b="1">
                <a:solidFill>
                  <a:srgbClr val="20124D"/>
                </a:solidFill>
              </a:rPr>
              <a:t>Your questions, thoughts, comments...</a:t>
            </a:r>
            <a:endParaRPr sz="2200" b="1">
              <a:solidFill>
                <a:srgbClr val="20124D"/>
              </a:solidFill>
            </a:endParaRPr>
          </a:p>
          <a:p>
            <a:pPr marL="0" lvl="0" indent="0" algn="l" rtl="0">
              <a:spcBef>
                <a:spcPts val="1000"/>
              </a:spcBef>
              <a:spcAft>
                <a:spcPts val="0"/>
              </a:spcAft>
              <a:buNone/>
            </a:pPr>
            <a:endParaRPr sz="1800" b="1">
              <a:solidFill>
                <a:srgbClr val="E9EFF6"/>
              </a:solidFill>
            </a:endParaRPr>
          </a:p>
          <a:p>
            <a:pPr marL="0" lvl="0" indent="0" algn="l" rtl="0">
              <a:spcBef>
                <a:spcPts val="0"/>
              </a:spcBef>
              <a:spcAft>
                <a:spcPts val="0"/>
              </a:spcAft>
              <a:buNone/>
            </a:pPr>
            <a:r>
              <a:rPr lang="en" sz="1800" b="1">
                <a:solidFill>
                  <a:srgbClr val="E9EFF6"/>
                </a:solidFill>
              </a:rPr>
              <a:t> </a:t>
            </a:r>
            <a:endParaRPr sz="1800" b="1">
              <a:solidFill>
                <a:srgbClr val="E9EFF6"/>
              </a:solidFill>
            </a:endParaRPr>
          </a:p>
        </p:txBody>
      </p:sp>
      <p:sp>
        <p:nvSpPr>
          <p:cNvPr id="157" name="Google Shape;157;p27"/>
          <p:cNvSpPr txBox="1"/>
          <p:nvPr/>
        </p:nvSpPr>
        <p:spPr>
          <a:xfrm>
            <a:off x="12900" y="743350"/>
            <a:ext cx="91182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dk1"/>
                </a:solidFill>
              </a:rPr>
              <a:t>Thank you for completing this week's key activities, content and reflection. You can use this space to share any comments, thoughts or questions that you may have that you’d like the facilitators to be aware of. </a:t>
            </a:r>
            <a:endParaRPr>
              <a:solidFill>
                <a:schemeClr val="dk1"/>
              </a:solidFill>
            </a:endParaRPr>
          </a:p>
        </p:txBody>
      </p:sp>
      <p:pic>
        <p:nvPicPr>
          <p:cNvPr id="158" name="Google Shape;158;p27"/>
          <p:cNvPicPr preferRelativeResize="0"/>
          <p:nvPr/>
        </p:nvPicPr>
        <p:blipFill rotWithShape="1">
          <a:blip r:embed="rId3">
            <a:alphaModFix/>
          </a:blip>
          <a:srcRect l="11762"/>
          <a:stretch/>
        </p:blipFill>
        <p:spPr>
          <a:xfrm>
            <a:off x="5070425" y="1763450"/>
            <a:ext cx="4304251" cy="2743824"/>
          </a:xfrm>
          <a:prstGeom prst="rect">
            <a:avLst/>
          </a:prstGeom>
          <a:noFill/>
          <a:ln>
            <a:noFill/>
          </a:ln>
        </p:spPr>
      </p:pic>
      <p:sp>
        <p:nvSpPr>
          <p:cNvPr id="159" name="Google Shape;159;p27"/>
          <p:cNvSpPr txBox="1"/>
          <p:nvPr/>
        </p:nvSpPr>
        <p:spPr>
          <a:xfrm>
            <a:off x="329150" y="1592600"/>
            <a:ext cx="4095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Add your questions here...</a:t>
            </a:r>
            <a:endParaRPr/>
          </a:p>
        </p:txBody>
      </p:sp>
    </p:spTree>
  </p:cSld>
  <p:clrMapOvr>
    <a:masterClrMapping/>
  </p:clrMapOvr>
  <p:transition>
    <p:fade/>
  </p:transition>
</p:sld>
</file>

<file path=ppt/theme/theme1.xml><?xml version="1.0" encoding="utf-8"?>
<a:theme xmlns:a="http://schemas.openxmlformats.org/drawingml/2006/main" name="D&amp;A Theme 2021">
  <a:themeElements>
    <a:clrScheme name="Simple Light">
      <a:dk1>
        <a:srgbClr val="2B2B73"/>
      </a:dk1>
      <a:lt1>
        <a:srgbClr val="FCCCC7"/>
      </a:lt1>
      <a:dk2>
        <a:srgbClr val="7373E5"/>
      </a:dk2>
      <a:lt2>
        <a:srgbClr val="E9EFF6"/>
      </a:lt2>
      <a:accent1>
        <a:srgbClr val="FF5240"/>
      </a:accent1>
      <a:accent2>
        <a:srgbClr val="1F1F38"/>
      </a:accent2>
      <a:accent3>
        <a:srgbClr val="FFFFFF"/>
      </a:accent3>
      <a:accent4>
        <a:srgbClr val="FFAB40"/>
      </a:accent4>
      <a:accent5>
        <a:srgbClr val="0097A7"/>
      </a:accent5>
      <a:accent6>
        <a:srgbClr val="FCCCC7"/>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753</Words>
  <Application>Microsoft Office PowerPoint</Application>
  <PresentationFormat>On-screen Show (16:9)</PresentationFormat>
  <Paragraphs>88</Paragraphs>
  <Slides>9</Slides>
  <Notes>9</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9</vt:i4>
      </vt:variant>
    </vt:vector>
  </HeadingPairs>
  <TitlesOfParts>
    <vt:vector size="11" baseType="lpstr">
      <vt:lpstr>Arial</vt:lpstr>
      <vt:lpstr>D&amp;A Theme 2021</vt:lpstr>
      <vt:lpstr>PowerPoint Presentation</vt:lpstr>
      <vt:lpstr>Introduction - This document is your weekly reflective portfolio.</vt:lpstr>
      <vt:lpstr>Week 2: Introduction to Assistive Technology</vt:lpstr>
      <vt:lpstr>Week 2 - Activities  As you work through the content we would recommend that you collaborate with others on these activities.  These activities are not assessed and are a way for you to expand your knowledge.   You can provide evidence of these activities on the following slides.    </vt:lpstr>
      <vt:lpstr>Activity 1:  Assistive Technology in education   </vt:lpstr>
      <vt:lpstr>Activity 2:  Why is assistive technology important?   </vt:lpstr>
      <vt:lpstr>Activity 3:  Early Assistive Technology       </vt:lpstr>
      <vt:lpstr>Reflective Account Week 2  Please use this space to reflect on what you have learnt this week.   Some prompts:   How will this new content impact your work?  What did you learn? Is there anything you’d like to know more about?    </vt:lpstr>
      <vt:lpstr>Your questions, thoughts,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Rox Steel</cp:lastModifiedBy>
  <cp:revision>1</cp:revision>
  <dcterms:modified xsi:type="dcterms:W3CDTF">2021-12-06T18:26:03Z</dcterms:modified>
</cp:coreProperties>
</file>