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87ACBA-E7D9-47B7-A74C-69D93385D295}">
  <a:tblStyle styleId="{D987ACBA-E7D9-47B7-A74C-69D93385D2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1da6ad346_0_1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e1da6ad34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1da6ad346_0_2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e1da6ad346_0_2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6d13e0a78_0_2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b6d13e0a78_0_2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291550"/>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2 - Introduction to Needs Assessments</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1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a:t>
            </a:r>
            <a:r>
              <a:rPr lang="en" sz="1400" b="1"/>
              <a:t>You will not receive feedback each week.</a:t>
            </a:r>
            <a:r>
              <a:rPr lang="en" sz="1400"/>
              <a:t>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6888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1: Overview of the course and Introduction to Needs Assessments </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1! This week we will introduce you to the concept of a needs assessment, why it is important and the impact getting it right has. We will also learn what skills are needed to become a competent needs assessor.</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All week 1 activities</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You should then </a:t>
            </a:r>
            <a:r>
              <a:rPr lang="en" sz="1600" b="1"/>
              <a:t>upload your portfolio</a:t>
            </a:r>
            <a:r>
              <a:rPr lang="en" sz="1600"/>
              <a:t> to the moodle platform (as a link, PDF or powerpoint document) by the end of the week. </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66175" y="166627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weeks activities are:</a:t>
            </a:r>
            <a:endParaRPr sz="1600"/>
          </a:p>
          <a:p>
            <a:pPr marL="457200" lvl="0" indent="-330200" algn="l" rtl="0">
              <a:spcBef>
                <a:spcPts val="1600"/>
              </a:spcBef>
              <a:spcAft>
                <a:spcPts val="0"/>
              </a:spcAft>
              <a:buSzPts val="1600"/>
              <a:buChar char="●"/>
            </a:pPr>
            <a:r>
              <a:rPr lang="en" sz="1600" b="1"/>
              <a:t>What is a needs assessment and why is it important?</a:t>
            </a:r>
            <a:endParaRPr sz="1600" b="1"/>
          </a:p>
          <a:p>
            <a:pPr marL="457200" lvl="0" indent="-330200" algn="l" rtl="0">
              <a:spcBef>
                <a:spcPts val="0"/>
              </a:spcBef>
              <a:spcAft>
                <a:spcPts val="0"/>
              </a:spcAft>
              <a:buSzPts val="1600"/>
              <a:buChar char="●"/>
            </a:pPr>
            <a:r>
              <a:rPr lang="en" sz="1600" b="1"/>
              <a:t>Skills for Needs Assessments - Your Action Plan</a:t>
            </a:r>
            <a:endParaRPr sz="1600" b="1"/>
          </a:p>
          <a:p>
            <a:pPr marL="457200" lvl="0" indent="-330200" algn="l" rtl="0">
              <a:spcBef>
                <a:spcPts val="0"/>
              </a:spcBef>
              <a:spcAft>
                <a:spcPts val="0"/>
              </a:spcAft>
              <a:buSzPts val="1600"/>
              <a:buChar char="●"/>
            </a:pPr>
            <a:r>
              <a:rPr lang="en" sz="1600" b="1"/>
              <a:t>Reflecting on the mock assessment video</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1 -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What is a needs assessment and why is it important?</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9118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This week’s videos discussed what a needs assessment is, the key parts of a needs assessment and the </a:t>
            </a:r>
            <a:endParaRPr>
              <a:solidFill>
                <a:schemeClr val="dk1"/>
              </a:solidFill>
            </a:endParaRPr>
          </a:p>
          <a:p>
            <a:pPr marL="0" lvl="0" indent="0" algn="l" rtl="0">
              <a:spcBef>
                <a:spcPts val="0"/>
              </a:spcBef>
              <a:spcAft>
                <a:spcPts val="0"/>
              </a:spcAft>
              <a:buNone/>
            </a:pPr>
            <a:r>
              <a:rPr lang="en">
                <a:solidFill>
                  <a:schemeClr val="dk1"/>
                </a:solidFill>
              </a:rPr>
              <a:t>importance of taking a barrier-led, social model informed approach to assessing.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Using the space below to create a mindmap or write a description that answers the question: </a:t>
            </a:r>
            <a:r>
              <a:rPr lang="en" b="1">
                <a:solidFill>
                  <a:schemeClr val="dk1"/>
                </a:solidFill>
              </a:rPr>
              <a:t>What is a needs assessment and why is it important? </a:t>
            </a:r>
            <a:endParaRPr b="1">
              <a:solidFill>
                <a:schemeClr val="dk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Skills for Needs Assessments - Your Action Plan</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3" name="Google Shape;133;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4" name="Google Shape;134;p24"/>
          <p:cNvSpPr txBox="1"/>
          <p:nvPr/>
        </p:nvSpPr>
        <p:spPr>
          <a:xfrm>
            <a:off x="25825" y="1092850"/>
            <a:ext cx="9118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This week’s content discussed some of the skills that needs assessors should develop. Pick 3 different skills that you think are important for you to develop as a needs assessor, and create an action plan for how you will develop these skills. </a:t>
            </a:r>
            <a:endParaRPr>
              <a:solidFill>
                <a:schemeClr val="dk1"/>
              </a:solidFill>
            </a:endParaRPr>
          </a:p>
        </p:txBody>
      </p:sp>
      <p:graphicFrame>
        <p:nvGraphicFramePr>
          <p:cNvPr id="135" name="Google Shape;135;p24"/>
          <p:cNvGraphicFramePr/>
          <p:nvPr/>
        </p:nvGraphicFramePr>
        <p:xfrm>
          <a:off x="82275" y="2075800"/>
          <a:ext cx="8955675" cy="2692775"/>
        </p:xfrm>
        <a:graphic>
          <a:graphicData uri="http://schemas.openxmlformats.org/drawingml/2006/table">
            <a:tbl>
              <a:tblPr>
                <a:noFill/>
                <a:tableStyleId>{D987ACBA-E7D9-47B7-A74C-69D93385D295}</a:tableStyleId>
              </a:tblPr>
              <a:tblGrid>
                <a:gridCol w="2985225">
                  <a:extLst>
                    <a:ext uri="{9D8B030D-6E8A-4147-A177-3AD203B41FA5}">
                      <a16:colId xmlns:a16="http://schemas.microsoft.com/office/drawing/2014/main" val="20000"/>
                    </a:ext>
                  </a:extLst>
                </a:gridCol>
                <a:gridCol w="2985225">
                  <a:extLst>
                    <a:ext uri="{9D8B030D-6E8A-4147-A177-3AD203B41FA5}">
                      <a16:colId xmlns:a16="http://schemas.microsoft.com/office/drawing/2014/main" val="20001"/>
                    </a:ext>
                  </a:extLst>
                </a:gridCol>
                <a:gridCol w="2985225">
                  <a:extLst>
                    <a:ext uri="{9D8B030D-6E8A-4147-A177-3AD203B41FA5}">
                      <a16:colId xmlns:a16="http://schemas.microsoft.com/office/drawing/2014/main" val="20002"/>
                    </a:ext>
                  </a:extLst>
                </a:gridCol>
              </a:tblGrid>
              <a:tr h="609575">
                <a:tc>
                  <a:txBody>
                    <a:bodyPr/>
                    <a:lstStyle/>
                    <a:p>
                      <a:pPr marL="0" lvl="0" indent="0" algn="ctr" rtl="0">
                        <a:spcBef>
                          <a:spcPts val="0"/>
                        </a:spcBef>
                        <a:spcAft>
                          <a:spcPts val="0"/>
                        </a:spcAft>
                        <a:buNone/>
                      </a:pPr>
                      <a:r>
                        <a:rPr lang="en" sz="1300" b="1"/>
                        <a:t>The skill I want to develop is...</a:t>
                      </a:r>
                      <a:endParaRPr sz="1300" b="1"/>
                    </a:p>
                  </a:txBody>
                  <a:tcPr marL="91425" marR="91425" marT="91425" marB="91425"/>
                </a:tc>
                <a:tc>
                  <a:txBody>
                    <a:bodyPr/>
                    <a:lstStyle/>
                    <a:p>
                      <a:pPr marL="0" lvl="0" indent="0" algn="ctr" rtl="0">
                        <a:spcBef>
                          <a:spcPts val="0"/>
                        </a:spcBef>
                        <a:spcAft>
                          <a:spcPts val="0"/>
                        </a:spcAft>
                        <a:buNone/>
                      </a:pPr>
                      <a:r>
                        <a:rPr lang="en" sz="1300" b="1"/>
                        <a:t>Why is this skill important?</a:t>
                      </a:r>
                      <a:endParaRPr sz="1300" b="1"/>
                    </a:p>
                  </a:txBody>
                  <a:tcPr marL="91425" marR="91425" marT="91425" marB="91425"/>
                </a:tc>
                <a:tc>
                  <a:txBody>
                    <a:bodyPr/>
                    <a:lstStyle/>
                    <a:p>
                      <a:pPr marL="0" lvl="0" indent="0" algn="ctr" rtl="0">
                        <a:spcBef>
                          <a:spcPts val="0"/>
                        </a:spcBef>
                        <a:spcAft>
                          <a:spcPts val="0"/>
                        </a:spcAft>
                        <a:buNone/>
                      </a:pPr>
                      <a:r>
                        <a:rPr lang="en" sz="1300" b="1"/>
                        <a:t>My action plan to develop this skill is...</a:t>
                      </a:r>
                      <a:endParaRPr sz="1300" b="1"/>
                    </a:p>
                  </a:txBody>
                  <a:tcPr marL="91425" marR="91425" marT="91425" marB="91425"/>
                </a:tc>
                <a:extLst>
                  <a:ext uri="{0D108BD9-81ED-4DB2-BD59-A6C34878D82A}">
                    <a16:rowId xmlns:a16="http://schemas.microsoft.com/office/drawing/2014/main" val="10000"/>
                  </a:ext>
                </a:extLst>
              </a:tr>
              <a:tr h="694400">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1"/>
                  </a:ext>
                </a:extLst>
              </a:tr>
              <a:tr h="694400">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2"/>
                  </a:ext>
                </a:extLst>
              </a:tr>
              <a:tr h="694400">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3: </a:t>
            </a:r>
            <a:endParaRPr sz="2200" b="1">
              <a:solidFill>
                <a:srgbClr val="20124D"/>
              </a:solidFill>
            </a:endParaRPr>
          </a:p>
          <a:p>
            <a:pPr marL="0" lvl="0" indent="0" algn="l" rtl="0">
              <a:spcBef>
                <a:spcPts val="1000"/>
              </a:spcBef>
              <a:spcAft>
                <a:spcPts val="0"/>
              </a:spcAft>
              <a:buNone/>
            </a:pPr>
            <a:r>
              <a:rPr lang="en" sz="2200" b="1">
                <a:solidFill>
                  <a:srgbClr val="20124D"/>
                </a:solidFill>
              </a:rPr>
              <a:t>Reflecting on the mock assessment video</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1" name="Google Shape;141;p25"/>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42" name="Google Shape;142;p25"/>
          <p:cNvSpPr txBox="1"/>
          <p:nvPr/>
        </p:nvSpPr>
        <p:spPr>
          <a:xfrm>
            <a:off x="25825" y="10928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1"/>
                </a:solidFill>
              </a:rPr>
              <a:t>In the final video this week, Adam and Meghan filmed a demonstration of a needs assessment. After watching this video, answer the questions below: </a:t>
            </a:r>
            <a:endParaRPr>
              <a:solidFill>
                <a:schemeClr val="dk1"/>
              </a:solidFill>
            </a:endParaRPr>
          </a:p>
        </p:txBody>
      </p:sp>
      <p:graphicFrame>
        <p:nvGraphicFramePr>
          <p:cNvPr id="143" name="Google Shape;143;p25"/>
          <p:cNvGraphicFramePr/>
          <p:nvPr/>
        </p:nvGraphicFramePr>
        <p:xfrm>
          <a:off x="238350" y="1819050"/>
          <a:ext cx="3000000" cy="3000000"/>
        </p:xfrm>
        <a:graphic>
          <a:graphicData uri="http://schemas.openxmlformats.org/drawingml/2006/table">
            <a:tbl>
              <a:tblPr>
                <a:noFill/>
                <a:tableStyleId>{D987ACBA-E7D9-47B7-A74C-69D93385D295}</a:tableStyleId>
              </a:tblPr>
              <a:tblGrid>
                <a:gridCol w="8519325">
                  <a:extLst>
                    <a:ext uri="{9D8B030D-6E8A-4147-A177-3AD203B41FA5}">
                      <a16:colId xmlns:a16="http://schemas.microsoft.com/office/drawing/2014/main" val="20000"/>
                    </a:ext>
                  </a:extLst>
                </a:gridCol>
              </a:tblGrid>
              <a:tr h="380025">
                <a:tc>
                  <a:txBody>
                    <a:bodyPr/>
                    <a:lstStyle/>
                    <a:p>
                      <a:pPr marL="0" lvl="0" indent="0" algn="l" rtl="0">
                        <a:lnSpc>
                          <a:spcPct val="100000"/>
                        </a:lnSpc>
                        <a:spcBef>
                          <a:spcPts val="1000"/>
                        </a:spcBef>
                        <a:spcAft>
                          <a:spcPts val="1000"/>
                        </a:spcAft>
                        <a:buNone/>
                      </a:pPr>
                      <a:r>
                        <a:rPr lang="en" b="1">
                          <a:solidFill>
                            <a:schemeClr val="dk1"/>
                          </a:solidFill>
                        </a:rPr>
                        <a:t>What did you learn from watching this assessment? </a:t>
                      </a:r>
                      <a:endParaRPr sz="1200"/>
                    </a:p>
                  </a:txBody>
                  <a:tcPr marL="91425" marR="91425" marT="91425" marB="91425"/>
                </a:tc>
                <a:extLst>
                  <a:ext uri="{0D108BD9-81ED-4DB2-BD59-A6C34878D82A}">
                    <a16:rowId xmlns:a16="http://schemas.microsoft.com/office/drawing/2014/main" val="10000"/>
                  </a:ext>
                </a:extLst>
              </a:tr>
              <a:tr h="552325">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1"/>
                  </a:ext>
                </a:extLst>
              </a:tr>
            </a:tbl>
          </a:graphicData>
        </a:graphic>
      </p:graphicFrame>
      <p:sp>
        <p:nvSpPr>
          <p:cNvPr id="144" name="Google Shape;144;p25"/>
          <p:cNvSpPr txBox="1"/>
          <p:nvPr/>
        </p:nvSpPr>
        <p:spPr>
          <a:xfrm>
            <a:off x="-717875" y="68827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45" name="Google Shape;145;p25"/>
          <p:cNvGraphicFramePr/>
          <p:nvPr/>
        </p:nvGraphicFramePr>
        <p:xfrm>
          <a:off x="238350" y="2933525"/>
          <a:ext cx="3000000" cy="3000000"/>
        </p:xfrm>
        <a:graphic>
          <a:graphicData uri="http://schemas.openxmlformats.org/drawingml/2006/table">
            <a:tbl>
              <a:tblPr>
                <a:noFill/>
                <a:tableStyleId>{D987ACBA-E7D9-47B7-A74C-69D93385D295}</a:tableStyleId>
              </a:tblPr>
              <a:tblGrid>
                <a:gridCol w="8519325">
                  <a:extLst>
                    <a:ext uri="{9D8B030D-6E8A-4147-A177-3AD203B41FA5}">
                      <a16:colId xmlns:a16="http://schemas.microsoft.com/office/drawing/2014/main" val="20000"/>
                    </a:ext>
                  </a:extLst>
                </a:gridCol>
              </a:tblGrid>
              <a:tr h="402200">
                <a:tc>
                  <a:txBody>
                    <a:bodyPr/>
                    <a:lstStyle/>
                    <a:p>
                      <a:pPr marL="0" lvl="0" indent="0" algn="l" rtl="0">
                        <a:lnSpc>
                          <a:spcPct val="100000"/>
                        </a:lnSpc>
                        <a:spcBef>
                          <a:spcPts val="1000"/>
                        </a:spcBef>
                        <a:spcAft>
                          <a:spcPts val="1000"/>
                        </a:spcAft>
                        <a:buNone/>
                      </a:pPr>
                      <a:r>
                        <a:rPr lang="en" b="1">
                          <a:solidFill>
                            <a:schemeClr val="dk1"/>
                          </a:solidFill>
                        </a:rPr>
                        <a:t>Was this approach to needs assessing what you were expecting? Please expand on your answer. </a:t>
                      </a:r>
                      <a:endParaRPr sz="1200"/>
                    </a:p>
                  </a:txBody>
                  <a:tcPr marL="91425" marR="91425" marT="91425" marB="91425"/>
                </a:tc>
                <a:extLst>
                  <a:ext uri="{0D108BD9-81ED-4DB2-BD59-A6C34878D82A}">
                    <a16:rowId xmlns:a16="http://schemas.microsoft.com/office/drawing/2014/main" val="10000"/>
                  </a:ext>
                </a:extLst>
              </a:tr>
              <a:tr h="5523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146" name="Google Shape;146;p25"/>
          <p:cNvGraphicFramePr/>
          <p:nvPr/>
        </p:nvGraphicFramePr>
        <p:xfrm>
          <a:off x="238350" y="4054000"/>
          <a:ext cx="3000000" cy="3000000"/>
        </p:xfrm>
        <a:graphic>
          <a:graphicData uri="http://schemas.openxmlformats.org/drawingml/2006/table">
            <a:tbl>
              <a:tblPr>
                <a:noFill/>
                <a:tableStyleId>{D987ACBA-E7D9-47B7-A74C-69D93385D295}</a:tableStyleId>
              </a:tblPr>
              <a:tblGrid>
                <a:gridCol w="8519325">
                  <a:extLst>
                    <a:ext uri="{9D8B030D-6E8A-4147-A177-3AD203B41FA5}">
                      <a16:colId xmlns:a16="http://schemas.microsoft.com/office/drawing/2014/main" val="20000"/>
                    </a:ext>
                  </a:extLst>
                </a:gridCol>
              </a:tblGrid>
              <a:tr h="402200">
                <a:tc>
                  <a:txBody>
                    <a:bodyPr/>
                    <a:lstStyle/>
                    <a:p>
                      <a:pPr marL="0" lvl="0" indent="0" algn="l" rtl="0">
                        <a:lnSpc>
                          <a:spcPct val="100000"/>
                        </a:lnSpc>
                        <a:spcBef>
                          <a:spcPts val="1000"/>
                        </a:spcBef>
                        <a:spcAft>
                          <a:spcPts val="1000"/>
                        </a:spcAft>
                        <a:buNone/>
                      </a:pPr>
                      <a:r>
                        <a:rPr lang="en" b="1">
                          <a:solidFill>
                            <a:schemeClr val="dk1"/>
                          </a:solidFill>
                        </a:rPr>
                        <a:t>Describe the different stages of the needs assessment that you saw demonstrated.</a:t>
                      </a:r>
                      <a:endParaRPr sz="1200"/>
                    </a:p>
                  </a:txBody>
                  <a:tcPr marL="91425" marR="91425" marT="91425" marB="91425"/>
                </a:tc>
                <a:extLst>
                  <a:ext uri="{0D108BD9-81ED-4DB2-BD59-A6C34878D82A}">
                    <a16:rowId xmlns:a16="http://schemas.microsoft.com/office/drawing/2014/main" val="10000"/>
                  </a:ext>
                </a:extLst>
              </a:tr>
              <a:tr h="5523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r>
              <a:rPr lang="en" sz="1600"/>
              <a:t>(You can delete this text)</a:t>
            </a: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52" name="Google Shape;152;p26"/>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1</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53" name="Google Shape;153;p26"/>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59" name="Google Shape;159;p27"/>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60" name="Google Shape;160;p27"/>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61" name="Google Shape;161;p27"/>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On-screen Show (16:9)</PresentationFormat>
  <Paragraphs>90</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D&amp;A Theme 2021</vt:lpstr>
      <vt:lpstr>PowerPoint Presentation</vt:lpstr>
      <vt:lpstr>Introduction - This document is your weekly reflective portfolio.</vt:lpstr>
      <vt:lpstr>Week 1: Overview of the course and Introduction to Needs Assessments </vt:lpstr>
      <vt:lpstr>Week 1 -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What is a needs assessment and why is it important?     </vt:lpstr>
      <vt:lpstr>Activity 2:  Skills for Needs Assessments - Your Action Plan     </vt:lpstr>
      <vt:lpstr>Activity 3:  Reflecting on the mock assessment video     </vt:lpstr>
      <vt:lpstr>Reflective Account Week 1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2021-12-03T19:09:39Z</dcterms:modified>
</cp:coreProperties>
</file>