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4ac6d4782_0_10:notes"/>
          <p:cNvSpPr txBox="1"/>
          <p:nvPr>
            <p:ph idx="1" type="body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b4ac6d4782_0_10:notes"/>
          <p:cNvSpPr/>
          <p:nvPr>
            <p:ph idx="2" type="sldImg"/>
          </p:nvPr>
        </p:nvSpPr>
        <p:spPr>
          <a:xfrm>
            <a:off x="417052" y="1142451"/>
            <a:ext cx="6024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4ac6d4782_0_34:notes"/>
          <p:cNvSpPr txBox="1"/>
          <p:nvPr>
            <p:ph idx="1" type="body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gb4ac6d4782_0_34:notes"/>
          <p:cNvSpPr/>
          <p:nvPr>
            <p:ph idx="2" type="sldImg"/>
          </p:nvPr>
        </p:nvSpPr>
        <p:spPr>
          <a:xfrm>
            <a:off x="417052" y="1142451"/>
            <a:ext cx="6024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b6d13e0a78_0_57:notes"/>
          <p:cNvSpPr txBox="1"/>
          <p:nvPr>
            <p:ph idx="1" type="body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b6d13e0a78_0_57:notes"/>
          <p:cNvSpPr/>
          <p:nvPr>
            <p:ph idx="2" type="sldImg"/>
          </p:nvPr>
        </p:nvSpPr>
        <p:spPr>
          <a:xfrm>
            <a:off x="417052" y="1142451"/>
            <a:ext cx="6024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6d13e0a78_0_74:notes"/>
          <p:cNvSpPr txBox="1"/>
          <p:nvPr>
            <p:ph idx="1" type="body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gb6d13e0a78_0_74:notes"/>
          <p:cNvSpPr/>
          <p:nvPr>
            <p:ph idx="2" type="sldImg"/>
          </p:nvPr>
        </p:nvSpPr>
        <p:spPr>
          <a:xfrm>
            <a:off x="417052" y="1142451"/>
            <a:ext cx="6024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1da6ad346_0_13:notes"/>
          <p:cNvSpPr txBox="1"/>
          <p:nvPr>
            <p:ph idx="1" type="body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ge1da6ad346_0_13:notes"/>
          <p:cNvSpPr/>
          <p:nvPr>
            <p:ph idx="2" type="sldImg"/>
          </p:nvPr>
        </p:nvSpPr>
        <p:spPr>
          <a:xfrm>
            <a:off x="417052" y="1142451"/>
            <a:ext cx="6024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1da6ad346_0_23:notes"/>
          <p:cNvSpPr txBox="1"/>
          <p:nvPr>
            <p:ph idx="1" type="body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ge1da6ad346_0_23:notes"/>
          <p:cNvSpPr/>
          <p:nvPr>
            <p:ph idx="2" type="sldImg"/>
          </p:nvPr>
        </p:nvSpPr>
        <p:spPr>
          <a:xfrm>
            <a:off x="417052" y="1142451"/>
            <a:ext cx="6024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1da6ad346_0_1:notes"/>
          <p:cNvSpPr txBox="1"/>
          <p:nvPr>
            <p:ph idx="1" type="body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ge1da6ad346_0_1:notes"/>
          <p:cNvSpPr/>
          <p:nvPr>
            <p:ph idx="2" type="sldImg"/>
          </p:nvPr>
        </p:nvSpPr>
        <p:spPr>
          <a:xfrm>
            <a:off x="417052" y="1142451"/>
            <a:ext cx="6024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b6d13e0a78_0_32:notes"/>
          <p:cNvSpPr txBox="1"/>
          <p:nvPr>
            <p:ph idx="1" type="body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gb6d13e0a78_0_32:notes"/>
          <p:cNvSpPr/>
          <p:nvPr>
            <p:ph idx="2" type="sldImg"/>
          </p:nvPr>
        </p:nvSpPr>
        <p:spPr>
          <a:xfrm>
            <a:off x="417052" y="1142451"/>
            <a:ext cx="6024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1da6ad346_0_31:notes"/>
          <p:cNvSpPr txBox="1"/>
          <p:nvPr>
            <p:ph idx="1" type="body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e1da6ad346_0_31:notes"/>
          <p:cNvSpPr/>
          <p:nvPr>
            <p:ph idx="2" type="sldImg"/>
          </p:nvPr>
        </p:nvSpPr>
        <p:spPr>
          <a:xfrm>
            <a:off x="417052" y="1142451"/>
            <a:ext cx="6024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hyperlink" Target="http://www.diversityandability.com" TargetMode="External"/><Relationship Id="rId4" Type="http://schemas.openxmlformats.org/officeDocument/2006/relationships/hyperlink" Target="https://www.linkedin.com/company/diversity-and-ability" TargetMode="External"/><Relationship Id="rId11" Type="http://schemas.openxmlformats.org/officeDocument/2006/relationships/image" Target="../media/image6.png"/><Relationship Id="rId10" Type="http://schemas.openxmlformats.org/officeDocument/2006/relationships/image" Target="../media/image4.png"/><Relationship Id="rId12" Type="http://schemas.openxmlformats.org/officeDocument/2006/relationships/image" Target="../media/image5.png"/><Relationship Id="rId9" Type="http://schemas.openxmlformats.org/officeDocument/2006/relationships/image" Target="../media/image3.png"/><Relationship Id="rId5" Type="http://schemas.openxmlformats.org/officeDocument/2006/relationships/hyperlink" Target="https://www.facebook.com/dnamatters" TargetMode="External"/><Relationship Id="rId6" Type="http://schemas.openxmlformats.org/officeDocument/2006/relationships/hyperlink" Target="https://twitter.com/DandA_inclusion" TargetMode="External"/><Relationship Id="rId7" Type="http://schemas.openxmlformats.org/officeDocument/2006/relationships/hyperlink" Target="http://LinkedIn%20diversity-and-ability%20Facebook%20@dnamatters%20Twitter%20@DandA_inclusion%20Instagram%20@diversity_and_ability" TargetMode="External"/><Relationship Id="rId8" Type="http://schemas.openxmlformats.org/officeDocument/2006/relationships/image" Target="../media/image1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9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" name="Google Shape;50;p1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1" name="Google Shape;51;p1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2" name="Google Shape;52;p1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CUSTOM_3">
    <p:bg>
      <p:bgPr>
        <a:solidFill>
          <a:schemeClr val="lt2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9034" l="15875" r="13974" t="6370"/>
          <a:stretch/>
        </p:blipFill>
        <p:spPr>
          <a:xfrm>
            <a:off x="5048843" y="445025"/>
            <a:ext cx="3605780" cy="434885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/>
        </p:nvSpPr>
        <p:spPr>
          <a:xfrm>
            <a:off x="145350" y="904725"/>
            <a:ext cx="4932600" cy="40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B2B73"/>
              </a:solidFill>
            </a:endParaRPr>
          </a:p>
          <a:p>
            <a:pPr indent="-190500" lvl="0" marL="3937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B2B73"/>
              </a:solidFill>
            </a:endParaRPr>
          </a:p>
          <a:p>
            <a:pPr indent="0" lvl="0" marL="787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B2B7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B2B7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B2B7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www.diversityandability.com</a:t>
            </a:r>
            <a:r>
              <a:rPr b="1" lang="en" sz="1600">
                <a:solidFill>
                  <a:srgbClr val="78909C"/>
                </a:solidFill>
              </a:rPr>
              <a:t> </a:t>
            </a:r>
            <a:endParaRPr b="1" sz="1800">
              <a:solidFill>
                <a:srgbClr val="2B2B7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B2B7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B2B73"/>
                </a:solidFill>
              </a:rPr>
              <a:t>Social Media: </a:t>
            </a:r>
            <a:r>
              <a:rPr lang="en">
                <a:solidFill>
                  <a:srgbClr val="2B2B73"/>
                </a:solidFill>
              </a:rPr>
              <a:t>	</a:t>
            </a:r>
            <a:endParaRPr>
              <a:solidFill>
                <a:srgbClr val="2B2B73"/>
              </a:solidFill>
            </a:endParaRPr>
          </a:p>
          <a:p>
            <a:pPr indent="-190500" lvl="0" marL="3937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B2B73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LinkedIn </a:t>
            </a:r>
            <a:r>
              <a:rPr lang="en" sz="1800">
                <a:solidFill>
                  <a:srgbClr val="2B2B73"/>
                </a:solidFill>
              </a:rPr>
              <a:t>diversity-and-ability</a:t>
            </a:r>
            <a:endParaRPr sz="1800">
              <a:solidFill>
                <a:srgbClr val="2B2B73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97A7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Facebook</a:t>
            </a:r>
            <a:r>
              <a:rPr lang="en" sz="1800">
                <a:solidFill>
                  <a:srgbClr val="2B2B73"/>
                </a:solidFill>
              </a:rPr>
              <a:t> @dnamatters</a:t>
            </a:r>
            <a:endParaRPr sz="1800">
              <a:solidFill>
                <a:srgbClr val="2B2B73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97A7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r>
              <a:rPr lang="en" sz="1800">
                <a:solidFill>
                  <a:srgbClr val="2B2B73"/>
                </a:solidFill>
              </a:rPr>
              <a:t> @DandA_inclusion</a:t>
            </a:r>
            <a:br>
              <a:rPr lang="en" sz="1800">
                <a:solidFill>
                  <a:srgbClr val="2B2B73"/>
                </a:solidFill>
              </a:rPr>
            </a:br>
            <a:r>
              <a:rPr lang="en" sz="1800" u="sng">
                <a:solidFill>
                  <a:schemeClr val="hlink"/>
                </a:solidFill>
                <a:hlinkClick r:id="rId7"/>
              </a:rPr>
              <a:t>Instagram</a:t>
            </a:r>
            <a:r>
              <a:rPr lang="en" sz="1800">
                <a:solidFill>
                  <a:srgbClr val="2B2B73"/>
                </a:solidFill>
              </a:rPr>
              <a:t> @diversity_and_ability</a:t>
            </a:r>
            <a:endParaRPr sz="1800">
              <a:solidFill>
                <a:srgbClr val="2B2B73"/>
              </a:solidFill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B2B7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900">
              <a:solidFill>
                <a:srgbClr val="2B2B73"/>
              </a:solidFill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0775" y="816475"/>
            <a:ext cx="4321751" cy="1042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" name="Google Shape;67;p15"/>
          <p:cNvGrpSpPr/>
          <p:nvPr/>
        </p:nvGrpSpPr>
        <p:grpSpPr>
          <a:xfrm>
            <a:off x="772400" y="3256600"/>
            <a:ext cx="272250" cy="1217675"/>
            <a:chOff x="772400" y="3256600"/>
            <a:chExt cx="272250" cy="1217675"/>
          </a:xfrm>
        </p:grpSpPr>
        <p:pic>
          <p:nvPicPr>
            <p:cNvPr id="68" name="Google Shape;68;p1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72401" y="3901704"/>
              <a:ext cx="272249" cy="2687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72401" y="3585833"/>
              <a:ext cx="272248" cy="2691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5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72401" y="3256600"/>
              <a:ext cx="272248" cy="2691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5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772400" y="4204073"/>
              <a:ext cx="272248" cy="27020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&amp;A Accolades">
  <p:cSld name="CUSTOM_6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2">
            <a:alphaModFix/>
          </a:blip>
          <a:srcRect b="2305" l="2761" r="0" t="0"/>
          <a:stretch/>
        </p:blipFill>
        <p:spPr>
          <a:xfrm>
            <a:off x="197550" y="1162225"/>
            <a:ext cx="8771374" cy="315875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&amp;A Title slide A">
  <p:cSld name="TITLE_2">
    <p:bg>
      <p:bgPr>
        <a:solidFill>
          <a:srgbClr val="FFFFF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7" name="Google Shape;77;p17"/>
          <p:cNvGrpSpPr/>
          <p:nvPr/>
        </p:nvGrpSpPr>
        <p:grpSpPr>
          <a:xfrm>
            <a:off x="630141" y="717397"/>
            <a:ext cx="2802942" cy="2182791"/>
            <a:chOff x="630150" y="717396"/>
            <a:chExt cx="2367350" cy="1914057"/>
          </a:xfrm>
        </p:grpSpPr>
        <p:pic>
          <p:nvPicPr>
            <p:cNvPr id="78" name="Google Shape;78;p17"/>
            <p:cNvPicPr preferRelativeResize="0"/>
            <p:nvPr/>
          </p:nvPicPr>
          <p:blipFill rotWithShape="1">
            <a:blip r:embed="rId2">
              <a:alphaModFix/>
            </a:blip>
            <a:srcRect b="0" l="46890" r="0" t="0"/>
            <a:stretch/>
          </p:blipFill>
          <p:spPr>
            <a:xfrm>
              <a:off x="630150" y="1556253"/>
              <a:ext cx="2367350" cy="107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17"/>
            <p:cNvPicPr preferRelativeResize="0"/>
            <p:nvPr/>
          </p:nvPicPr>
          <p:blipFill rotWithShape="1">
            <a:blip r:embed="rId2">
              <a:alphaModFix/>
            </a:blip>
            <a:srcRect b="0" l="0" r="53108" t="0"/>
            <a:stretch/>
          </p:blipFill>
          <p:spPr>
            <a:xfrm>
              <a:off x="827371" y="717396"/>
              <a:ext cx="1926999" cy="9912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b="0" l="13423" r="13423" t="0"/>
          <a:stretch/>
        </p:blipFill>
        <p:spPr>
          <a:xfrm>
            <a:off x="4571999" y="0"/>
            <a:ext cx="4575724" cy="35185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/>
          <p:nvPr/>
        </p:nvSpPr>
        <p:spPr>
          <a:xfrm>
            <a:off x="0" y="3518525"/>
            <a:ext cx="9144000" cy="1625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7"/>
          <p:cNvSpPr txBox="1"/>
          <p:nvPr>
            <p:ph type="title"/>
          </p:nvPr>
        </p:nvSpPr>
        <p:spPr>
          <a:xfrm>
            <a:off x="998000" y="3899425"/>
            <a:ext cx="7084500" cy="7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&amp;A pre-set half page">
  <p:cSld name="CUSTOM_3_1">
    <p:bg>
      <p:bgPr>
        <a:solidFill>
          <a:schemeClr val="lt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 rotWithShape="1">
          <a:blip r:embed="rId2">
            <a:alphaModFix/>
          </a:blip>
          <a:srcRect b="9034" l="15875" r="13974" t="6370"/>
          <a:stretch/>
        </p:blipFill>
        <p:spPr>
          <a:xfrm>
            <a:off x="5048843" y="445025"/>
            <a:ext cx="3605780" cy="43488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370250"/>
            <a:ext cx="39822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&amp;A Case Study">
  <p:cSld name="TITLE_AND_TWO_COLUMNS_2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/>
          <p:nvPr/>
        </p:nvSpPr>
        <p:spPr>
          <a:xfrm>
            <a:off x="3695841" y="1140619"/>
            <a:ext cx="5448300" cy="400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6"/>
          <p:cNvSpPr/>
          <p:nvPr/>
        </p:nvSpPr>
        <p:spPr>
          <a:xfrm>
            <a:off x="3695841" y="0"/>
            <a:ext cx="5448300" cy="1140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3353100" cy="5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58200" y="1246825"/>
            <a:ext cx="3260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3850550" y="1246825"/>
            <a:ext cx="49782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&amp;A Services/ sidepane">
  <p:cSld name="TITLE_AND_TWO_COLUMNS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idx="1" type="body"/>
          </p:nvPr>
        </p:nvSpPr>
        <p:spPr>
          <a:xfrm>
            <a:off x="284100" y="1444573"/>
            <a:ext cx="2503500" cy="31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2" type="body"/>
          </p:nvPr>
        </p:nvSpPr>
        <p:spPr>
          <a:xfrm>
            <a:off x="2859075" y="246950"/>
            <a:ext cx="6083400" cy="44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4280" y="4665150"/>
            <a:ext cx="1265961" cy="305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7"/>
          <p:cNvPicPr preferRelativeResize="0"/>
          <p:nvPr/>
        </p:nvPicPr>
        <p:blipFill rotWithShape="1">
          <a:blip r:embed="rId3">
            <a:alphaModFix/>
          </a:blip>
          <a:srcRect b="15648" l="0" r="0" t="18016"/>
          <a:stretch/>
        </p:blipFill>
        <p:spPr>
          <a:xfrm>
            <a:off x="284276" y="246950"/>
            <a:ext cx="2260096" cy="1079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3" name="Google Shape;43;p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Relationship Id="rId4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hyperlink" Target="https://accounts.google.com/signin/v2/identifier?service=cl&amp;passive=1209600&amp;osid=1&amp;continue=https%3A%2F%2Fcalendar.google.com%2Fcalendar%2Fr&amp;followup=https%3A%2F%2Fcalendar.google.com%2Fcalendar%2Fr&amp;scc=1&amp;flowName=GlifWebSignIn&amp;flowEntry=ServiceLogin" TargetMode="External"/><Relationship Id="rId5" Type="http://schemas.openxmlformats.org/officeDocument/2006/relationships/hyperlink" Target="https://accounts.google.com/signin/v2/identifier?service=cl&amp;passive=1209600&amp;osid=1&amp;continue=https%3A%2F%2Fcalendar.google.com%2Fcalendar%2Fr&amp;followup=https%3A%2F%2Fcalendar.google.com%2Fcalendar%2Fr&amp;scc=1&amp;flowName=GlifWebSignIn&amp;flowEntry=ServiceLogin" TargetMode="External"/><Relationship Id="rId6" Type="http://schemas.openxmlformats.org/officeDocument/2006/relationships/hyperlink" Target="https://accounts.google.com/signin/v2/identifier?service=cl&amp;passive=1209600&amp;osid=1&amp;continue=https%3A%2F%2Fcalendar.google.com%2Fcalendar%2Fr&amp;followup=https%3A%2F%2Fcalendar.google.com%2Fcalendar%2Fr&amp;scc=1&amp;flowName=GlifWebSignIn&amp;flowEntry=ServiceLogin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hyperlink" Target="https://trello.co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9"/>
          <p:cNvGrpSpPr/>
          <p:nvPr/>
        </p:nvGrpSpPr>
        <p:grpSpPr>
          <a:xfrm>
            <a:off x="0" y="0"/>
            <a:ext cx="9142616" cy="5219700"/>
            <a:chOff x="0" y="0"/>
            <a:chExt cx="9142616" cy="5219700"/>
          </a:xfrm>
        </p:grpSpPr>
        <p:sp>
          <p:nvSpPr>
            <p:cNvPr id="92" name="Google Shape;92;p19"/>
            <p:cNvSpPr/>
            <p:nvPr/>
          </p:nvSpPr>
          <p:spPr>
            <a:xfrm flipH="1">
              <a:off x="3581816" y="8050"/>
              <a:ext cx="5560800" cy="15828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9"/>
            <p:cNvSpPr/>
            <p:nvPr/>
          </p:nvSpPr>
          <p:spPr>
            <a:xfrm>
              <a:off x="0" y="0"/>
              <a:ext cx="3571500" cy="51597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4" name="Google Shape;94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6096" y="442719"/>
              <a:ext cx="3099315" cy="74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9"/>
            <p:cNvPicPr preferRelativeResize="0"/>
            <p:nvPr/>
          </p:nvPicPr>
          <p:blipFill rotWithShape="1">
            <a:blip r:embed="rId4">
              <a:alphaModFix/>
            </a:blip>
            <a:srcRect b="0" l="0" r="1584" t="0"/>
            <a:stretch/>
          </p:blipFill>
          <p:spPr>
            <a:xfrm>
              <a:off x="0" y="1590800"/>
              <a:ext cx="3571500" cy="3628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19"/>
            <p:cNvSpPr txBox="1"/>
            <p:nvPr/>
          </p:nvSpPr>
          <p:spPr>
            <a:xfrm>
              <a:off x="3713825" y="308625"/>
              <a:ext cx="5296800" cy="1015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</a:rPr>
                <a:t>Weekly Reflective Portfolio - Tonga Course</a:t>
              </a:r>
              <a:endParaRPr b="1" sz="18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</a:rPr>
                <a:t> </a:t>
              </a:r>
              <a:endParaRPr b="1" sz="18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</a:rPr>
                <a:t>Course 1 - Introduction to Assistive Technology</a:t>
              </a:r>
              <a:endParaRPr sz="1800">
                <a:solidFill>
                  <a:schemeClr val="dk1"/>
                </a:solidFill>
              </a:endParaRPr>
            </a:p>
          </p:txBody>
        </p:sp>
      </p:grpSp>
      <p:sp>
        <p:nvSpPr>
          <p:cNvPr id="97" name="Google Shape;97;p19"/>
          <p:cNvSpPr txBox="1"/>
          <p:nvPr/>
        </p:nvSpPr>
        <p:spPr>
          <a:xfrm>
            <a:off x="3833050" y="1846950"/>
            <a:ext cx="50940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chemeClr val="dk1"/>
                </a:solidFill>
              </a:rPr>
              <a:t>Your Week 6 Portfolio</a:t>
            </a:r>
            <a:endParaRPr b="1" sz="3700">
              <a:solidFill>
                <a:schemeClr val="dk1"/>
              </a:solidFill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3833050" y="2691050"/>
            <a:ext cx="99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Name: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4826632" y="2691050"/>
            <a:ext cx="435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Please add your name here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262350" y="797775"/>
            <a:ext cx="8520600" cy="41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Each week you will have a portfolio to download.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You should work through the </a:t>
            </a:r>
            <a:r>
              <a:rPr b="1" lang="en" sz="1400"/>
              <a:t>weekly activities</a:t>
            </a:r>
            <a:r>
              <a:rPr lang="en" sz="1400"/>
              <a:t> set out in the portfolio </a:t>
            </a:r>
            <a:r>
              <a:rPr b="1" lang="en" sz="1400"/>
              <a:t>and also</a:t>
            </a:r>
            <a:r>
              <a:rPr lang="en" sz="1400"/>
              <a:t> use it to </a:t>
            </a:r>
            <a:r>
              <a:rPr b="1" lang="en" sz="1400"/>
              <a:t>reflect on the weekly course content</a:t>
            </a:r>
            <a:r>
              <a:rPr lang="en" sz="1400"/>
              <a:t>.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In your reflections you should think critically about how the weekly content impacts on your day to day life and work.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Your </a:t>
            </a:r>
            <a:r>
              <a:rPr b="1" lang="en" sz="1400"/>
              <a:t>assignment tasks</a:t>
            </a:r>
            <a:r>
              <a:rPr lang="en" sz="1400"/>
              <a:t> are also explained in this portfolio. Each assignment task will be clearly labelled and will be marked by a course facilitator. You should submit your assignment within this portfolio. </a:t>
            </a:r>
            <a:r>
              <a:rPr b="1" lang="en" sz="1400"/>
              <a:t>You will receive feedback on your assignments. </a:t>
            </a:r>
            <a:endParaRPr b="1"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You will need to </a:t>
            </a:r>
            <a:r>
              <a:rPr b="1" lang="en" sz="1400"/>
              <a:t>upload your reflective portfolio at the end of every week (by Sunday)</a:t>
            </a:r>
            <a:r>
              <a:rPr lang="en" sz="1400"/>
              <a:t>. You can submit your portfolio as a link or as a pdf or powerpoint. You will not receive feedback each week. However, the portfolio is an essential part of the course and is a requirement for certification.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If you have any questions, please do get in touch with your facilitators.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0"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0"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0" sz="1400"/>
          </a:p>
        </p:txBody>
      </p:sp>
      <p:sp>
        <p:nvSpPr>
          <p:cNvPr id="105" name="Google Shape;105;p20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Introduction - </a:t>
            </a:r>
            <a:r>
              <a:rPr b="1" lang="en" sz="2300"/>
              <a:t>This document is your weekly reflective portfolio.</a:t>
            </a:r>
            <a:endParaRPr b="1" sz="230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Week 6: Barriers to Organisation and Summary of the Course</a:t>
            </a:r>
            <a:endParaRPr b="1" sz="1900"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9081" y="2778154"/>
            <a:ext cx="2980598" cy="1986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9074" y="895165"/>
            <a:ext cx="2980598" cy="167658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262350" y="797775"/>
            <a:ext cx="5553300" cy="41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Welcome to week 6! This week we are focussing on our final set of tools - assistive technology for organisation.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/>
              <a:t>You will need to complete the following in this portfolio this week:</a:t>
            </a:r>
            <a:endParaRPr b="1"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Google Calendar Activity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Trello Activity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Highlights Activity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Your Reflective Portfolio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/>
              <a:t>There is an assistive technology quiz assignment due this week. This is available via the moodle.</a:t>
            </a:r>
            <a:endParaRPr b="1"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You should upload your portfolio to the moodle platform (as a link, PDF or powerpoint document)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2854750" y="1077825"/>
            <a:ext cx="6228000" cy="3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This week you should complete </a:t>
            </a:r>
            <a:r>
              <a:rPr b="1" lang="en" sz="1600"/>
              <a:t>all 3 activities</a:t>
            </a:r>
            <a:r>
              <a:rPr lang="en" sz="1600"/>
              <a:t>: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Google Calendar Activity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Trello Activity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Highlights Activity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The activities are designed to get you thinking about the content and to encourage questions. Each activity is described in the following slides.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Please do post your questions on the forum - the facilitators and your peers will respond to these questions throughout the course.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0"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0" sz="1600"/>
          </a:p>
        </p:txBody>
      </p:sp>
      <p:sp>
        <p:nvSpPr>
          <p:cNvPr id="119" name="Google Shape;119;p22"/>
          <p:cNvSpPr txBox="1"/>
          <p:nvPr>
            <p:ph type="title"/>
          </p:nvPr>
        </p:nvSpPr>
        <p:spPr>
          <a:xfrm>
            <a:off x="0" y="0"/>
            <a:ext cx="2757300" cy="5143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0124D"/>
                </a:solidFill>
              </a:rPr>
              <a:t>Week 6 - Activities</a:t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0124D"/>
                </a:solidFill>
              </a:rPr>
              <a:t>As you work through the content we would recommend that you collaborate with others on these activities.</a:t>
            </a:r>
            <a:endParaRPr b="1" sz="18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333333"/>
                </a:solidFill>
              </a:rPr>
              <a:t>These activities are not assessed and are a way for you to expand your knowledge. </a:t>
            </a:r>
            <a:endParaRPr b="1" sz="14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333333"/>
                </a:solidFill>
              </a:rPr>
              <a:t>You can provide evidence of these activities on the following slides.</a:t>
            </a:r>
            <a:endParaRPr b="1" sz="14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E9EFF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9EFF6"/>
                </a:solidFill>
              </a:rPr>
              <a:t> </a:t>
            </a:r>
            <a:endParaRPr b="1" sz="1800">
              <a:solidFill>
                <a:srgbClr val="E9EFF6"/>
              </a:solidFill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0050" y="0"/>
            <a:ext cx="1827648" cy="102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0" y="0"/>
            <a:ext cx="9144000" cy="1046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0124D"/>
                </a:solidFill>
              </a:rPr>
              <a:t>Activity 1: </a:t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0124D"/>
                </a:solidFill>
              </a:rPr>
              <a:t>Google Calendar</a:t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E9EFF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9EFF6"/>
                </a:solidFill>
              </a:rPr>
              <a:t> </a:t>
            </a:r>
            <a:endParaRPr b="1" sz="1800">
              <a:solidFill>
                <a:srgbClr val="E9EFF6"/>
              </a:solidFill>
            </a:endParaRPr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7456" y="0"/>
            <a:ext cx="1860792" cy="10467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3"/>
          <p:cNvSpPr txBox="1"/>
          <p:nvPr/>
        </p:nvSpPr>
        <p:spPr>
          <a:xfrm>
            <a:off x="70400" y="1238675"/>
            <a:ext cx="91182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Log into or set up a </a:t>
            </a:r>
            <a:r>
              <a:rPr lang="en" u="sng">
                <a:solidFill>
                  <a:schemeClr val="hlink"/>
                </a:solidFill>
                <a:hlinkClick r:id="rId4"/>
              </a:rPr>
              <a:t>google </a:t>
            </a:r>
            <a:r>
              <a:rPr lang="en" u="sng">
                <a:solidFill>
                  <a:schemeClr val="hlink"/>
                </a:solidFill>
                <a:hlinkClick r:id="rId5"/>
              </a:rPr>
              <a:t>calendar</a:t>
            </a:r>
            <a:r>
              <a:rPr lang="en" u="sng">
                <a:solidFill>
                  <a:schemeClr val="hlink"/>
                </a:solidFill>
                <a:hlinkClick r:id="rId6"/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Add a 1-hour event called “Lunch” - colour code this event. You could even try inviting a course peer to your event.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Add an all day event called “Portfolio Deadline” on Sunday. Colour code this differently.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Use the notes section of the event to add some details about either of your events.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Provide a screenshot below.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0" y="0"/>
            <a:ext cx="9144000" cy="1046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0124D"/>
                </a:solidFill>
              </a:rPr>
              <a:t>Activity 2: </a:t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0124D"/>
                </a:solidFill>
              </a:rPr>
              <a:t>Trello</a:t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E9EFF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9EFF6"/>
                </a:solidFill>
              </a:rPr>
              <a:t> </a:t>
            </a:r>
            <a:endParaRPr b="1" sz="1800">
              <a:solidFill>
                <a:srgbClr val="E9EFF6"/>
              </a:solidFill>
            </a:endParaRPr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7456" y="0"/>
            <a:ext cx="1860792" cy="1046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4"/>
          <p:cNvSpPr txBox="1"/>
          <p:nvPr/>
        </p:nvSpPr>
        <p:spPr>
          <a:xfrm>
            <a:off x="0" y="1587000"/>
            <a:ext cx="3384000" cy="29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Trello allows you to create innovative boards that contain pictures, reminders, information and checklists.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We would like to you to </a:t>
            </a:r>
            <a:r>
              <a:rPr lang="en" u="sng">
                <a:solidFill>
                  <a:schemeClr val="hlink"/>
                </a:solidFill>
                <a:hlinkClick r:id="rId4"/>
              </a:rPr>
              <a:t>log in or sign up to Trello</a:t>
            </a:r>
            <a:r>
              <a:rPr lang="en">
                <a:solidFill>
                  <a:schemeClr val="dk1"/>
                </a:solidFill>
              </a:rPr>
              <a:t> and </a:t>
            </a:r>
            <a:r>
              <a:rPr b="1" lang="en">
                <a:solidFill>
                  <a:schemeClr val="dk1"/>
                </a:solidFill>
              </a:rPr>
              <a:t>create a board with any theme you would like.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The board should contain a minimum of three columns and should have at least 3 cards. One card must contain an image.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</a:rPr>
              <a:t>Upload</a:t>
            </a:r>
            <a:r>
              <a:rPr lang="en">
                <a:solidFill>
                  <a:schemeClr val="dk1"/>
                </a:solidFill>
              </a:rPr>
              <a:t> your screenshot to this slide. 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5" name="Google Shape;135;p24"/>
          <p:cNvSpPr txBox="1"/>
          <p:nvPr/>
        </p:nvSpPr>
        <p:spPr>
          <a:xfrm>
            <a:off x="3458525" y="1305100"/>
            <a:ext cx="5601000" cy="36342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0" y="0"/>
            <a:ext cx="9144000" cy="1046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0124D"/>
                </a:solidFill>
              </a:rPr>
              <a:t>Activity 3: </a:t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0124D"/>
                </a:solidFill>
              </a:rPr>
              <a:t>Highlights</a:t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E9EFF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9EFF6"/>
                </a:solidFill>
              </a:rPr>
              <a:t> </a:t>
            </a:r>
            <a:endParaRPr b="1" sz="1800">
              <a:solidFill>
                <a:srgbClr val="E9EFF6"/>
              </a:solidFill>
            </a:endParaRPr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7456" y="0"/>
            <a:ext cx="1860792" cy="1046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/>
        </p:nvSpPr>
        <p:spPr>
          <a:xfrm>
            <a:off x="25825" y="1092850"/>
            <a:ext cx="9118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Over the last 6 weeks you will have been introduced to a range of different assistive technology software. Please take a moment to reflect on your experience and share your highlights of the course.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3" name="Google Shape;143;p25"/>
          <p:cNvSpPr/>
          <p:nvPr/>
        </p:nvSpPr>
        <p:spPr>
          <a:xfrm>
            <a:off x="204900" y="2029025"/>
            <a:ext cx="8734200" cy="2651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5"/>
          <p:cNvSpPr txBox="1"/>
          <p:nvPr/>
        </p:nvSpPr>
        <p:spPr>
          <a:xfrm>
            <a:off x="328125" y="2206325"/>
            <a:ext cx="8475900" cy="23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highlights were...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2926475" y="322475"/>
            <a:ext cx="6038400" cy="44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Please write your reflection here. You should write between 100-150 words.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You can resize this textbox if necessary.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We are happy for you to upload an audio or video of your reflection if you would prefer.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You can also upload images.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As this is your final reflection on this part of the course, you could include how what you have learned so far will </a:t>
            </a:r>
            <a:r>
              <a:rPr lang="en" sz="1600"/>
              <a:t>impact</a:t>
            </a:r>
            <a:r>
              <a:rPr lang="en" sz="1600"/>
              <a:t> your future work.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0"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0"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0" sz="1600"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0" y="0"/>
            <a:ext cx="2757300" cy="51435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CCCC7"/>
                </a:solidFill>
              </a:rPr>
              <a:t>Reflective Account Week 6</a:t>
            </a:r>
            <a:endParaRPr b="1" sz="2200">
              <a:solidFill>
                <a:srgbClr val="FCCCC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FCCCC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Please use this space to reflect on what you have learnt this week. 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E9EFF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E9EFF6"/>
                </a:solidFill>
              </a:rPr>
              <a:t>Some prompts: </a:t>
            </a:r>
            <a:endParaRPr b="1" sz="1400">
              <a:solidFill>
                <a:srgbClr val="E9EFF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E9EFF6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9EFF6"/>
              </a:buClr>
              <a:buSzPts val="1400"/>
              <a:buChar char="●"/>
            </a:pPr>
            <a:r>
              <a:rPr b="1" lang="en" sz="1400">
                <a:solidFill>
                  <a:srgbClr val="E9EFF6"/>
                </a:solidFill>
              </a:rPr>
              <a:t>How will this new content impact your work? </a:t>
            </a:r>
            <a:endParaRPr b="1" sz="1400">
              <a:solidFill>
                <a:srgbClr val="E9EFF6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9EFF6"/>
              </a:buClr>
              <a:buSzPts val="1400"/>
              <a:buChar char="●"/>
            </a:pPr>
            <a:r>
              <a:rPr b="1" lang="en" sz="1400">
                <a:solidFill>
                  <a:srgbClr val="E9EFF6"/>
                </a:solidFill>
              </a:rPr>
              <a:t>What did you learn?</a:t>
            </a:r>
            <a:endParaRPr b="1" sz="1400">
              <a:solidFill>
                <a:srgbClr val="E9EFF6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9EFF6"/>
              </a:buClr>
              <a:buSzPts val="1400"/>
              <a:buChar char="●"/>
            </a:pPr>
            <a:r>
              <a:rPr b="1" lang="en" sz="1400">
                <a:solidFill>
                  <a:srgbClr val="E9EFF6"/>
                </a:solidFill>
              </a:rPr>
              <a:t>Is there anything you’d like to know more about? </a:t>
            </a:r>
            <a:endParaRPr b="1" sz="1400">
              <a:solidFill>
                <a:srgbClr val="E9EFF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E9EFF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9EFF6"/>
                </a:solidFill>
              </a:rPr>
              <a:t> </a:t>
            </a:r>
            <a:endParaRPr b="1" sz="1800">
              <a:solidFill>
                <a:srgbClr val="E9EFF6"/>
              </a:solidFill>
            </a:endParaRPr>
          </a:p>
        </p:txBody>
      </p:sp>
      <p:pic>
        <p:nvPicPr>
          <p:cNvPr id="151" name="Google Shape;151;p26"/>
          <p:cNvPicPr preferRelativeResize="0"/>
          <p:nvPr/>
        </p:nvPicPr>
        <p:blipFill rotWithShape="1">
          <a:blip r:embed="rId3">
            <a:alphaModFix/>
          </a:blip>
          <a:srcRect b="0" l="20479" r="22978" t="0"/>
          <a:stretch/>
        </p:blipFill>
        <p:spPr>
          <a:xfrm>
            <a:off x="1865626" y="4214950"/>
            <a:ext cx="857251" cy="8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0" y="0"/>
            <a:ext cx="9144000" cy="570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0124D"/>
                </a:solidFill>
              </a:rPr>
              <a:t>Your questions, thoughts, comments...</a:t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E9EFF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9EFF6"/>
                </a:solidFill>
              </a:rPr>
              <a:t> </a:t>
            </a:r>
            <a:endParaRPr b="1" sz="1800">
              <a:solidFill>
                <a:srgbClr val="E9EFF6"/>
              </a:solidFill>
            </a:endParaRPr>
          </a:p>
        </p:txBody>
      </p:sp>
      <p:sp>
        <p:nvSpPr>
          <p:cNvPr id="157" name="Google Shape;157;p27"/>
          <p:cNvSpPr txBox="1"/>
          <p:nvPr/>
        </p:nvSpPr>
        <p:spPr>
          <a:xfrm>
            <a:off x="12900" y="743350"/>
            <a:ext cx="9118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Thank you for completing this </a:t>
            </a:r>
            <a:r>
              <a:rPr lang="en">
                <a:solidFill>
                  <a:schemeClr val="dk1"/>
                </a:solidFill>
              </a:rPr>
              <a:t>week's</a:t>
            </a:r>
            <a:r>
              <a:rPr lang="en">
                <a:solidFill>
                  <a:schemeClr val="dk1"/>
                </a:solidFill>
              </a:rPr>
              <a:t> key activities,</a:t>
            </a:r>
            <a:r>
              <a:rPr lang="en">
                <a:solidFill>
                  <a:schemeClr val="dk1"/>
                </a:solidFill>
              </a:rPr>
              <a:t> content and reflection. You can use this space to share any comments, </a:t>
            </a:r>
            <a:r>
              <a:rPr lang="en">
                <a:solidFill>
                  <a:schemeClr val="dk1"/>
                </a:solidFill>
              </a:rPr>
              <a:t>thoughts or questions that you may have that you’d like the facilitators to be aware of.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8" name="Google Shape;158;p27"/>
          <p:cNvPicPr preferRelativeResize="0"/>
          <p:nvPr/>
        </p:nvPicPr>
        <p:blipFill rotWithShape="1">
          <a:blip r:embed="rId3">
            <a:alphaModFix/>
          </a:blip>
          <a:srcRect b="0" l="11762" r="0" t="0"/>
          <a:stretch/>
        </p:blipFill>
        <p:spPr>
          <a:xfrm>
            <a:off x="5070425" y="1763450"/>
            <a:ext cx="4304251" cy="274382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7"/>
          <p:cNvSpPr txBox="1"/>
          <p:nvPr/>
        </p:nvSpPr>
        <p:spPr>
          <a:xfrm>
            <a:off x="329150" y="1592600"/>
            <a:ext cx="409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questions here...</a:t>
            </a:r>
            <a:endParaRPr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&amp;A Theme 2021">
  <a:themeElements>
    <a:clrScheme name="Simple Light">
      <a:dk1>
        <a:srgbClr val="2B2B73"/>
      </a:dk1>
      <a:lt1>
        <a:srgbClr val="FCCCC7"/>
      </a:lt1>
      <a:dk2>
        <a:srgbClr val="7373E5"/>
      </a:dk2>
      <a:lt2>
        <a:srgbClr val="E9EFF6"/>
      </a:lt2>
      <a:accent1>
        <a:srgbClr val="FF5240"/>
      </a:accent1>
      <a:accent2>
        <a:srgbClr val="1F1F38"/>
      </a:accent2>
      <a:accent3>
        <a:srgbClr val="FFFFFF"/>
      </a:accent3>
      <a:accent4>
        <a:srgbClr val="FFAB40"/>
      </a:accent4>
      <a:accent5>
        <a:srgbClr val="0097A7"/>
      </a:accent5>
      <a:accent6>
        <a:srgbClr val="FCCCC7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