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27"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4ac6d4782_0_10:notes"/>
          <p:cNvSpPr txBox="1">
            <a:spLocks noGrp="1"/>
          </p:cNvSpPr>
          <p:nvPr>
            <p:ph type="body" idx="1"/>
          </p:nvPr>
        </p:nvSpPr>
        <p:spPr>
          <a:xfrm>
            <a:off x="685802"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b4ac6d47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4ac6d4782_0_3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b4ac6d4782_0_3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6d13e0a78_0_5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b6d13e0a78_0_5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d13e0a78_0_7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b6d13e0a78_0_7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da6ad346_0_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e1da6ad346_0_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1da6ad346_0_1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e1da6ad346_0_13: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1da6ad346_0_2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e1da6ad346_0_23: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b6d13e0a78_0_32: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b6d13e0a78_0_32: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1da6ad346_0_3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e1da6ad346_0_3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diversityandability.com"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twitter.com/DandA_inclusion" TargetMode="External"/><Relationship Id="rId11" Type="http://schemas.openxmlformats.org/officeDocument/2006/relationships/image" Target="../media/image7.png"/><Relationship Id="rId5" Type="http://schemas.openxmlformats.org/officeDocument/2006/relationships/hyperlink" Target="https://www.facebook.com/dnamatters" TargetMode="External"/><Relationship Id="rId10" Type="http://schemas.openxmlformats.org/officeDocument/2006/relationships/image" Target="../media/image6.png"/><Relationship Id="rId4" Type="http://schemas.openxmlformats.org/officeDocument/2006/relationships/hyperlink" Target="https://www.linkedin.com/company/diversity-and-ability" TargetMode="Externa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1"/>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50;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cial Media">
  <p:cSld name="CUSTOM_3">
    <p:bg>
      <p:bgPr>
        <a:solidFill>
          <a:schemeClr val="lt2"/>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65" name="Google Shape;65;p15"/>
          <p:cNvSpPr txBox="1"/>
          <p:nvPr/>
        </p:nvSpPr>
        <p:spPr>
          <a:xfrm>
            <a:off x="145350" y="904725"/>
            <a:ext cx="4932600" cy="40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2B2B73"/>
              </a:solidFill>
            </a:endParaRPr>
          </a:p>
          <a:p>
            <a:pPr marL="393700" lvl="0" indent="-190500" algn="l" rtl="0">
              <a:spcBef>
                <a:spcPts val="0"/>
              </a:spcBef>
              <a:spcAft>
                <a:spcPts val="0"/>
              </a:spcAft>
              <a:buNone/>
            </a:pPr>
            <a:endParaRPr>
              <a:solidFill>
                <a:srgbClr val="2B2B73"/>
              </a:solidFill>
            </a:endParaRPr>
          </a:p>
          <a:p>
            <a:pPr marL="78740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endParaRPr sz="1800" b="1">
              <a:solidFill>
                <a:srgbClr val="2B2B73"/>
              </a:solidFill>
            </a:endParaRPr>
          </a:p>
          <a:p>
            <a:pPr marL="0" lvl="0" indent="0" algn="l" rtl="0">
              <a:spcBef>
                <a:spcPts val="0"/>
              </a:spcBef>
              <a:spcAft>
                <a:spcPts val="0"/>
              </a:spcAft>
              <a:buNone/>
            </a:pPr>
            <a:endParaRPr sz="1800" b="1">
              <a:solidFill>
                <a:srgbClr val="2B2B73"/>
              </a:solidFill>
            </a:endParaRPr>
          </a:p>
          <a:p>
            <a:pPr marL="0" lvl="0" indent="0" algn="ctr" rtl="0">
              <a:spcBef>
                <a:spcPts val="0"/>
              </a:spcBef>
              <a:spcAft>
                <a:spcPts val="0"/>
              </a:spcAft>
              <a:buNone/>
            </a:pPr>
            <a:r>
              <a:rPr lang="en" sz="1600" b="1" u="sng">
                <a:solidFill>
                  <a:srgbClr val="0097A7"/>
                </a:solidFill>
                <a:hlinkClick r:id="rId3">
                  <a:extLst>
                    <a:ext uri="{A12FA001-AC4F-418D-AE19-62706E023703}">
                      <ahyp:hlinkClr xmlns:ahyp="http://schemas.microsoft.com/office/drawing/2018/hyperlinkcolor" val="tx"/>
                    </a:ext>
                  </a:extLst>
                </a:hlinkClick>
              </a:rPr>
              <a:t>www.diversityandability.com</a:t>
            </a:r>
            <a:r>
              <a:rPr lang="en" sz="1600" b="1">
                <a:solidFill>
                  <a:srgbClr val="78909C"/>
                </a:solidFill>
              </a:rPr>
              <a:t> </a:t>
            </a:r>
            <a:endParaRPr sz="1800" b="1">
              <a:solidFill>
                <a:srgbClr val="2B2B73"/>
              </a:solidFill>
            </a:endParaRPr>
          </a:p>
          <a:p>
            <a:pPr marL="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r>
              <a:rPr lang="en" sz="1600" b="1">
                <a:solidFill>
                  <a:srgbClr val="2B2B73"/>
                </a:solidFill>
              </a:rPr>
              <a:t>Social Media: </a:t>
            </a:r>
            <a:r>
              <a:rPr lang="en">
                <a:solidFill>
                  <a:srgbClr val="2B2B73"/>
                </a:solidFill>
              </a:rPr>
              <a:t>	</a:t>
            </a:r>
            <a:endParaRPr>
              <a:solidFill>
                <a:srgbClr val="2B2B73"/>
              </a:solidFill>
            </a:endParaRPr>
          </a:p>
          <a:p>
            <a:pPr marL="393700" lvl="0" indent="-190500" algn="ctr" rtl="0">
              <a:spcBef>
                <a:spcPts val="0"/>
              </a:spcBef>
              <a:spcAft>
                <a:spcPts val="0"/>
              </a:spcAft>
              <a:buNone/>
            </a:pPr>
            <a:endParaRPr>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4">
                  <a:extLst>
                    <a:ext uri="{A12FA001-AC4F-418D-AE19-62706E023703}">
                      <ahyp:hlinkClr xmlns:ahyp="http://schemas.microsoft.com/office/drawing/2018/hyperlinkcolor" val="tx"/>
                    </a:ext>
                  </a:extLst>
                </a:hlinkClick>
              </a:rPr>
              <a:t>LinkedIn </a:t>
            </a:r>
            <a:r>
              <a:rPr lang="en" sz="1800">
                <a:solidFill>
                  <a:srgbClr val="2B2B73"/>
                </a:solidFill>
              </a:rPr>
              <a:t>diversity-and-ability</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5">
                  <a:extLst>
                    <a:ext uri="{A12FA001-AC4F-418D-AE19-62706E023703}">
                      <ahyp:hlinkClr xmlns:ahyp="http://schemas.microsoft.com/office/drawing/2018/hyperlinkcolor" val="tx"/>
                    </a:ext>
                  </a:extLst>
                </a:hlinkClick>
              </a:rPr>
              <a:t>Facebook</a:t>
            </a:r>
            <a:r>
              <a:rPr lang="en" sz="1800">
                <a:solidFill>
                  <a:srgbClr val="2B2B73"/>
                </a:solidFill>
              </a:rPr>
              <a:t> @dnamatters</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6">
                  <a:extLst>
                    <a:ext uri="{A12FA001-AC4F-418D-AE19-62706E023703}">
                      <ahyp:hlinkClr xmlns:ahyp="http://schemas.microsoft.com/office/drawing/2018/hyperlinkcolor" val="tx"/>
                    </a:ext>
                  </a:extLst>
                </a:hlinkClick>
              </a:rPr>
              <a:t>Twitter</a:t>
            </a:r>
            <a:r>
              <a:rPr lang="en" sz="1800">
                <a:solidFill>
                  <a:srgbClr val="2B2B73"/>
                </a:solidFill>
              </a:rPr>
              <a:t> @DandA_inclusion</a:t>
            </a:r>
            <a:br>
              <a:rPr lang="en" sz="1800">
                <a:solidFill>
                  <a:srgbClr val="2B2B73"/>
                </a:solidFill>
              </a:rPr>
            </a:br>
            <a:r>
              <a:rPr lang="en" sz="1800" u="sng">
                <a:solidFill>
                  <a:schemeClr val="hlink"/>
                </a:solidFill>
                <a:hlinkClick r:id=""/>
              </a:rPr>
              <a:t>Instagram</a:t>
            </a:r>
            <a:r>
              <a:rPr lang="en" sz="1800">
                <a:solidFill>
                  <a:srgbClr val="2B2B73"/>
                </a:solidFill>
              </a:rPr>
              <a:t> @diversity_and_ability</a:t>
            </a:r>
            <a:endParaRPr sz="1800">
              <a:solidFill>
                <a:srgbClr val="2B2B73"/>
              </a:solidFill>
            </a:endParaRPr>
          </a:p>
          <a:p>
            <a:pPr marL="1371600" lvl="0" indent="0" algn="l" rtl="0">
              <a:spcBef>
                <a:spcPts val="0"/>
              </a:spcBef>
              <a:spcAft>
                <a:spcPts val="0"/>
              </a:spcAft>
              <a:buNone/>
            </a:pPr>
            <a:endParaRPr sz="1700">
              <a:solidFill>
                <a:srgbClr val="2B2B73"/>
              </a:solidFill>
            </a:endParaRPr>
          </a:p>
          <a:p>
            <a:pPr marL="0" lvl="0" indent="0" algn="l" rtl="0">
              <a:lnSpc>
                <a:spcPct val="115000"/>
              </a:lnSpc>
              <a:spcBef>
                <a:spcPts val="0"/>
              </a:spcBef>
              <a:spcAft>
                <a:spcPts val="1600"/>
              </a:spcAft>
              <a:buNone/>
            </a:pPr>
            <a:endParaRPr sz="1900">
              <a:solidFill>
                <a:srgbClr val="2B2B73"/>
              </a:solidFill>
            </a:endParaRPr>
          </a:p>
        </p:txBody>
      </p:sp>
      <p:pic>
        <p:nvPicPr>
          <p:cNvPr id="66" name="Google Shape;66;p15"/>
          <p:cNvPicPr preferRelativeResize="0"/>
          <p:nvPr/>
        </p:nvPicPr>
        <p:blipFill>
          <a:blip r:embed="rId7">
            <a:alphaModFix/>
          </a:blip>
          <a:stretch>
            <a:fillRect/>
          </a:stretch>
        </p:blipFill>
        <p:spPr>
          <a:xfrm>
            <a:off x="450775" y="816475"/>
            <a:ext cx="4321751" cy="1042450"/>
          </a:xfrm>
          <a:prstGeom prst="rect">
            <a:avLst/>
          </a:prstGeom>
          <a:noFill/>
          <a:ln>
            <a:noFill/>
          </a:ln>
        </p:spPr>
      </p:pic>
      <p:grpSp>
        <p:nvGrpSpPr>
          <p:cNvPr id="67" name="Google Shape;67;p15"/>
          <p:cNvGrpSpPr/>
          <p:nvPr/>
        </p:nvGrpSpPr>
        <p:grpSpPr>
          <a:xfrm>
            <a:off x="772400" y="3256600"/>
            <a:ext cx="272250" cy="1217675"/>
            <a:chOff x="772400" y="3256600"/>
            <a:chExt cx="272250" cy="1217675"/>
          </a:xfrm>
        </p:grpSpPr>
        <p:pic>
          <p:nvPicPr>
            <p:cNvPr id="68" name="Google Shape;68;p15"/>
            <p:cNvPicPr preferRelativeResize="0"/>
            <p:nvPr/>
          </p:nvPicPr>
          <p:blipFill>
            <a:blip r:embed="rId8">
              <a:alphaModFix/>
            </a:blip>
            <a:stretch>
              <a:fillRect/>
            </a:stretch>
          </p:blipFill>
          <p:spPr>
            <a:xfrm>
              <a:off x="772401" y="3901704"/>
              <a:ext cx="272249" cy="268705"/>
            </a:xfrm>
            <a:prstGeom prst="rect">
              <a:avLst/>
            </a:prstGeom>
            <a:noFill/>
            <a:ln>
              <a:noFill/>
            </a:ln>
          </p:spPr>
        </p:pic>
        <p:pic>
          <p:nvPicPr>
            <p:cNvPr id="69" name="Google Shape;69;p15"/>
            <p:cNvPicPr preferRelativeResize="0"/>
            <p:nvPr/>
          </p:nvPicPr>
          <p:blipFill>
            <a:blip r:embed="rId9">
              <a:alphaModFix/>
            </a:blip>
            <a:stretch>
              <a:fillRect/>
            </a:stretch>
          </p:blipFill>
          <p:spPr>
            <a:xfrm>
              <a:off x="772401" y="3585833"/>
              <a:ext cx="272248" cy="269156"/>
            </a:xfrm>
            <a:prstGeom prst="rect">
              <a:avLst/>
            </a:prstGeom>
            <a:noFill/>
            <a:ln>
              <a:noFill/>
            </a:ln>
          </p:spPr>
        </p:pic>
        <p:pic>
          <p:nvPicPr>
            <p:cNvPr id="70" name="Google Shape;70;p15"/>
            <p:cNvPicPr preferRelativeResize="0"/>
            <p:nvPr/>
          </p:nvPicPr>
          <p:blipFill>
            <a:blip r:embed="rId10">
              <a:alphaModFix/>
            </a:blip>
            <a:stretch>
              <a:fillRect/>
            </a:stretch>
          </p:blipFill>
          <p:spPr>
            <a:xfrm>
              <a:off x="772401" y="3256600"/>
              <a:ext cx="272248" cy="269142"/>
            </a:xfrm>
            <a:prstGeom prst="rect">
              <a:avLst/>
            </a:prstGeom>
            <a:noFill/>
            <a:ln>
              <a:noFill/>
            </a:ln>
          </p:spPr>
        </p:pic>
        <p:pic>
          <p:nvPicPr>
            <p:cNvPr id="71" name="Google Shape;71;p15"/>
            <p:cNvPicPr preferRelativeResize="0"/>
            <p:nvPr/>
          </p:nvPicPr>
          <p:blipFill>
            <a:blip r:embed="rId11">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mp;A Accolades">
  <p:cSld name="CUSTOM_6">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4" name="Google Shape;74;p16"/>
          <p:cNvPicPr preferRelativeResize="0"/>
          <p:nvPr/>
        </p:nvPicPr>
        <p:blipFill rotWithShape="1">
          <a:blip r:embed="rId2">
            <a:alphaModFix/>
          </a:blip>
          <a:srcRect l="2761" b="2305"/>
          <a:stretch/>
        </p:blipFill>
        <p:spPr>
          <a:xfrm>
            <a:off x="197550" y="1162225"/>
            <a:ext cx="8771374" cy="315875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mp;A Title slide A">
  <p:cSld name="TITLE_2">
    <p:bg>
      <p:bgPr>
        <a:solidFill>
          <a:srgbClr val="FFFFFF"/>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7" name="Google Shape;77;p17"/>
          <p:cNvGrpSpPr/>
          <p:nvPr/>
        </p:nvGrpSpPr>
        <p:grpSpPr>
          <a:xfrm>
            <a:off x="630141" y="717397"/>
            <a:ext cx="2802942" cy="2182791"/>
            <a:chOff x="630150" y="717396"/>
            <a:chExt cx="2367350" cy="1914057"/>
          </a:xfrm>
        </p:grpSpPr>
        <p:pic>
          <p:nvPicPr>
            <p:cNvPr id="78" name="Google Shape;78;p17"/>
            <p:cNvPicPr preferRelativeResize="0"/>
            <p:nvPr/>
          </p:nvPicPr>
          <p:blipFill rotWithShape="1">
            <a:blip r:embed="rId2">
              <a:alphaModFix/>
            </a:blip>
            <a:srcRect l="46890"/>
            <a:stretch/>
          </p:blipFill>
          <p:spPr>
            <a:xfrm>
              <a:off x="630150" y="1556253"/>
              <a:ext cx="2367350" cy="1075200"/>
            </a:xfrm>
            <a:prstGeom prst="rect">
              <a:avLst/>
            </a:prstGeom>
            <a:noFill/>
            <a:ln>
              <a:noFill/>
            </a:ln>
          </p:spPr>
        </p:pic>
        <p:pic>
          <p:nvPicPr>
            <p:cNvPr id="79" name="Google Shape;79;p17"/>
            <p:cNvPicPr preferRelativeResize="0"/>
            <p:nvPr/>
          </p:nvPicPr>
          <p:blipFill rotWithShape="1">
            <a:blip r:embed="rId2">
              <a:alphaModFix/>
            </a:blip>
            <a:srcRect r="53108"/>
            <a:stretch/>
          </p:blipFill>
          <p:spPr>
            <a:xfrm>
              <a:off x="827371" y="717396"/>
              <a:ext cx="1926999" cy="991251"/>
            </a:xfrm>
            <a:prstGeom prst="rect">
              <a:avLst/>
            </a:prstGeom>
            <a:noFill/>
            <a:ln>
              <a:noFill/>
            </a:ln>
          </p:spPr>
        </p:pic>
      </p:grpSp>
      <p:pic>
        <p:nvPicPr>
          <p:cNvPr id="80" name="Google Shape;80;p17"/>
          <p:cNvPicPr preferRelativeResize="0"/>
          <p:nvPr/>
        </p:nvPicPr>
        <p:blipFill rotWithShape="1">
          <a:blip r:embed="rId3">
            <a:alphaModFix/>
          </a:blip>
          <a:srcRect l="13423" r="13423"/>
          <a:stretch/>
        </p:blipFill>
        <p:spPr>
          <a:xfrm>
            <a:off x="4571999" y="0"/>
            <a:ext cx="4575724" cy="3518525"/>
          </a:xfrm>
          <a:prstGeom prst="rect">
            <a:avLst/>
          </a:prstGeom>
          <a:noFill/>
          <a:ln>
            <a:noFill/>
          </a:ln>
        </p:spPr>
      </p:pic>
      <p:sp>
        <p:nvSpPr>
          <p:cNvPr id="81" name="Google Shape;81;p17"/>
          <p:cNvSpPr/>
          <p:nvPr/>
        </p:nvSpPr>
        <p:spPr>
          <a:xfrm>
            <a:off x="0" y="3518525"/>
            <a:ext cx="9144000" cy="1625100"/>
          </a:xfrm>
          <a:prstGeom prst="rect">
            <a:avLst/>
          </a:prstGeom>
          <a:solidFill>
            <a:schemeClr val="lt2"/>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82" name="Google Shape;82;p17"/>
          <p:cNvSpPr txBox="1">
            <a:spLocks noGrp="1"/>
          </p:cNvSpPr>
          <p:nvPr>
            <p:ph type="title"/>
          </p:nvPr>
        </p:nvSpPr>
        <p:spPr>
          <a:xfrm>
            <a:off x="998000" y="3899425"/>
            <a:ext cx="7084500" cy="7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mp;A pre-set half page">
  <p:cSld name="CUSTOM_3_1">
    <p:bg>
      <p:bgPr>
        <a:solidFill>
          <a:schemeClr val="lt2"/>
        </a:solidFill>
        <a:effectLst/>
      </p:bgPr>
    </p:bg>
    <p:spTree>
      <p:nvGrpSpPr>
        <p:cNvPr id="1" name="Shape 83"/>
        <p:cNvGrpSpPr/>
        <p:nvPr/>
      </p:nvGrpSpPr>
      <p:grpSpPr>
        <a:xfrm>
          <a:off x="0" y="0"/>
          <a:ext cx="0" cy="0"/>
          <a:chOff x="0" y="0"/>
          <a:chExt cx="0" cy="0"/>
        </a:xfrm>
      </p:grpSpPr>
      <p:pic>
        <p:nvPicPr>
          <p:cNvPr id="84" name="Google Shape;84;p18"/>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85" name="Google Shape;85;p18"/>
          <p:cNvSpPr txBox="1">
            <a:spLocks noGrp="1"/>
          </p:cNvSpPr>
          <p:nvPr>
            <p:ph type="title"/>
          </p:nvPr>
        </p:nvSpPr>
        <p:spPr>
          <a:xfrm>
            <a:off x="311700" y="370250"/>
            <a:ext cx="3982200" cy="755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8"/>
          <p:cNvSpPr txBox="1">
            <a:spLocks noGrp="1"/>
          </p:cNvSpPr>
          <p:nvPr>
            <p:ph type="body" idx="1"/>
          </p:nvPr>
        </p:nvSpPr>
        <p:spPr>
          <a:xfrm>
            <a:off x="311700" y="1389600"/>
            <a:ext cx="3982200" cy="317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mp;A Case Study">
  <p:cSld name="TITLE_AND_TWO_COLUMNS_2">
    <p:spTree>
      <p:nvGrpSpPr>
        <p:cNvPr id="1" name="Shape 25"/>
        <p:cNvGrpSpPr/>
        <p:nvPr/>
      </p:nvGrpSpPr>
      <p:grpSpPr>
        <a:xfrm>
          <a:off x="0" y="0"/>
          <a:ext cx="0" cy="0"/>
          <a:chOff x="0" y="0"/>
          <a:chExt cx="0" cy="0"/>
        </a:xfrm>
      </p:grpSpPr>
      <p:sp>
        <p:nvSpPr>
          <p:cNvPr id="26" name="Google Shape;26;p6"/>
          <p:cNvSpPr/>
          <p:nvPr/>
        </p:nvSpPr>
        <p:spPr>
          <a:xfrm>
            <a:off x="3695841" y="1140619"/>
            <a:ext cx="5448300" cy="4002900"/>
          </a:xfrm>
          <a:prstGeom prst="rect">
            <a:avLst/>
          </a:prstGeom>
          <a:solidFill>
            <a:schemeClr val="lt1"/>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7" name="Google Shape;27;p6"/>
          <p:cNvSpPr/>
          <p:nvPr/>
        </p:nvSpPr>
        <p:spPr>
          <a:xfrm>
            <a:off x="3695841" y="0"/>
            <a:ext cx="5448300" cy="1140600"/>
          </a:xfrm>
          <a:prstGeom prst="rect">
            <a:avLst/>
          </a:prstGeom>
          <a:solidFill>
            <a:schemeClr val="accent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8" name="Google Shape;28;p6"/>
          <p:cNvSpPr txBox="1">
            <a:spLocks noGrp="1"/>
          </p:cNvSpPr>
          <p:nvPr>
            <p:ph type="title"/>
          </p:nvPr>
        </p:nvSpPr>
        <p:spPr>
          <a:xfrm>
            <a:off x="311700" y="445025"/>
            <a:ext cx="3353100" cy="567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58200" y="1246825"/>
            <a:ext cx="32601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3850550" y="1246825"/>
            <a:ext cx="49782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mp;A Services/ sidepane">
  <p:cSld name="TITLE_AND_TWO_COLUMNS_1">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284100" y="1444573"/>
            <a:ext cx="2503500" cy="312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04800" rtl="0">
              <a:spcBef>
                <a:spcPts val="1600"/>
              </a:spcBef>
              <a:spcAft>
                <a:spcPts val="0"/>
              </a:spcAft>
              <a:buClr>
                <a:schemeClr val="accent1"/>
              </a:buClr>
              <a:buSzPts val="1200"/>
              <a:buChar char="○"/>
              <a:defRPr sz="1200">
                <a:solidFill>
                  <a:schemeClr val="accent1"/>
                </a:solidFill>
              </a:defRPr>
            </a:lvl2pPr>
            <a:lvl3pPr marL="1371600" lvl="2" indent="-304800" rtl="0">
              <a:spcBef>
                <a:spcPts val="1600"/>
              </a:spcBef>
              <a:spcAft>
                <a:spcPts val="0"/>
              </a:spcAft>
              <a:buClr>
                <a:schemeClr val="accent1"/>
              </a:buClr>
              <a:buSzPts val="1200"/>
              <a:buChar char="■"/>
              <a:defRPr sz="1200">
                <a:solidFill>
                  <a:schemeClr val="accent1"/>
                </a:solidFill>
              </a:defRPr>
            </a:lvl3pPr>
            <a:lvl4pPr marL="1828800" lvl="3" indent="-304800" rtl="0">
              <a:spcBef>
                <a:spcPts val="1600"/>
              </a:spcBef>
              <a:spcAft>
                <a:spcPts val="0"/>
              </a:spcAft>
              <a:buClr>
                <a:schemeClr val="accent1"/>
              </a:buClr>
              <a:buSzPts val="1200"/>
              <a:buChar char="●"/>
              <a:defRPr sz="1200">
                <a:solidFill>
                  <a:schemeClr val="accent1"/>
                </a:solidFill>
              </a:defRPr>
            </a:lvl4pPr>
            <a:lvl5pPr marL="2286000" lvl="4" indent="-304800" rtl="0">
              <a:spcBef>
                <a:spcPts val="1600"/>
              </a:spcBef>
              <a:spcAft>
                <a:spcPts val="0"/>
              </a:spcAft>
              <a:buClr>
                <a:schemeClr val="accent1"/>
              </a:buClr>
              <a:buSzPts val="1200"/>
              <a:buChar char="○"/>
              <a:defRPr sz="1200">
                <a:solidFill>
                  <a:schemeClr val="accent1"/>
                </a:solidFill>
              </a:defRPr>
            </a:lvl5pPr>
            <a:lvl6pPr marL="2743200" lvl="5" indent="-304800" rtl="0">
              <a:spcBef>
                <a:spcPts val="1600"/>
              </a:spcBef>
              <a:spcAft>
                <a:spcPts val="0"/>
              </a:spcAft>
              <a:buClr>
                <a:schemeClr val="accent1"/>
              </a:buClr>
              <a:buSzPts val="1200"/>
              <a:buChar char="■"/>
              <a:defRPr sz="1200">
                <a:solidFill>
                  <a:schemeClr val="accent1"/>
                </a:solidFill>
              </a:defRPr>
            </a:lvl6pPr>
            <a:lvl7pPr marL="3200400" lvl="6" indent="-304800" rtl="0">
              <a:spcBef>
                <a:spcPts val="1600"/>
              </a:spcBef>
              <a:spcAft>
                <a:spcPts val="0"/>
              </a:spcAft>
              <a:buClr>
                <a:schemeClr val="accent1"/>
              </a:buClr>
              <a:buSzPts val="1200"/>
              <a:buChar char="●"/>
              <a:defRPr sz="1200">
                <a:solidFill>
                  <a:schemeClr val="accent1"/>
                </a:solidFill>
              </a:defRPr>
            </a:lvl7pPr>
            <a:lvl8pPr marL="3657600" lvl="7" indent="-304800" rtl="0">
              <a:spcBef>
                <a:spcPts val="1600"/>
              </a:spcBef>
              <a:spcAft>
                <a:spcPts val="0"/>
              </a:spcAft>
              <a:buClr>
                <a:schemeClr val="accent1"/>
              </a:buClr>
              <a:buSzPts val="1200"/>
              <a:buChar char="○"/>
              <a:defRPr sz="1200">
                <a:solidFill>
                  <a:schemeClr val="accent1"/>
                </a:solidFill>
              </a:defRPr>
            </a:lvl8pPr>
            <a:lvl9pPr marL="4114800" lvl="8" indent="-304800" rtl="0">
              <a:spcBef>
                <a:spcPts val="1600"/>
              </a:spcBef>
              <a:spcAft>
                <a:spcPts val="1600"/>
              </a:spcAft>
              <a:buClr>
                <a:schemeClr val="accent1"/>
              </a:buClr>
              <a:buSzPts val="1200"/>
              <a:buChar char="■"/>
              <a:defRPr sz="1200">
                <a:solidFill>
                  <a:schemeClr val="accent1"/>
                </a:solidFill>
              </a:defRPr>
            </a:lvl9pPr>
          </a:lstStyle>
          <a:p>
            <a:endParaRPr/>
          </a:p>
        </p:txBody>
      </p:sp>
      <p:sp>
        <p:nvSpPr>
          <p:cNvPr id="34" name="Google Shape;34;p7"/>
          <p:cNvSpPr txBox="1">
            <a:spLocks noGrp="1"/>
          </p:cNvSpPr>
          <p:nvPr>
            <p:ph type="body" idx="2"/>
          </p:nvPr>
        </p:nvSpPr>
        <p:spPr>
          <a:xfrm>
            <a:off x="2859075" y="246950"/>
            <a:ext cx="6083400" cy="448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284280" y="4665150"/>
            <a:ext cx="1265961" cy="305362"/>
          </a:xfrm>
          <a:prstGeom prst="rect">
            <a:avLst/>
          </a:prstGeom>
          <a:noFill/>
          <a:ln>
            <a:noFill/>
          </a:ln>
        </p:spPr>
      </p:pic>
      <p:pic>
        <p:nvPicPr>
          <p:cNvPr id="37" name="Google Shape;37;p7"/>
          <p:cNvPicPr preferRelativeResize="0"/>
          <p:nvPr/>
        </p:nvPicPr>
        <p:blipFill rotWithShape="1">
          <a:blip r:embed="rId3">
            <a:alphaModFix/>
          </a:blip>
          <a:srcRect t="18016" b="15648"/>
          <a:stretch/>
        </p:blipFill>
        <p:spPr>
          <a:xfrm>
            <a:off x="284276" y="246950"/>
            <a:ext cx="2260096" cy="10791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1600"/>
              </a:spcBef>
              <a:spcAft>
                <a:spcPts val="0"/>
              </a:spcAft>
              <a:buClr>
                <a:schemeClr val="dk1"/>
              </a:buClr>
              <a:buSzPts val="1400"/>
              <a:buChar char="○"/>
              <a:defRPr>
                <a:solidFill>
                  <a:schemeClr val="dk1"/>
                </a:solidFill>
              </a:defRPr>
            </a:lvl2pPr>
            <a:lvl3pPr marL="1371600" lvl="2" indent="-317500">
              <a:lnSpc>
                <a:spcPct val="115000"/>
              </a:lnSpc>
              <a:spcBef>
                <a:spcPts val="1600"/>
              </a:spcBef>
              <a:spcAft>
                <a:spcPts val="0"/>
              </a:spcAft>
              <a:buClr>
                <a:schemeClr val="dk1"/>
              </a:buClr>
              <a:buSzPts val="1400"/>
              <a:buChar char="■"/>
              <a:defRPr>
                <a:solidFill>
                  <a:schemeClr val="dk1"/>
                </a:solidFill>
              </a:defRPr>
            </a:lvl3pPr>
            <a:lvl4pPr marL="1828800" lvl="3" indent="-317500">
              <a:lnSpc>
                <a:spcPct val="115000"/>
              </a:lnSpc>
              <a:spcBef>
                <a:spcPts val="1600"/>
              </a:spcBef>
              <a:spcAft>
                <a:spcPts val="0"/>
              </a:spcAft>
              <a:buClr>
                <a:schemeClr val="dk1"/>
              </a:buClr>
              <a:buSzPts val="1400"/>
              <a:buChar char="●"/>
              <a:defRPr>
                <a:solidFill>
                  <a:schemeClr val="dk1"/>
                </a:solidFill>
              </a:defRPr>
            </a:lvl4pPr>
            <a:lvl5pPr marL="2286000" lvl="4" indent="-317500">
              <a:lnSpc>
                <a:spcPct val="115000"/>
              </a:lnSpc>
              <a:spcBef>
                <a:spcPts val="1600"/>
              </a:spcBef>
              <a:spcAft>
                <a:spcPts val="0"/>
              </a:spcAft>
              <a:buClr>
                <a:schemeClr val="dk1"/>
              </a:buClr>
              <a:buSzPts val="1400"/>
              <a:buChar char="○"/>
              <a:defRPr>
                <a:solidFill>
                  <a:schemeClr val="dk1"/>
                </a:solidFill>
              </a:defRPr>
            </a:lvl5pPr>
            <a:lvl6pPr marL="2743200" lvl="5" indent="-317500">
              <a:lnSpc>
                <a:spcPct val="115000"/>
              </a:lnSpc>
              <a:spcBef>
                <a:spcPts val="1600"/>
              </a:spcBef>
              <a:spcAft>
                <a:spcPts val="0"/>
              </a:spcAft>
              <a:buClr>
                <a:schemeClr val="dk1"/>
              </a:buClr>
              <a:buSzPts val="1400"/>
              <a:buChar char="■"/>
              <a:defRPr>
                <a:solidFill>
                  <a:schemeClr val="dk1"/>
                </a:solidFill>
              </a:defRPr>
            </a:lvl6pPr>
            <a:lvl7pPr marL="3200400" lvl="6" indent="-317500">
              <a:lnSpc>
                <a:spcPct val="115000"/>
              </a:lnSpc>
              <a:spcBef>
                <a:spcPts val="1600"/>
              </a:spcBef>
              <a:spcAft>
                <a:spcPts val="0"/>
              </a:spcAft>
              <a:buClr>
                <a:schemeClr val="dk1"/>
              </a:buClr>
              <a:buSzPts val="1400"/>
              <a:buChar char="●"/>
              <a:defRPr>
                <a:solidFill>
                  <a:schemeClr val="dk1"/>
                </a:solidFill>
              </a:defRPr>
            </a:lvl7pPr>
            <a:lvl8pPr marL="3657600" lvl="7" indent="-317500">
              <a:lnSpc>
                <a:spcPct val="115000"/>
              </a:lnSpc>
              <a:spcBef>
                <a:spcPts val="1600"/>
              </a:spcBef>
              <a:spcAft>
                <a:spcPts val="0"/>
              </a:spcAft>
              <a:buClr>
                <a:schemeClr val="dk1"/>
              </a:buClr>
              <a:buSzPts val="1400"/>
              <a:buChar char="○"/>
              <a:defRPr>
                <a:solidFill>
                  <a:schemeClr val="dk1"/>
                </a:solidFill>
              </a:defRPr>
            </a:lvl8pPr>
            <a:lvl9pPr marL="4114800" lvl="8" indent="-31750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anxietycanada.com/resources/mindshift-cb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9"/>
          <p:cNvGrpSpPr/>
          <p:nvPr/>
        </p:nvGrpSpPr>
        <p:grpSpPr>
          <a:xfrm>
            <a:off x="0" y="0"/>
            <a:ext cx="9142616" cy="5219700"/>
            <a:chOff x="0" y="0"/>
            <a:chExt cx="9142616" cy="5219700"/>
          </a:xfrm>
        </p:grpSpPr>
        <p:sp>
          <p:nvSpPr>
            <p:cNvPr id="92" name="Google Shape;92;p19"/>
            <p:cNvSpPr/>
            <p:nvPr/>
          </p:nvSpPr>
          <p:spPr>
            <a:xfrm flipH="1">
              <a:off x="3581816" y="8050"/>
              <a:ext cx="5560800" cy="158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0" y="0"/>
              <a:ext cx="3571500" cy="515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9"/>
            <p:cNvPicPr preferRelativeResize="0"/>
            <p:nvPr/>
          </p:nvPicPr>
          <p:blipFill>
            <a:blip r:embed="rId3">
              <a:alphaModFix/>
            </a:blip>
            <a:stretch>
              <a:fillRect/>
            </a:stretch>
          </p:blipFill>
          <p:spPr>
            <a:xfrm>
              <a:off x="236096" y="442719"/>
              <a:ext cx="3099315" cy="747600"/>
            </a:xfrm>
            <a:prstGeom prst="rect">
              <a:avLst/>
            </a:prstGeom>
            <a:noFill/>
            <a:ln>
              <a:noFill/>
            </a:ln>
          </p:spPr>
        </p:pic>
        <p:pic>
          <p:nvPicPr>
            <p:cNvPr id="95" name="Google Shape;95;p19"/>
            <p:cNvPicPr preferRelativeResize="0"/>
            <p:nvPr/>
          </p:nvPicPr>
          <p:blipFill rotWithShape="1">
            <a:blip r:embed="rId4">
              <a:alphaModFix/>
            </a:blip>
            <a:srcRect r="1584"/>
            <a:stretch/>
          </p:blipFill>
          <p:spPr>
            <a:xfrm>
              <a:off x="0" y="1590800"/>
              <a:ext cx="3571500" cy="3628900"/>
            </a:xfrm>
            <a:prstGeom prst="rect">
              <a:avLst/>
            </a:prstGeom>
            <a:noFill/>
            <a:ln>
              <a:noFill/>
            </a:ln>
          </p:spPr>
        </p:pic>
        <p:sp>
          <p:nvSpPr>
            <p:cNvPr id="96" name="Google Shape;96;p19"/>
            <p:cNvSpPr txBox="1"/>
            <p:nvPr/>
          </p:nvSpPr>
          <p:spPr>
            <a:xfrm>
              <a:off x="3713825" y="308625"/>
              <a:ext cx="5296800" cy="1292631"/>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Weekly Reflective Portfolio - International Course</a:t>
              </a:r>
              <a:endParaRPr sz="1800" b="1" dirty="0">
                <a:solidFill>
                  <a:schemeClr val="dk1"/>
                </a:solidFill>
              </a:endParaRPr>
            </a:p>
            <a:p>
              <a:pPr marL="0" lvl="0" indent="0" algn="l" rtl="0">
                <a:spcBef>
                  <a:spcPts val="0"/>
                </a:spcBef>
                <a:spcAft>
                  <a:spcPts val="0"/>
                </a:spcAft>
                <a:buNone/>
              </a:pPr>
              <a:r>
                <a:rPr lang="en" sz="1800" b="1" dirty="0">
                  <a:solidFill>
                    <a:schemeClr val="dk1"/>
                  </a:solidFill>
                </a:rPr>
                <a:t> </a:t>
              </a:r>
              <a:endParaRPr sz="1800" b="1" dirty="0">
                <a:solidFill>
                  <a:schemeClr val="dk1"/>
                </a:solidFill>
              </a:endParaRPr>
            </a:p>
            <a:p>
              <a:pPr marL="0" lvl="0" indent="0" algn="l" rtl="0">
                <a:spcBef>
                  <a:spcPts val="0"/>
                </a:spcBef>
                <a:spcAft>
                  <a:spcPts val="0"/>
                </a:spcAft>
                <a:buNone/>
              </a:pPr>
              <a:r>
                <a:rPr lang="en" sz="1800" dirty="0">
                  <a:solidFill>
                    <a:schemeClr val="dk1"/>
                  </a:solidFill>
                </a:rPr>
                <a:t>Course 1 - Introduction to Assistive Technology</a:t>
              </a:r>
              <a:endParaRPr sz="1800" dirty="0">
                <a:solidFill>
                  <a:schemeClr val="dk1"/>
                </a:solidFill>
              </a:endParaRPr>
            </a:p>
          </p:txBody>
        </p:sp>
      </p:grpSp>
      <p:sp>
        <p:nvSpPr>
          <p:cNvPr id="97" name="Google Shape;97;p19"/>
          <p:cNvSpPr txBox="1"/>
          <p:nvPr/>
        </p:nvSpPr>
        <p:spPr>
          <a:xfrm>
            <a:off x="3833050" y="1846950"/>
            <a:ext cx="50940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chemeClr val="dk1"/>
                </a:solidFill>
              </a:rPr>
              <a:t>Your Week 5 Portfolio</a:t>
            </a:r>
            <a:endParaRPr sz="3700" b="1">
              <a:solidFill>
                <a:schemeClr val="dk1"/>
              </a:solidFill>
            </a:endParaRPr>
          </a:p>
        </p:txBody>
      </p:sp>
      <p:sp>
        <p:nvSpPr>
          <p:cNvPr id="98" name="Google Shape;98;p19"/>
          <p:cNvSpPr txBox="1"/>
          <p:nvPr/>
        </p:nvSpPr>
        <p:spPr>
          <a:xfrm>
            <a:off x="3833050" y="2691050"/>
            <a:ext cx="99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rPr>
              <a:t>Name:</a:t>
            </a:r>
            <a:endParaRPr sz="2000" b="1">
              <a:solidFill>
                <a:schemeClr val="dk1"/>
              </a:solidFill>
            </a:endParaRPr>
          </a:p>
        </p:txBody>
      </p:sp>
      <p:sp>
        <p:nvSpPr>
          <p:cNvPr id="99" name="Google Shape;99;p19"/>
          <p:cNvSpPr txBox="1"/>
          <p:nvPr/>
        </p:nvSpPr>
        <p:spPr>
          <a:xfrm>
            <a:off x="4826632" y="2691050"/>
            <a:ext cx="435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Please add your name here</a:t>
            </a:r>
            <a:endParaRPr sz="2000">
              <a:solidFill>
                <a:schemeClr val="dk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262350" y="797775"/>
            <a:ext cx="85206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a:t>Each week you will have a portfolio to download. </a:t>
            </a:r>
            <a:endParaRPr sz="1400"/>
          </a:p>
          <a:p>
            <a:pPr marL="0" lvl="0" indent="0" algn="l" rtl="0">
              <a:spcBef>
                <a:spcPts val="1600"/>
              </a:spcBef>
              <a:spcAft>
                <a:spcPts val="0"/>
              </a:spcAft>
              <a:buNone/>
            </a:pPr>
            <a:r>
              <a:rPr lang="en" sz="1400"/>
              <a:t>You should work through the </a:t>
            </a:r>
            <a:r>
              <a:rPr lang="en" sz="1400" b="1"/>
              <a:t>weekly activities</a:t>
            </a:r>
            <a:r>
              <a:rPr lang="en" sz="1400"/>
              <a:t> set out in the portfolio </a:t>
            </a:r>
            <a:r>
              <a:rPr lang="en" sz="1400" b="1"/>
              <a:t>and also</a:t>
            </a:r>
            <a:r>
              <a:rPr lang="en" sz="1400"/>
              <a:t> use it to </a:t>
            </a:r>
            <a:r>
              <a:rPr lang="en" sz="1400" b="1"/>
              <a:t>reflect on the weekly course content</a:t>
            </a:r>
            <a:r>
              <a:rPr lang="en" sz="1400"/>
              <a:t>. </a:t>
            </a:r>
            <a:endParaRPr sz="1400"/>
          </a:p>
          <a:p>
            <a:pPr marL="0" lvl="0" indent="0" algn="l" rtl="0">
              <a:spcBef>
                <a:spcPts val="1600"/>
              </a:spcBef>
              <a:spcAft>
                <a:spcPts val="0"/>
              </a:spcAft>
              <a:buNone/>
            </a:pPr>
            <a:r>
              <a:rPr lang="en" sz="1400"/>
              <a:t>In your reflections you should think critically about how the weekly content impacts on your day to day life and work. </a:t>
            </a:r>
            <a:endParaRPr sz="1400"/>
          </a:p>
          <a:p>
            <a:pPr marL="0" lvl="0" indent="0" algn="l" rtl="0">
              <a:spcBef>
                <a:spcPts val="1600"/>
              </a:spcBef>
              <a:spcAft>
                <a:spcPts val="0"/>
              </a:spcAft>
              <a:buNone/>
            </a:pPr>
            <a:r>
              <a:rPr lang="en" sz="1400"/>
              <a:t>Your </a:t>
            </a:r>
            <a:r>
              <a:rPr lang="en" sz="1400" b="1"/>
              <a:t>assignment tasks</a:t>
            </a:r>
            <a:r>
              <a:rPr lang="en" sz="1400"/>
              <a:t> are also explained in this portfolio. Each assignment task will be clearly labelled and will be marked by a course facilitator. You should submit your assignment within this portfolio. </a:t>
            </a:r>
            <a:r>
              <a:rPr lang="en" sz="1400" b="1"/>
              <a:t>You will receive feedback on your assignments. </a:t>
            </a:r>
            <a:endParaRPr sz="1400" b="1"/>
          </a:p>
          <a:p>
            <a:pPr marL="0" lvl="0" indent="0" algn="l" rtl="0">
              <a:spcBef>
                <a:spcPts val="1600"/>
              </a:spcBef>
              <a:spcAft>
                <a:spcPts val="0"/>
              </a:spcAft>
              <a:buNone/>
            </a:pPr>
            <a:r>
              <a:rPr lang="en" sz="1400"/>
              <a:t>You will need to </a:t>
            </a:r>
            <a:r>
              <a:rPr lang="en" sz="1400" b="1"/>
              <a:t>upload your reflective portfolio at the end of every week (by Sunday)</a:t>
            </a:r>
            <a:r>
              <a:rPr lang="en" sz="1400"/>
              <a:t>. You can submit your portfolio as a link or as a pdf or powerpoint. You will not receive feedback each week. However, the portfolio is an essential part of the course and is a requirement for certification. </a:t>
            </a:r>
            <a:endParaRPr sz="1400"/>
          </a:p>
          <a:p>
            <a:pPr marL="0" lvl="0" indent="0" algn="l" rtl="0">
              <a:spcBef>
                <a:spcPts val="1600"/>
              </a:spcBef>
              <a:spcAft>
                <a:spcPts val="0"/>
              </a:spcAft>
              <a:buNone/>
            </a:pPr>
            <a:r>
              <a:rPr lang="en" sz="1400"/>
              <a:t>If you have any questions, please do get in touch with your facilitators.</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0"/>
          </a:p>
          <a:p>
            <a:pPr marL="0" lvl="0" indent="0" algn="l" rtl="0">
              <a:spcBef>
                <a:spcPts val="1600"/>
              </a:spcBef>
              <a:spcAft>
                <a:spcPts val="0"/>
              </a:spcAft>
              <a:buNone/>
            </a:pPr>
            <a:endParaRPr sz="1400" b="0"/>
          </a:p>
          <a:p>
            <a:pPr marL="0" lvl="0" indent="0" algn="l" rtl="0">
              <a:spcBef>
                <a:spcPts val="1600"/>
              </a:spcBef>
              <a:spcAft>
                <a:spcPts val="1600"/>
              </a:spcAft>
              <a:buNone/>
            </a:pPr>
            <a:endParaRPr sz="1400" b="0"/>
          </a:p>
        </p:txBody>
      </p:sp>
      <p:sp>
        <p:nvSpPr>
          <p:cNvPr id="105" name="Google Shape;105;p20"/>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Introduction - This document is your weekly reflective portfolio.</a:t>
            </a:r>
            <a:endParaRPr sz="2300" b="1"/>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1900" b="1"/>
              <a:t>Week 5: Barriers to Communication and Removing Digital Access Barriers</a:t>
            </a:r>
            <a:endParaRPr sz="1900" b="1"/>
          </a:p>
        </p:txBody>
      </p:sp>
      <p:pic>
        <p:nvPicPr>
          <p:cNvPr id="111" name="Google Shape;111;p21"/>
          <p:cNvPicPr preferRelativeResize="0"/>
          <p:nvPr/>
        </p:nvPicPr>
        <p:blipFill>
          <a:blip r:embed="rId3">
            <a:alphaModFix/>
          </a:blip>
          <a:stretch>
            <a:fillRect/>
          </a:stretch>
        </p:blipFill>
        <p:spPr>
          <a:xfrm>
            <a:off x="5869081" y="2778154"/>
            <a:ext cx="2980598" cy="1986577"/>
          </a:xfrm>
          <a:prstGeom prst="rect">
            <a:avLst/>
          </a:prstGeom>
          <a:noFill/>
          <a:ln>
            <a:noFill/>
          </a:ln>
        </p:spPr>
      </p:pic>
      <p:pic>
        <p:nvPicPr>
          <p:cNvPr id="112" name="Google Shape;112;p21"/>
          <p:cNvPicPr preferRelativeResize="0"/>
          <p:nvPr/>
        </p:nvPicPr>
        <p:blipFill>
          <a:blip r:embed="rId4">
            <a:alphaModFix/>
          </a:blip>
          <a:stretch>
            <a:fillRect/>
          </a:stretch>
        </p:blipFill>
        <p:spPr>
          <a:xfrm>
            <a:off x="5869074" y="895165"/>
            <a:ext cx="2980598" cy="1676583"/>
          </a:xfrm>
          <a:prstGeom prst="rect">
            <a:avLst/>
          </a:prstGeom>
          <a:noFill/>
          <a:ln>
            <a:noFill/>
          </a:ln>
        </p:spPr>
      </p:pic>
      <p:sp>
        <p:nvSpPr>
          <p:cNvPr id="113" name="Google Shape;113;p21"/>
          <p:cNvSpPr txBox="1">
            <a:spLocks noGrp="1"/>
          </p:cNvSpPr>
          <p:nvPr>
            <p:ph type="body" idx="1"/>
          </p:nvPr>
        </p:nvSpPr>
        <p:spPr>
          <a:xfrm>
            <a:off x="262350" y="797775"/>
            <a:ext cx="55533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Welcome to week 5! This week we are focussing on tools that support communication, mental health and those that remove digital access barriers. </a:t>
            </a:r>
            <a:endParaRPr sz="1600"/>
          </a:p>
          <a:p>
            <a:pPr marL="0" lvl="0" indent="0" algn="l" rtl="0">
              <a:spcBef>
                <a:spcPts val="1600"/>
              </a:spcBef>
              <a:spcAft>
                <a:spcPts val="0"/>
              </a:spcAft>
              <a:buNone/>
            </a:pPr>
            <a:r>
              <a:rPr lang="en" sz="1600" b="1"/>
              <a:t>You will need to complete the following in this portfolio this week:</a:t>
            </a:r>
            <a:endParaRPr sz="1600" b="1"/>
          </a:p>
          <a:p>
            <a:pPr marL="457200" lvl="0" indent="-330200" algn="l" rtl="0">
              <a:spcBef>
                <a:spcPts val="1600"/>
              </a:spcBef>
              <a:spcAft>
                <a:spcPts val="0"/>
              </a:spcAft>
              <a:buSzPts val="1600"/>
              <a:buChar char="●"/>
            </a:pPr>
            <a:r>
              <a:rPr lang="en" sz="1600"/>
              <a:t>Tools from the webinars</a:t>
            </a:r>
            <a:endParaRPr sz="1600"/>
          </a:p>
          <a:p>
            <a:pPr marL="457200" lvl="0" indent="-330200" algn="l" rtl="0">
              <a:spcBef>
                <a:spcPts val="0"/>
              </a:spcBef>
              <a:spcAft>
                <a:spcPts val="0"/>
              </a:spcAft>
              <a:buSzPts val="1600"/>
              <a:buChar char="●"/>
            </a:pPr>
            <a:r>
              <a:rPr lang="en" sz="1600"/>
              <a:t>Mindshift</a:t>
            </a:r>
            <a:endParaRPr sz="1600"/>
          </a:p>
          <a:p>
            <a:pPr marL="457200" lvl="0" indent="-330200" algn="l" rtl="0">
              <a:spcBef>
                <a:spcPts val="0"/>
              </a:spcBef>
              <a:spcAft>
                <a:spcPts val="0"/>
              </a:spcAft>
              <a:buSzPts val="1600"/>
              <a:buChar char="●"/>
            </a:pPr>
            <a:r>
              <a:rPr lang="en" sz="1600"/>
              <a:t>Windows Accessibility Features</a:t>
            </a:r>
            <a:endParaRPr sz="1600"/>
          </a:p>
          <a:p>
            <a:pPr marL="457200" lvl="0" indent="-330200" algn="l" rtl="0">
              <a:spcBef>
                <a:spcPts val="0"/>
              </a:spcBef>
              <a:spcAft>
                <a:spcPts val="0"/>
              </a:spcAft>
              <a:buSzPts val="1600"/>
              <a:buChar char="●"/>
            </a:pPr>
            <a:r>
              <a:rPr lang="en" sz="1600"/>
              <a:t>Your Reflective Account on this week's content</a:t>
            </a:r>
            <a:endParaRPr sz="1600"/>
          </a:p>
          <a:p>
            <a:pPr marL="0" lvl="0" indent="0" algn="l" rtl="0">
              <a:spcBef>
                <a:spcPts val="1600"/>
              </a:spcBef>
              <a:spcAft>
                <a:spcPts val="0"/>
              </a:spcAft>
              <a:buNone/>
            </a:pPr>
            <a:r>
              <a:rPr lang="en" sz="1600"/>
              <a:t>There is no assignment due this week.</a:t>
            </a:r>
            <a:endParaRPr sz="1600"/>
          </a:p>
          <a:p>
            <a:pPr marL="0" lvl="0" indent="0" algn="l" rtl="0">
              <a:spcBef>
                <a:spcPts val="1600"/>
              </a:spcBef>
              <a:spcAft>
                <a:spcPts val="0"/>
              </a:spcAft>
              <a:buNone/>
            </a:pPr>
            <a:r>
              <a:rPr lang="en" sz="1600"/>
              <a:t>You should upload your portfolio to the moodle platform (as a link, PDF or powerpoint document)</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2854750" y="1077825"/>
            <a:ext cx="6228000" cy="347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This week you should complete </a:t>
            </a:r>
            <a:r>
              <a:rPr lang="en" sz="1600" b="1"/>
              <a:t>all 3 activities</a:t>
            </a:r>
            <a:r>
              <a:rPr lang="en" sz="1600"/>
              <a:t>:</a:t>
            </a:r>
            <a:endParaRPr sz="1600"/>
          </a:p>
          <a:p>
            <a:pPr marL="457200" lvl="0" indent="-330200" algn="l" rtl="0">
              <a:spcBef>
                <a:spcPts val="1600"/>
              </a:spcBef>
              <a:spcAft>
                <a:spcPts val="0"/>
              </a:spcAft>
              <a:buSzPts val="1600"/>
              <a:buChar char="●"/>
            </a:pPr>
            <a:r>
              <a:rPr lang="en" sz="1600"/>
              <a:t>Tools from the webinars</a:t>
            </a:r>
            <a:endParaRPr sz="1600"/>
          </a:p>
          <a:p>
            <a:pPr marL="457200" lvl="0" indent="-330200" algn="l" rtl="0">
              <a:spcBef>
                <a:spcPts val="0"/>
              </a:spcBef>
              <a:spcAft>
                <a:spcPts val="0"/>
              </a:spcAft>
              <a:buSzPts val="1600"/>
              <a:buChar char="●"/>
            </a:pPr>
            <a:r>
              <a:rPr lang="en" sz="1600"/>
              <a:t>Mindshift</a:t>
            </a:r>
            <a:endParaRPr sz="1600"/>
          </a:p>
          <a:p>
            <a:pPr marL="457200" lvl="0" indent="-330200" algn="l" rtl="0">
              <a:spcBef>
                <a:spcPts val="0"/>
              </a:spcBef>
              <a:spcAft>
                <a:spcPts val="0"/>
              </a:spcAft>
              <a:buSzPts val="1600"/>
              <a:buChar char="●"/>
            </a:pPr>
            <a:r>
              <a:rPr lang="en" sz="1600"/>
              <a:t>Windows Accessibility Features</a:t>
            </a:r>
            <a:endParaRPr sz="1600"/>
          </a:p>
          <a:p>
            <a:pPr marL="0" lvl="0" indent="0" algn="l" rtl="0">
              <a:spcBef>
                <a:spcPts val="1600"/>
              </a:spcBef>
              <a:spcAft>
                <a:spcPts val="0"/>
              </a:spcAft>
              <a:buNone/>
            </a:pPr>
            <a:r>
              <a:rPr lang="en" sz="1600"/>
              <a:t>The activities are designed to get you thinking about the content and to encourage questions. Each activity is described in the following slides.</a:t>
            </a:r>
            <a:endParaRPr sz="1600"/>
          </a:p>
          <a:p>
            <a:pPr marL="0" lvl="0" indent="0" algn="l" rtl="0">
              <a:spcBef>
                <a:spcPts val="1600"/>
              </a:spcBef>
              <a:spcAft>
                <a:spcPts val="0"/>
              </a:spcAft>
              <a:buNone/>
            </a:pPr>
            <a:r>
              <a:rPr lang="en" sz="1600"/>
              <a:t>Please do post your questions on the forum - the facilitators and your peers will respond to these questions throughout the course. </a:t>
            </a:r>
            <a:endParaRPr sz="160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19" name="Google Shape;119;p22"/>
          <p:cNvSpPr txBox="1">
            <a:spLocks noGrp="1"/>
          </p:cNvSpPr>
          <p:nvPr>
            <p:ph type="title"/>
          </p:nvPr>
        </p:nvSpPr>
        <p:spPr>
          <a:xfrm>
            <a:off x="0" y="0"/>
            <a:ext cx="2757300" cy="51435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Week 5 - Activities</a:t>
            </a:r>
            <a:endParaRPr sz="2200" b="1">
              <a:solidFill>
                <a:srgbClr val="20124D"/>
              </a:solidFill>
            </a:endParaRPr>
          </a:p>
          <a:p>
            <a:pPr marL="0" lvl="0" indent="0" algn="l" rtl="0">
              <a:spcBef>
                <a:spcPts val="0"/>
              </a:spcBef>
              <a:spcAft>
                <a:spcPts val="0"/>
              </a:spcAft>
              <a:buNone/>
            </a:pPr>
            <a:endParaRPr sz="2200" b="1">
              <a:solidFill>
                <a:srgbClr val="20124D"/>
              </a:solidFill>
            </a:endParaRPr>
          </a:p>
          <a:p>
            <a:pPr marL="0" lvl="0" indent="0" algn="l" rtl="0">
              <a:spcBef>
                <a:spcPts val="0"/>
              </a:spcBef>
              <a:spcAft>
                <a:spcPts val="0"/>
              </a:spcAft>
              <a:buNone/>
            </a:pPr>
            <a:r>
              <a:rPr lang="en" sz="1800" b="1">
                <a:solidFill>
                  <a:srgbClr val="20124D"/>
                </a:solidFill>
              </a:rPr>
              <a:t>As you work through the content we would recommend that you collaborate with others on these activities.</a:t>
            </a:r>
            <a:endParaRPr sz="1800" b="1">
              <a:solidFill>
                <a:srgbClr val="20124D"/>
              </a:solidFill>
            </a:endParaRPr>
          </a:p>
          <a:p>
            <a:pPr marL="0" lvl="0" indent="0" algn="l" rtl="0">
              <a:spcBef>
                <a:spcPts val="0"/>
              </a:spcBef>
              <a:spcAft>
                <a:spcPts val="0"/>
              </a:spcAft>
              <a:buNone/>
            </a:pPr>
            <a:endParaRPr sz="1800" b="1">
              <a:solidFill>
                <a:srgbClr val="20124D"/>
              </a:solidFill>
            </a:endParaRPr>
          </a:p>
          <a:p>
            <a:pPr marL="0" lvl="0" indent="0" algn="l" rtl="0">
              <a:spcBef>
                <a:spcPts val="0"/>
              </a:spcBef>
              <a:spcAft>
                <a:spcPts val="0"/>
              </a:spcAft>
              <a:buNone/>
            </a:pPr>
            <a:r>
              <a:rPr lang="en" sz="1400" b="1">
                <a:solidFill>
                  <a:srgbClr val="333333"/>
                </a:solidFill>
              </a:rPr>
              <a:t>These activities are not assessed and are a way for you to expand your knowledge. </a:t>
            </a:r>
            <a:endParaRPr sz="1400" b="1">
              <a:solidFill>
                <a:srgbClr val="333333"/>
              </a:solidFill>
            </a:endParaRPr>
          </a:p>
          <a:p>
            <a:pPr marL="0" lvl="0" indent="0" algn="l" rtl="0">
              <a:spcBef>
                <a:spcPts val="0"/>
              </a:spcBef>
              <a:spcAft>
                <a:spcPts val="0"/>
              </a:spcAft>
              <a:buNone/>
            </a:pPr>
            <a:endParaRPr sz="1400" b="1">
              <a:solidFill>
                <a:srgbClr val="333333"/>
              </a:solidFill>
            </a:endParaRPr>
          </a:p>
          <a:p>
            <a:pPr marL="0" lvl="0" indent="0" algn="l" rtl="0">
              <a:spcBef>
                <a:spcPts val="0"/>
              </a:spcBef>
              <a:spcAft>
                <a:spcPts val="0"/>
              </a:spcAft>
              <a:buNone/>
            </a:pPr>
            <a:r>
              <a:rPr lang="en" sz="1400" b="1">
                <a:solidFill>
                  <a:srgbClr val="333333"/>
                </a:solidFill>
              </a:rPr>
              <a:t>You can provide evidence of these activities on the following slides.</a:t>
            </a:r>
            <a:endParaRPr sz="1400" b="1">
              <a:solidFill>
                <a:srgbClr val="333333"/>
              </a:solidFill>
            </a:endParaRPr>
          </a:p>
          <a:p>
            <a:pPr marL="0" lvl="0" indent="0" algn="l" rtl="0">
              <a:spcBef>
                <a:spcPts val="0"/>
              </a:spcBef>
              <a:spcAft>
                <a:spcPts val="0"/>
              </a:spcAft>
              <a:buNone/>
            </a:pPr>
            <a:endParaRPr sz="1400" b="1">
              <a:solidFill>
                <a:srgbClr val="20124D"/>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0" name="Google Shape;120;p22"/>
          <p:cNvPicPr preferRelativeResize="0"/>
          <p:nvPr/>
        </p:nvPicPr>
        <p:blipFill>
          <a:blip r:embed="rId3">
            <a:alphaModFix/>
          </a:blip>
          <a:stretch>
            <a:fillRect/>
          </a:stretch>
        </p:blipFill>
        <p:spPr>
          <a:xfrm>
            <a:off x="7500050" y="0"/>
            <a:ext cx="1827648" cy="1028049"/>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1: </a:t>
            </a:r>
            <a:endParaRPr sz="2200" b="1">
              <a:solidFill>
                <a:srgbClr val="20124D"/>
              </a:solidFill>
            </a:endParaRPr>
          </a:p>
          <a:p>
            <a:pPr marL="0" lvl="0" indent="0" algn="l" rtl="0">
              <a:spcBef>
                <a:spcPts val="1000"/>
              </a:spcBef>
              <a:spcAft>
                <a:spcPts val="0"/>
              </a:spcAft>
              <a:buNone/>
            </a:pPr>
            <a:r>
              <a:rPr lang="en" sz="2200" b="1">
                <a:solidFill>
                  <a:srgbClr val="20124D"/>
                </a:solidFill>
              </a:rPr>
              <a:t>Tools from the webinars</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6" name="Google Shape;126;p23"/>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27" name="Google Shape;127;p23"/>
          <p:cNvSpPr txBox="1"/>
          <p:nvPr/>
        </p:nvSpPr>
        <p:spPr>
          <a:xfrm>
            <a:off x="25825" y="1092850"/>
            <a:ext cx="9118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This week, 2 of the course content videos were webinars that D&amp;A have previously delivered to Needs Assessors in the UK.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Pick </a:t>
            </a:r>
            <a:r>
              <a:rPr lang="en" b="1">
                <a:solidFill>
                  <a:schemeClr val="dk1"/>
                </a:solidFill>
              </a:rPr>
              <a:t>1 tool</a:t>
            </a:r>
            <a:r>
              <a:rPr lang="en">
                <a:solidFill>
                  <a:schemeClr val="dk1"/>
                </a:solidFill>
              </a:rPr>
              <a:t> from the </a:t>
            </a:r>
            <a:r>
              <a:rPr lang="en" b="1">
                <a:solidFill>
                  <a:schemeClr val="dk1"/>
                </a:solidFill>
              </a:rPr>
              <a:t>hearing </a:t>
            </a:r>
            <a:r>
              <a:rPr lang="en">
                <a:solidFill>
                  <a:schemeClr val="dk1"/>
                </a:solidFill>
              </a:rPr>
              <a:t>webinar and</a:t>
            </a:r>
            <a:r>
              <a:rPr lang="en" b="1">
                <a:solidFill>
                  <a:schemeClr val="dk1"/>
                </a:solidFill>
              </a:rPr>
              <a:t> 1 tool</a:t>
            </a:r>
            <a:r>
              <a:rPr lang="en">
                <a:solidFill>
                  <a:schemeClr val="dk1"/>
                </a:solidFill>
              </a:rPr>
              <a:t> from the </a:t>
            </a:r>
            <a:r>
              <a:rPr lang="en" b="1">
                <a:solidFill>
                  <a:schemeClr val="dk1"/>
                </a:solidFill>
              </a:rPr>
              <a:t>vision</a:t>
            </a:r>
            <a:r>
              <a:rPr lang="en">
                <a:solidFill>
                  <a:schemeClr val="dk1"/>
                </a:solidFill>
              </a:rPr>
              <a:t> webinar and complete the following “Technology Profiles”. </a:t>
            </a:r>
            <a:endParaRPr>
              <a:solidFill>
                <a:schemeClr val="dk1"/>
              </a:solidFill>
            </a:endParaRPr>
          </a:p>
        </p:txBody>
      </p:sp>
      <p:sp>
        <p:nvSpPr>
          <p:cNvPr id="128" name="Google Shape;128;p23"/>
          <p:cNvSpPr/>
          <p:nvPr/>
        </p:nvSpPr>
        <p:spPr>
          <a:xfrm>
            <a:off x="146375" y="2342225"/>
            <a:ext cx="4376700" cy="2651400"/>
          </a:xfrm>
          <a:prstGeom prst="roundRect">
            <a:avLst>
              <a:gd name="adj" fmla="val 16667"/>
            </a:avLst>
          </a:prstGeom>
          <a:solidFill>
            <a:schemeClr val="l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4652375" y="2342225"/>
            <a:ext cx="4376700" cy="2651400"/>
          </a:xfrm>
          <a:prstGeom prst="roundRect">
            <a:avLst>
              <a:gd name="adj" fmla="val 16667"/>
            </a:avLst>
          </a:prstGeom>
          <a:solidFill>
            <a:schemeClr val="l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txBox="1"/>
          <p:nvPr/>
        </p:nvSpPr>
        <p:spPr>
          <a:xfrm>
            <a:off x="293325" y="2470800"/>
            <a:ext cx="109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Software Name:</a:t>
            </a:r>
            <a:endParaRPr/>
          </a:p>
        </p:txBody>
      </p:sp>
      <p:sp>
        <p:nvSpPr>
          <p:cNvPr id="131" name="Google Shape;131;p23"/>
          <p:cNvSpPr txBox="1"/>
          <p:nvPr/>
        </p:nvSpPr>
        <p:spPr>
          <a:xfrm>
            <a:off x="293325" y="3086400"/>
            <a:ext cx="109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What does it do?</a:t>
            </a:r>
            <a:endParaRPr/>
          </a:p>
        </p:txBody>
      </p:sp>
      <p:sp>
        <p:nvSpPr>
          <p:cNvPr id="132" name="Google Shape;132;p23"/>
          <p:cNvSpPr txBox="1"/>
          <p:nvPr/>
        </p:nvSpPr>
        <p:spPr>
          <a:xfrm>
            <a:off x="293325" y="3702000"/>
            <a:ext cx="109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Who could it support?</a:t>
            </a:r>
            <a:endParaRPr/>
          </a:p>
        </p:txBody>
      </p:sp>
      <p:sp>
        <p:nvSpPr>
          <p:cNvPr id="133" name="Google Shape;133;p23"/>
          <p:cNvSpPr txBox="1"/>
          <p:nvPr/>
        </p:nvSpPr>
        <p:spPr>
          <a:xfrm>
            <a:off x="293325" y="4317600"/>
            <a:ext cx="109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Notable feature?</a:t>
            </a:r>
            <a:endParaRPr/>
          </a:p>
        </p:txBody>
      </p:sp>
      <p:sp>
        <p:nvSpPr>
          <p:cNvPr id="134" name="Google Shape;134;p23"/>
          <p:cNvSpPr txBox="1"/>
          <p:nvPr/>
        </p:nvSpPr>
        <p:spPr>
          <a:xfrm>
            <a:off x="1425450" y="2578500"/>
            <a:ext cx="28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35" name="Google Shape;135;p23"/>
          <p:cNvSpPr txBox="1"/>
          <p:nvPr/>
        </p:nvSpPr>
        <p:spPr>
          <a:xfrm>
            <a:off x="1425450" y="3202250"/>
            <a:ext cx="28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36" name="Google Shape;136;p23"/>
          <p:cNvSpPr txBox="1"/>
          <p:nvPr/>
        </p:nvSpPr>
        <p:spPr>
          <a:xfrm>
            <a:off x="1425450" y="3809700"/>
            <a:ext cx="28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37" name="Google Shape;137;p23"/>
          <p:cNvSpPr txBox="1"/>
          <p:nvPr/>
        </p:nvSpPr>
        <p:spPr>
          <a:xfrm>
            <a:off x="1425450" y="4449750"/>
            <a:ext cx="28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38" name="Google Shape;138;p23"/>
          <p:cNvSpPr txBox="1"/>
          <p:nvPr/>
        </p:nvSpPr>
        <p:spPr>
          <a:xfrm>
            <a:off x="4805450" y="2436725"/>
            <a:ext cx="109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Software Name:</a:t>
            </a:r>
            <a:endParaRPr/>
          </a:p>
        </p:txBody>
      </p:sp>
      <p:sp>
        <p:nvSpPr>
          <p:cNvPr id="139" name="Google Shape;139;p23"/>
          <p:cNvSpPr txBox="1"/>
          <p:nvPr/>
        </p:nvSpPr>
        <p:spPr>
          <a:xfrm>
            <a:off x="4805450" y="3052325"/>
            <a:ext cx="109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What does it do?</a:t>
            </a:r>
            <a:endParaRPr/>
          </a:p>
        </p:txBody>
      </p:sp>
      <p:sp>
        <p:nvSpPr>
          <p:cNvPr id="140" name="Google Shape;140;p23"/>
          <p:cNvSpPr txBox="1"/>
          <p:nvPr/>
        </p:nvSpPr>
        <p:spPr>
          <a:xfrm>
            <a:off x="4805450" y="3667925"/>
            <a:ext cx="109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Who could it support?</a:t>
            </a:r>
            <a:endParaRPr/>
          </a:p>
        </p:txBody>
      </p:sp>
      <p:sp>
        <p:nvSpPr>
          <p:cNvPr id="141" name="Google Shape;141;p23"/>
          <p:cNvSpPr txBox="1"/>
          <p:nvPr/>
        </p:nvSpPr>
        <p:spPr>
          <a:xfrm>
            <a:off x="4805450" y="4283525"/>
            <a:ext cx="109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Notable feature?</a:t>
            </a:r>
            <a:endParaRPr/>
          </a:p>
        </p:txBody>
      </p:sp>
      <p:sp>
        <p:nvSpPr>
          <p:cNvPr id="142" name="Google Shape;142;p23"/>
          <p:cNvSpPr txBox="1"/>
          <p:nvPr/>
        </p:nvSpPr>
        <p:spPr>
          <a:xfrm>
            <a:off x="5937575" y="2544425"/>
            <a:ext cx="28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43" name="Google Shape;143;p23"/>
          <p:cNvSpPr txBox="1"/>
          <p:nvPr/>
        </p:nvSpPr>
        <p:spPr>
          <a:xfrm>
            <a:off x="5937575" y="3168175"/>
            <a:ext cx="28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44" name="Google Shape;144;p23"/>
          <p:cNvSpPr txBox="1"/>
          <p:nvPr/>
        </p:nvSpPr>
        <p:spPr>
          <a:xfrm>
            <a:off x="5937575" y="3775625"/>
            <a:ext cx="28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45" name="Google Shape;145;p23"/>
          <p:cNvSpPr txBox="1"/>
          <p:nvPr/>
        </p:nvSpPr>
        <p:spPr>
          <a:xfrm>
            <a:off x="5937575" y="4415675"/>
            <a:ext cx="28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2: </a:t>
            </a:r>
            <a:endParaRPr sz="2200" b="1">
              <a:solidFill>
                <a:srgbClr val="20124D"/>
              </a:solidFill>
            </a:endParaRPr>
          </a:p>
          <a:p>
            <a:pPr marL="0" lvl="0" indent="0" algn="l" rtl="0">
              <a:spcBef>
                <a:spcPts val="1000"/>
              </a:spcBef>
              <a:spcAft>
                <a:spcPts val="0"/>
              </a:spcAft>
              <a:buNone/>
            </a:pPr>
            <a:r>
              <a:rPr lang="en" sz="2200" b="1">
                <a:solidFill>
                  <a:srgbClr val="20124D"/>
                </a:solidFill>
              </a:rPr>
              <a:t>Mindshift</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51" name="Google Shape;151;p24"/>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52" name="Google Shape;152;p24"/>
          <p:cNvSpPr txBox="1"/>
          <p:nvPr/>
        </p:nvSpPr>
        <p:spPr>
          <a:xfrm>
            <a:off x="56475" y="1384825"/>
            <a:ext cx="91182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Download </a:t>
            </a:r>
            <a:r>
              <a:rPr lang="en" u="sng">
                <a:solidFill>
                  <a:schemeClr val="hlink"/>
                </a:solidFill>
                <a:hlinkClick r:id="rId4"/>
              </a:rPr>
              <a:t>Mindshift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Try one of the </a:t>
            </a:r>
            <a:r>
              <a:rPr lang="en" b="1">
                <a:solidFill>
                  <a:schemeClr val="dk1"/>
                </a:solidFill>
              </a:rPr>
              <a:t>‘Chill Zone’</a:t>
            </a:r>
            <a:r>
              <a:rPr lang="en">
                <a:solidFill>
                  <a:schemeClr val="dk1"/>
                </a:solidFill>
              </a:rPr>
              <a:t> Activities.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How does it make you feel? In what scenarios do you think this could be a useful tool?</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i="1">
                <a:solidFill>
                  <a:schemeClr val="dk1"/>
                </a:solidFill>
              </a:rPr>
              <a:t>(Your answer here………) </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What features of the app do you like? What features do you think could be improved?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i="1">
                <a:solidFill>
                  <a:schemeClr val="dk1"/>
                </a:solidFill>
              </a:rPr>
              <a:t>(Your answer here………)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pic>
        <p:nvPicPr>
          <p:cNvPr id="153" name="Google Shape;153;p24"/>
          <p:cNvPicPr preferRelativeResize="0"/>
          <p:nvPr/>
        </p:nvPicPr>
        <p:blipFill>
          <a:blip r:embed="rId5">
            <a:alphaModFix/>
          </a:blip>
          <a:stretch>
            <a:fillRect/>
          </a:stretch>
        </p:blipFill>
        <p:spPr>
          <a:xfrm>
            <a:off x="6802900" y="1161957"/>
            <a:ext cx="2160901" cy="773425"/>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3: </a:t>
            </a:r>
            <a:endParaRPr sz="2200" b="1">
              <a:solidFill>
                <a:srgbClr val="20124D"/>
              </a:solidFill>
            </a:endParaRPr>
          </a:p>
          <a:p>
            <a:pPr marL="0" lvl="0" indent="0" algn="l" rtl="0">
              <a:spcBef>
                <a:spcPts val="1000"/>
              </a:spcBef>
              <a:spcAft>
                <a:spcPts val="0"/>
              </a:spcAft>
              <a:buNone/>
            </a:pPr>
            <a:r>
              <a:rPr lang="en" sz="2200" b="1">
                <a:solidFill>
                  <a:srgbClr val="20124D"/>
                </a:solidFill>
              </a:rPr>
              <a:t>Windows Accessibility Features</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59" name="Google Shape;159;p25"/>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60" name="Google Shape;160;p25"/>
          <p:cNvSpPr txBox="1"/>
          <p:nvPr/>
        </p:nvSpPr>
        <p:spPr>
          <a:xfrm>
            <a:off x="25825" y="1092850"/>
            <a:ext cx="9118200" cy="108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Tim’s video on windows accessibility features covered lots of different content. </a:t>
            </a:r>
            <a:endParaRPr>
              <a:solidFill>
                <a:schemeClr val="dk1"/>
              </a:solidFill>
            </a:endParaRPr>
          </a:p>
          <a:p>
            <a:pPr marL="0" lvl="0" indent="0" algn="l" rtl="0">
              <a:spcBef>
                <a:spcPts val="1000"/>
              </a:spcBef>
              <a:spcAft>
                <a:spcPts val="0"/>
              </a:spcAft>
              <a:buNone/>
            </a:pPr>
            <a:r>
              <a:rPr lang="en">
                <a:solidFill>
                  <a:schemeClr val="dk1"/>
                </a:solidFill>
              </a:rPr>
              <a:t>We would like you to </a:t>
            </a:r>
            <a:r>
              <a:rPr lang="en" b="1">
                <a:solidFill>
                  <a:schemeClr val="dk1"/>
                </a:solidFill>
              </a:rPr>
              <a:t>choose one of the different features Tim highlighted and try it for yourself.</a:t>
            </a:r>
            <a:r>
              <a:rPr lang="en">
                <a:solidFill>
                  <a:schemeClr val="dk1"/>
                </a:solidFill>
              </a:rPr>
              <a:t> </a:t>
            </a:r>
            <a:endParaRPr>
              <a:solidFill>
                <a:schemeClr val="dk1"/>
              </a:solidFill>
            </a:endParaRPr>
          </a:p>
          <a:p>
            <a:pPr marL="0" lvl="0" indent="0" algn="l" rtl="0">
              <a:spcBef>
                <a:spcPts val="1000"/>
              </a:spcBef>
              <a:spcAft>
                <a:spcPts val="1000"/>
              </a:spcAft>
              <a:buNone/>
            </a:pPr>
            <a:r>
              <a:rPr lang="en">
                <a:solidFill>
                  <a:schemeClr val="dk1"/>
                </a:solidFill>
              </a:rPr>
              <a:t>You can add screenshots and text explaining how you got on in the box below.</a:t>
            </a:r>
            <a:endParaRPr>
              <a:solidFill>
                <a:schemeClr val="dk1"/>
              </a:solidFill>
            </a:endParaRPr>
          </a:p>
        </p:txBody>
      </p:sp>
      <p:sp>
        <p:nvSpPr>
          <p:cNvPr id="161" name="Google Shape;161;p25"/>
          <p:cNvSpPr txBox="1"/>
          <p:nvPr/>
        </p:nvSpPr>
        <p:spPr>
          <a:xfrm>
            <a:off x="54350" y="2571750"/>
            <a:ext cx="9005100" cy="24162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000"/>
              </a:spcAft>
              <a:buNone/>
            </a:pPr>
            <a:r>
              <a:rPr lang="en">
                <a:solidFill>
                  <a:schemeClr val="dk1"/>
                </a:solidFill>
              </a:rPr>
              <a:t>Which tool did you try? How did you get on? </a:t>
            </a:r>
            <a:endParaRPr>
              <a:solidFill>
                <a:schemeClr val="dk1"/>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body" idx="1"/>
          </p:nvPr>
        </p:nvSpPr>
        <p:spPr>
          <a:xfrm>
            <a:off x="2926475" y="322475"/>
            <a:ext cx="6038400" cy="4466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Please write your reflection here. You should write between 100-150 words. </a:t>
            </a:r>
            <a:endParaRPr sz="1600"/>
          </a:p>
          <a:p>
            <a:pPr marL="0" lvl="0" indent="0" algn="l" rtl="0">
              <a:spcBef>
                <a:spcPts val="1600"/>
              </a:spcBef>
              <a:spcAft>
                <a:spcPts val="0"/>
              </a:spcAft>
              <a:buNone/>
            </a:pPr>
            <a:r>
              <a:rPr lang="en" sz="1600"/>
              <a:t>You can resize this textbox if necessary. </a:t>
            </a:r>
            <a:endParaRPr sz="1600"/>
          </a:p>
          <a:p>
            <a:pPr marL="0" lvl="0" indent="0" algn="l" rtl="0">
              <a:spcBef>
                <a:spcPts val="1600"/>
              </a:spcBef>
              <a:spcAft>
                <a:spcPts val="0"/>
              </a:spcAft>
              <a:buNone/>
            </a:pPr>
            <a:r>
              <a:rPr lang="en" sz="1600"/>
              <a:t>We are happy for you to upload an audio or video of your reflection if you would prefer. </a:t>
            </a:r>
            <a:endParaRPr sz="1600"/>
          </a:p>
          <a:p>
            <a:pPr marL="0" lvl="0" indent="0" algn="l" rtl="0">
              <a:spcBef>
                <a:spcPts val="1600"/>
              </a:spcBef>
              <a:spcAft>
                <a:spcPts val="0"/>
              </a:spcAft>
              <a:buNone/>
            </a:pPr>
            <a:r>
              <a:rPr lang="en" sz="1600"/>
              <a:t>You can also upload images. </a:t>
            </a:r>
            <a:endParaRPr sz="1600"/>
          </a:p>
          <a:p>
            <a:pPr marL="0" lvl="0" indent="0" algn="l" rtl="0">
              <a:spcBef>
                <a:spcPts val="1600"/>
              </a:spcBef>
              <a:spcAft>
                <a:spcPts val="0"/>
              </a:spcAft>
              <a:buNone/>
            </a:pPr>
            <a:endParaRPr sz="1600" b="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67" name="Google Shape;167;p26"/>
          <p:cNvSpPr txBox="1">
            <a:spLocks noGrp="1"/>
          </p:cNvSpPr>
          <p:nvPr>
            <p:ph type="title"/>
          </p:nvPr>
        </p:nvSpPr>
        <p:spPr>
          <a:xfrm>
            <a:off x="0" y="0"/>
            <a:ext cx="2757300" cy="514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CCCC7"/>
                </a:solidFill>
              </a:rPr>
              <a:t>Reflective Account Week 5</a:t>
            </a:r>
            <a:endParaRPr sz="2200" b="1">
              <a:solidFill>
                <a:srgbClr val="FCCCC7"/>
              </a:solidFill>
            </a:endParaRPr>
          </a:p>
          <a:p>
            <a:pPr marL="0" lvl="0" indent="0" algn="l" rtl="0">
              <a:spcBef>
                <a:spcPts val="0"/>
              </a:spcBef>
              <a:spcAft>
                <a:spcPts val="0"/>
              </a:spcAft>
              <a:buNone/>
            </a:pPr>
            <a:endParaRPr sz="2200" b="1">
              <a:solidFill>
                <a:srgbClr val="FCCCC7"/>
              </a:solidFill>
            </a:endParaRPr>
          </a:p>
          <a:p>
            <a:pPr marL="0" lvl="0" indent="0" algn="l" rtl="0">
              <a:spcBef>
                <a:spcPts val="0"/>
              </a:spcBef>
              <a:spcAft>
                <a:spcPts val="0"/>
              </a:spcAft>
              <a:buNone/>
            </a:pPr>
            <a:r>
              <a:rPr lang="en" sz="1800" b="1">
                <a:solidFill>
                  <a:schemeClr val="lt1"/>
                </a:solidFill>
              </a:rPr>
              <a:t>Please use this space to reflect on what you have learnt this week. </a:t>
            </a:r>
            <a:endParaRPr sz="1800" b="1">
              <a:solidFill>
                <a:schemeClr val="lt1"/>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400" b="1">
                <a:solidFill>
                  <a:srgbClr val="E9EFF6"/>
                </a:solidFill>
              </a:rPr>
              <a:t>Some prompts: </a:t>
            </a:r>
            <a:endParaRPr sz="1400" b="1">
              <a:solidFill>
                <a:srgbClr val="E9EFF6"/>
              </a:solidFill>
            </a:endParaRPr>
          </a:p>
          <a:p>
            <a:pPr marL="0" lvl="0" indent="0" algn="l" rtl="0">
              <a:spcBef>
                <a:spcPts val="0"/>
              </a:spcBef>
              <a:spcAft>
                <a:spcPts val="0"/>
              </a:spcAft>
              <a:buNone/>
            </a:pP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How will this new content impact your work? </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What did you learn?</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Is there anything you’d like to know more about? </a:t>
            </a:r>
            <a:endParaRPr sz="1400" b="1">
              <a:solidFill>
                <a:srgbClr val="E9EFF6"/>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68" name="Google Shape;168;p26"/>
          <p:cNvPicPr preferRelativeResize="0"/>
          <p:nvPr/>
        </p:nvPicPr>
        <p:blipFill rotWithShape="1">
          <a:blip r:embed="rId3">
            <a:alphaModFix/>
          </a:blip>
          <a:srcRect l="20479" r="22978"/>
          <a:stretch/>
        </p:blipFill>
        <p:spPr>
          <a:xfrm>
            <a:off x="1865626" y="4214950"/>
            <a:ext cx="857251" cy="8528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0" y="0"/>
            <a:ext cx="9144000" cy="570600"/>
          </a:xfrm>
          <a:prstGeom prst="rect">
            <a:avLst/>
          </a:prstGeom>
          <a:solidFill>
            <a:schemeClr val="dk2"/>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Your questions, thoughts, comments...</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sp>
        <p:nvSpPr>
          <p:cNvPr id="174" name="Google Shape;174;p27"/>
          <p:cNvSpPr txBox="1"/>
          <p:nvPr/>
        </p:nvSpPr>
        <p:spPr>
          <a:xfrm>
            <a:off x="12900" y="743350"/>
            <a:ext cx="91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Thank you for completing this week's key activities, content and reflection. You can use this space to share any comments, thoughts or questions that you may have that you’d like the facilitators to be aware of. </a:t>
            </a:r>
            <a:endParaRPr>
              <a:solidFill>
                <a:schemeClr val="dk1"/>
              </a:solidFill>
            </a:endParaRPr>
          </a:p>
        </p:txBody>
      </p:sp>
      <p:pic>
        <p:nvPicPr>
          <p:cNvPr id="175" name="Google Shape;175;p27"/>
          <p:cNvPicPr preferRelativeResize="0"/>
          <p:nvPr/>
        </p:nvPicPr>
        <p:blipFill rotWithShape="1">
          <a:blip r:embed="rId3">
            <a:alphaModFix/>
          </a:blip>
          <a:srcRect l="11762"/>
          <a:stretch/>
        </p:blipFill>
        <p:spPr>
          <a:xfrm>
            <a:off x="5070425" y="1763450"/>
            <a:ext cx="4304251" cy="2743824"/>
          </a:xfrm>
          <a:prstGeom prst="rect">
            <a:avLst/>
          </a:prstGeom>
          <a:noFill/>
          <a:ln>
            <a:noFill/>
          </a:ln>
        </p:spPr>
      </p:pic>
      <p:sp>
        <p:nvSpPr>
          <p:cNvPr id="176" name="Google Shape;176;p27"/>
          <p:cNvSpPr txBox="1"/>
          <p:nvPr/>
        </p:nvSpPr>
        <p:spPr>
          <a:xfrm>
            <a:off x="329150" y="1592600"/>
            <a:ext cx="40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Add your questions here...</a:t>
            </a:r>
            <a:endParaRPr/>
          </a:p>
        </p:txBody>
      </p:sp>
    </p:spTree>
  </p:cSld>
  <p:clrMapOvr>
    <a:masterClrMapping/>
  </p:clrMapOvr>
  <p:transition>
    <p:fade/>
  </p:transition>
</p:sld>
</file>

<file path=ppt/theme/theme1.xml><?xml version="1.0" encoding="utf-8"?>
<a:theme xmlns:a="http://schemas.openxmlformats.org/drawingml/2006/main"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On-screen Show (16:9)</PresentationFormat>
  <Paragraphs>112</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D&amp;A Theme 2021</vt:lpstr>
      <vt:lpstr>PowerPoint Presentation</vt:lpstr>
      <vt:lpstr>Introduction - This document is your weekly reflective portfolio.</vt:lpstr>
      <vt:lpstr>Week 5: Barriers to Communication and Removing Digital Access Barriers</vt:lpstr>
      <vt:lpstr>Week 5 - Activities  As you work through the content we would recommend that you collaborate with others on these activities.  These activities are not assessed and are a way for you to expand your knowledge.   You can provide evidence of these activities on the following slides.    </vt:lpstr>
      <vt:lpstr>Activity 1:  Tools from the webinars   </vt:lpstr>
      <vt:lpstr>Activity 2:  Mindshift   </vt:lpstr>
      <vt:lpstr>Activity 3:  Windows Accessibility Features     </vt:lpstr>
      <vt:lpstr>Reflective Account Week 5  Please use this space to reflect on what you have learnt this week.   Some prompts:   How will this new content impact your work?  What did you learn? Is there anything you’d like to know more about?    </vt:lpstr>
      <vt:lpstr>Your questions, thoughts,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Rox Steel</cp:lastModifiedBy>
  <cp:revision>1</cp:revision>
  <dcterms:modified xsi:type="dcterms:W3CDTF">2021-12-06T18:46:47Z</dcterms:modified>
</cp:coreProperties>
</file>