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1" roundtripDataSignature="AMtx7mjMjzsvMUITha9maUuhLfB3n8vL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b49cJnpBGBcwJwmet9gysAdk0tlHvmEnjfRsiM_Ffb0/edit"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TkZD0VPMrYlBDVEo00oaP5RV2llxwe_1CMJaM9-CgGQ/edi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TkZD0VPMrYlBDVEo00oaP5RV2llxwe_1CMJaM9-CgGQ/edi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TkZD0VPMrYlBDVEo00oaP5RV2llxwe_1CMJaM9-CgGQ/edit"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2" y="4400556"/>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457e7d6756_0_38: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1457e7d6756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457e7d6756_0_47: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u="sng">
                <a:solidFill>
                  <a:schemeClr val="hlink"/>
                </a:solidFill>
                <a:hlinkClick r:id="rId2"/>
              </a:rPr>
              <a:t>https://docs.google.com/document/d/1b49cJnpBGBcwJwmet9gysAdk0tlHvmEnjfRsiM_Ffb0/edit</a:t>
            </a:r>
            <a:r>
              <a:rPr lang="en"/>
              <a:t> </a:t>
            </a:r>
            <a:endParaRPr/>
          </a:p>
        </p:txBody>
      </p:sp>
      <p:sp>
        <p:nvSpPr>
          <p:cNvPr id="178" name="Google Shape;178;g1457e7d6756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457e7d6756_0_59: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1457e7d6756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457e7d6756_0_151: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1457e7d6756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9: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9: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0: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10: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3: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4: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u="sng">
                <a:solidFill>
                  <a:schemeClr val="hlink"/>
                </a:solidFill>
                <a:hlinkClick r:id="rId2"/>
              </a:rPr>
              <a:t>https://docs.google.com/document/d/1TkZD0VPMrYlBDVEo00oaP5RV2llxwe_1CMJaM9-CgGQ/edit</a:t>
            </a:r>
            <a:r>
              <a:rPr lang="en"/>
              <a:t> </a:t>
            </a:r>
            <a:endParaRPr/>
          </a:p>
        </p:txBody>
      </p:sp>
      <p:sp>
        <p:nvSpPr>
          <p:cNvPr id="123" name="Google Shape;1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457e7d6756_0_8: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u="sng">
                <a:solidFill>
                  <a:schemeClr val="hlink"/>
                </a:solidFill>
                <a:hlinkClick r:id="rId2"/>
              </a:rPr>
              <a:t>https://docs.google.com/document/d/1TkZD0VPMrYlBDVEo00oaP5RV2llxwe_1CMJaM9-CgGQ/edit</a:t>
            </a:r>
            <a:r>
              <a:rPr lang="en"/>
              <a:t> </a:t>
            </a:r>
            <a:endParaRPr/>
          </a:p>
        </p:txBody>
      </p:sp>
      <p:sp>
        <p:nvSpPr>
          <p:cNvPr id="133" name="Google Shape;133;g1457e7d6756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457e7d6756_0_19: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u="sng">
                <a:solidFill>
                  <a:schemeClr val="hlink"/>
                </a:solidFill>
                <a:hlinkClick r:id="rId2"/>
              </a:rPr>
              <a:t>https://docs.google.com/document/d/1TkZD0VPMrYlBDVEo00oaP5RV2llxwe_1CMJaM9-CgGQ/edit</a:t>
            </a:r>
            <a:r>
              <a:rPr lang="en"/>
              <a:t> </a:t>
            </a:r>
            <a:endParaRPr/>
          </a:p>
        </p:txBody>
      </p:sp>
      <p:sp>
        <p:nvSpPr>
          <p:cNvPr id="142" name="Google Shape;142;g1457e7d6756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457e7d6756_0_0: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1457e7d6756_0_0: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457e7d6756_0_28: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a:t>
            </a:r>
            <a:endParaRPr/>
          </a:p>
        </p:txBody>
      </p:sp>
      <p:sp>
        <p:nvSpPr>
          <p:cNvPr id="159" name="Google Shape;159;g1457e7d6756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hyperlink" Target="http://www.diversityandability.com" TargetMode="External"/><Relationship Id="rId4" Type="http://schemas.openxmlformats.org/officeDocument/2006/relationships/hyperlink" Target="https://www.linkedin.com/company/diversity-and-ability" TargetMode="External"/><Relationship Id="rId11" Type="http://schemas.openxmlformats.org/officeDocument/2006/relationships/image" Target="../media/image3.png"/><Relationship Id="rId10" Type="http://schemas.openxmlformats.org/officeDocument/2006/relationships/image" Target="../media/image4.png"/><Relationship Id="rId9" Type="http://schemas.openxmlformats.org/officeDocument/2006/relationships/image" Target="../media/image5.png"/><Relationship Id="rId5" Type="http://schemas.openxmlformats.org/officeDocument/2006/relationships/hyperlink" Target="https://www.facebook.com/dnamatters" TargetMode="External"/><Relationship Id="rId6" Type="http://schemas.openxmlformats.org/officeDocument/2006/relationships/hyperlink" Target="https://twitter.com/DandA_inclusion" TargetMode="External"/><Relationship Id="rId7" Type="http://schemas.openxmlformats.org/officeDocument/2006/relationships/image" Target="../media/image12.png"/><Relationship Id="rId8"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9" name="Google Shape;4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p22"/>
          <p:cNvSpPr/>
          <p:nvPr/>
        </p:nvSpPr>
        <p:spPr>
          <a:xfrm>
            <a:off x="4572000" y="-12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2" name="Google Shape;52;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3" name="Google Shape;53;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4" name="Google Shape;54;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5" name="Google Shape;5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8" name="Google Shape;5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1" name="Google Shape;61;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2" name="Google Shape;6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CUSTOM_3">
    <p:bg>
      <p:bgPr>
        <a:solidFill>
          <a:schemeClr val="lt2"/>
        </a:solidFill>
      </p:bgPr>
    </p:bg>
    <p:spTree>
      <p:nvGrpSpPr>
        <p:cNvPr id="63" name="Shape 63"/>
        <p:cNvGrpSpPr/>
        <p:nvPr/>
      </p:nvGrpSpPr>
      <p:grpSpPr>
        <a:xfrm>
          <a:off x="0" y="0"/>
          <a:ext cx="0" cy="0"/>
          <a:chOff x="0" y="0"/>
          <a:chExt cx="0" cy="0"/>
        </a:xfrm>
      </p:grpSpPr>
      <p:pic>
        <p:nvPicPr>
          <p:cNvPr id="64" name="Google Shape;64;p25"/>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65" name="Google Shape;65;p25"/>
          <p:cNvSpPr txBox="1"/>
          <p:nvPr/>
        </p:nvSpPr>
        <p:spPr>
          <a:xfrm>
            <a:off x="145350" y="904725"/>
            <a:ext cx="4932600" cy="400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2B73"/>
              </a:solidFill>
              <a:latin typeface="Arial"/>
              <a:ea typeface="Arial"/>
              <a:cs typeface="Arial"/>
              <a:sym typeface="Arial"/>
            </a:endParaRPr>
          </a:p>
          <a:p>
            <a:pPr indent="-190500" lvl="0" marL="3937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B2B73"/>
              </a:solidFill>
              <a:latin typeface="Arial"/>
              <a:ea typeface="Arial"/>
              <a:cs typeface="Arial"/>
              <a:sym typeface="Arial"/>
            </a:endParaRPr>
          </a:p>
          <a:p>
            <a:pPr indent="0" lvl="0" marL="78740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2B2B7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2B2B7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2B2B7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0097A7"/>
                </a:solidFill>
                <a:latin typeface="Arial"/>
                <a:ea typeface="Arial"/>
                <a:cs typeface="Arial"/>
                <a:sym typeface="Arial"/>
                <a:hlinkClick r:id="rId3">
                  <a:extLst>
                    <a:ext uri="{A12FA001-AC4F-418D-AE19-62706E023703}">
                      <ahyp:hlinkClr val="tx"/>
                    </a:ext>
                  </a:extLst>
                </a:hlinkClick>
              </a:rPr>
              <a:t>www.diversityandability.com</a:t>
            </a:r>
            <a:r>
              <a:rPr b="1" i="0" lang="en" sz="1600" u="none" cap="none" strike="noStrike">
                <a:solidFill>
                  <a:srgbClr val="78909C"/>
                </a:solidFill>
                <a:latin typeface="Arial"/>
                <a:ea typeface="Arial"/>
                <a:cs typeface="Arial"/>
                <a:sym typeface="Arial"/>
              </a:rPr>
              <a:t> </a:t>
            </a:r>
            <a:endParaRPr b="1" i="0" sz="1800" u="none" cap="none" strike="noStrike">
              <a:solidFill>
                <a:srgbClr val="2B2B7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2B2B7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2B2B73"/>
                </a:solidFill>
                <a:latin typeface="Arial"/>
                <a:ea typeface="Arial"/>
                <a:cs typeface="Arial"/>
                <a:sym typeface="Arial"/>
              </a:rPr>
              <a:t>Social Media: </a:t>
            </a:r>
            <a:r>
              <a:rPr b="0" i="0" lang="en" sz="1400" u="none" cap="none" strike="noStrike">
                <a:solidFill>
                  <a:srgbClr val="2B2B73"/>
                </a:solidFill>
                <a:latin typeface="Arial"/>
                <a:ea typeface="Arial"/>
                <a:cs typeface="Arial"/>
                <a:sym typeface="Arial"/>
              </a:rPr>
              <a:t>	</a:t>
            </a:r>
            <a:endParaRPr b="0" i="0" sz="1400" u="none" cap="none" strike="noStrike">
              <a:solidFill>
                <a:srgbClr val="2B2B73"/>
              </a:solidFill>
              <a:latin typeface="Arial"/>
              <a:ea typeface="Arial"/>
              <a:cs typeface="Arial"/>
              <a:sym typeface="Arial"/>
            </a:endParaRPr>
          </a:p>
          <a:p>
            <a:pPr indent="-190500" lvl="0" marL="39370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B2B73"/>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800"/>
              <a:buFont typeface="Arial"/>
              <a:buNone/>
            </a:pPr>
            <a:r>
              <a:rPr b="0" i="0" lang="en" sz="1800" u="sng" cap="none" strike="noStrike">
                <a:solidFill>
                  <a:srgbClr val="0097A7"/>
                </a:solidFill>
                <a:latin typeface="Arial"/>
                <a:ea typeface="Arial"/>
                <a:cs typeface="Arial"/>
                <a:sym typeface="Arial"/>
                <a:hlinkClick r:id="rId4">
                  <a:extLst>
                    <a:ext uri="{A12FA001-AC4F-418D-AE19-62706E023703}">
                      <ahyp:hlinkClr val="tx"/>
                    </a:ext>
                  </a:extLst>
                </a:hlinkClick>
              </a:rPr>
              <a:t>LinkedIn </a:t>
            </a:r>
            <a:r>
              <a:rPr b="0" i="0" lang="en" sz="1800" u="none" cap="none" strike="noStrike">
                <a:solidFill>
                  <a:srgbClr val="2B2B73"/>
                </a:solidFill>
                <a:latin typeface="Arial"/>
                <a:ea typeface="Arial"/>
                <a:cs typeface="Arial"/>
                <a:sym typeface="Arial"/>
              </a:rPr>
              <a:t>diversity-and-ability</a:t>
            </a:r>
            <a:endParaRPr b="0" i="0" sz="1800" u="none" cap="none" strike="noStrike">
              <a:solidFill>
                <a:srgbClr val="2B2B73"/>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800"/>
              <a:buFont typeface="Arial"/>
              <a:buNone/>
            </a:pPr>
            <a:r>
              <a:rPr b="0" i="0" lang="en" sz="1800" u="sng" cap="none" strike="noStrike">
                <a:solidFill>
                  <a:srgbClr val="0097A7"/>
                </a:solidFill>
                <a:latin typeface="Arial"/>
                <a:ea typeface="Arial"/>
                <a:cs typeface="Arial"/>
                <a:sym typeface="Arial"/>
                <a:hlinkClick r:id="rId5">
                  <a:extLst>
                    <a:ext uri="{A12FA001-AC4F-418D-AE19-62706E023703}">
                      <ahyp:hlinkClr val="tx"/>
                    </a:ext>
                  </a:extLst>
                </a:hlinkClick>
              </a:rPr>
              <a:t>Facebook</a:t>
            </a:r>
            <a:r>
              <a:rPr b="0" i="0" lang="en" sz="1800" u="none" cap="none" strike="noStrike">
                <a:solidFill>
                  <a:srgbClr val="2B2B73"/>
                </a:solidFill>
                <a:latin typeface="Arial"/>
                <a:ea typeface="Arial"/>
                <a:cs typeface="Arial"/>
                <a:sym typeface="Arial"/>
              </a:rPr>
              <a:t> @dnamatters</a:t>
            </a:r>
            <a:endParaRPr b="0" i="0" sz="1800" u="none" cap="none" strike="noStrike">
              <a:solidFill>
                <a:srgbClr val="2B2B73"/>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800"/>
              <a:buFont typeface="Arial"/>
              <a:buNone/>
            </a:pPr>
            <a:r>
              <a:rPr b="0" i="0" lang="en" sz="1800" u="sng" cap="none" strike="noStrike">
                <a:solidFill>
                  <a:srgbClr val="0097A7"/>
                </a:solidFill>
                <a:latin typeface="Arial"/>
                <a:ea typeface="Arial"/>
                <a:cs typeface="Arial"/>
                <a:sym typeface="Arial"/>
                <a:hlinkClick r:id="rId6">
                  <a:extLst>
                    <a:ext uri="{A12FA001-AC4F-418D-AE19-62706E023703}">
                      <ahyp:hlinkClr val="tx"/>
                    </a:ext>
                  </a:extLst>
                </a:hlinkClick>
              </a:rPr>
              <a:t>Twitter</a:t>
            </a:r>
            <a:r>
              <a:rPr b="0" i="0" lang="en" sz="1800" u="none" cap="none" strike="noStrike">
                <a:solidFill>
                  <a:srgbClr val="2B2B73"/>
                </a:solidFill>
                <a:latin typeface="Arial"/>
                <a:ea typeface="Arial"/>
                <a:cs typeface="Arial"/>
                <a:sym typeface="Arial"/>
              </a:rPr>
              <a:t> @DandA_inclusion</a:t>
            </a:r>
            <a:br>
              <a:rPr b="0" i="0" lang="en" sz="1800" u="none" cap="none" strike="noStrike">
                <a:solidFill>
                  <a:srgbClr val="2B2B73"/>
                </a:solidFill>
                <a:latin typeface="Arial"/>
                <a:ea typeface="Arial"/>
                <a:cs typeface="Arial"/>
                <a:sym typeface="Arial"/>
              </a:rPr>
            </a:br>
            <a:r>
              <a:rPr b="0" i="0" lang="en" sz="1800" u="sng" cap="none" strike="noStrike">
                <a:solidFill>
                  <a:schemeClr val="hlink"/>
                </a:solidFill>
                <a:latin typeface="Arial"/>
                <a:ea typeface="Arial"/>
                <a:cs typeface="Arial"/>
                <a:sym typeface="Arial"/>
              </a:rPr>
              <a:t>Instagram</a:t>
            </a:r>
            <a:r>
              <a:rPr b="0" i="0" lang="en" sz="1800" u="none" cap="none" strike="noStrike">
                <a:solidFill>
                  <a:srgbClr val="2B2B73"/>
                </a:solidFill>
                <a:latin typeface="Arial"/>
                <a:ea typeface="Arial"/>
                <a:cs typeface="Arial"/>
                <a:sym typeface="Arial"/>
              </a:rPr>
              <a:t> @diversity_and_ability</a:t>
            </a:r>
            <a:endParaRPr b="0" i="0" sz="1800" u="none" cap="none" strike="noStrike">
              <a:solidFill>
                <a:srgbClr val="2B2B73"/>
              </a:solidFill>
              <a:latin typeface="Arial"/>
              <a:ea typeface="Arial"/>
              <a:cs typeface="Arial"/>
              <a:sym typeface="Arial"/>
            </a:endParaRPr>
          </a:p>
          <a:p>
            <a:pPr indent="0" lvl="0" marL="13716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B2B73"/>
              </a:solidFill>
              <a:latin typeface="Arial"/>
              <a:ea typeface="Arial"/>
              <a:cs typeface="Arial"/>
              <a:sym typeface="Arial"/>
            </a:endParaRPr>
          </a:p>
          <a:p>
            <a:pPr indent="0" lvl="0" marL="0" marR="0" rtl="0" algn="l">
              <a:lnSpc>
                <a:spcPct val="115000"/>
              </a:lnSpc>
              <a:spcBef>
                <a:spcPts val="0"/>
              </a:spcBef>
              <a:spcAft>
                <a:spcPts val="1600"/>
              </a:spcAft>
              <a:buClr>
                <a:srgbClr val="000000"/>
              </a:buClr>
              <a:buSzPts val="1900"/>
              <a:buFont typeface="Arial"/>
              <a:buNone/>
            </a:pPr>
            <a:r>
              <a:t/>
            </a:r>
            <a:endParaRPr b="0" i="0" sz="1900" u="none" cap="none" strike="noStrike">
              <a:solidFill>
                <a:srgbClr val="2B2B73"/>
              </a:solidFill>
              <a:latin typeface="Arial"/>
              <a:ea typeface="Arial"/>
              <a:cs typeface="Arial"/>
              <a:sym typeface="Arial"/>
            </a:endParaRPr>
          </a:p>
        </p:txBody>
      </p:sp>
      <p:pic>
        <p:nvPicPr>
          <p:cNvPr id="66" name="Google Shape;66;p25"/>
          <p:cNvPicPr preferRelativeResize="0"/>
          <p:nvPr/>
        </p:nvPicPr>
        <p:blipFill rotWithShape="1">
          <a:blip r:embed="rId7">
            <a:alphaModFix/>
          </a:blip>
          <a:srcRect b="0" l="0" r="0" t="0"/>
          <a:stretch/>
        </p:blipFill>
        <p:spPr>
          <a:xfrm>
            <a:off x="450775" y="816475"/>
            <a:ext cx="4321751" cy="1042450"/>
          </a:xfrm>
          <a:prstGeom prst="rect">
            <a:avLst/>
          </a:prstGeom>
          <a:noFill/>
          <a:ln>
            <a:noFill/>
          </a:ln>
        </p:spPr>
      </p:pic>
      <p:grpSp>
        <p:nvGrpSpPr>
          <p:cNvPr id="67" name="Google Shape;67;p25"/>
          <p:cNvGrpSpPr/>
          <p:nvPr/>
        </p:nvGrpSpPr>
        <p:grpSpPr>
          <a:xfrm>
            <a:off x="772400" y="3256600"/>
            <a:ext cx="272250" cy="1217676"/>
            <a:chOff x="772400" y="3256600"/>
            <a:chExt cx="272250" cy="1217676"/>
          </a:xfrm>
        </p:grpSpPr>
        <p:pic>
          <p:nvPicPr>
            <p:cNvPr id="68" name="Google Shape;68;p25"/>
            <p:cNvPicPr preferRelativeResize="0"/>
            <p:nvPr/>
          </p:nvPicPr>
          <p:blipFill rotWithShape="1">
            <a:blip r:embed="rId8">
              <a:alphaModFix/>
            </a:blip>
            <a:srcRect b="0" l="0" r="0" t="0"/>
            <a:stretch/>
          </p:blipFill>
          <p:spPr>
            <a:xfrm>
              <a:off x="772401" y="3901704"/>
              <a:ext cx="272249" cy="268705"/>
            </a:xfrm>
            <a:prstGeom prst="rect">
              <a:avLst/>
            </a:prstGeom>
            <a:noFill/>
            <a:ln>
              <a:noFill/>
            </a:ln>
          </p:spPr>
        </p:pic>
        <p:pic>
          <p:nvPicPr>
            <p:cNvPr id="69" name="Google Shape;69;p25"/>
            <p:cNvPicPr preferRelativeResize="0"/>
            <p:nvPr/>
          </p:nvPicPr>
          <p:blipFill rotWithShape="1">
            <a:blip r:embed="rId9">
              <a:alphaModFix/>
            </a:blip>
            <a:srcRect b="0" l="0" r="0" t="0"/>
            <a:stretch/>
          </p:blipFill>
          <p:spPr>
            <a:xfrm>
              <a:off x="772401" y="3585833"/>
              <a:ext cx="272248" cy="269156"/>
            </a:xfrm>
            <a:prstGeom prst="rect">
              <a:avLst/>
            </a:prstGeom>
            <a:noFill/>
            <a:ln>
              <a:noFill/>
            </a:ln>
          </p:spPr>
        </p:pic>
        <p:pic>
          <p:nvPicPr>
            <p:cNvPr id="70" name="Google Shape;70;p25"/>
            <p:cNvPicPr preferRelativeResize="0"/>
            <p:nvPr/>
          </p:nvPicPr>
          <p:blipFill rotWithShape="1">
            <a:blip r:embed="rId10">
              <a:alphaModFix/>
            </a:blip>
            <a:srcRect b="0" l="0" r="0" t="0"/>
            <a:stretch/>
          </p:blipFill>
          <p:spPr>
            <a:xfrm>
              <a:off x="772401" y="3256600"/>
              <a:ext cx="272248" cy="269142"/>
            </a:xfrm>
            <a:prstGeom prst="rect">
              <a:avLst/>
            </a:prstGeom>
            <a:noFill/>
            <a:ln>
              <a:noFill/>
            </a:ln>
          </p:spPr>
        </p:pic>
        <p:pic>
          <p:nvPicPr>
            <p:cNvPr id="71" name="Google Shape;71;p25"/>
            <p:cNvPicPr preferRelativeResize="0"/>
            <p:nvPr/>
          </p:nvPicPr>
          <p:blipFill rotWithShape="1">
            <a:blip r:embed="rId11">
              <a:alphaModFix/>
            </a:blip>
            <a:srcRect b="0" l="0" r="0" t="0"/>
            <a:stretch/>
          </p:blipFill>
          <p:spPr>
            <a:xfrm>
              <a:off x="772400" y="4204073"/>
              <a:ext cx="272248" cy="270203"/>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Accolades">
  <p:cSld name="CUSTOM_6">
    <p:spTree>
      <p:nvGrpSpPr>
        <p:cNvPr id="72" name="Shape 72"/>
        <p:cNvGrpSpPr/>
        <p:nvPr/>
      </p:nvGrpSpPr>
      <p:grpSpPr>
        <a:xfrm>
          <a:off x="0" y="0"/>
          <a:ext cx="0" cy="0"/>
          <a:chOff x="0" y="0"/>
          <a:chExt cx="0" cy="0"/>
        </a:xfrm>
      </p:grpSpPr>
      <p:sp>
        <p:nvSpPr>
          <p:cNvPr id="73" name="Google Shape;73;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74" name="Google Shape;74;p26"/>
          <p:cNvPicPr preferRelativeResize="0"/>
          <p:nvPr/>
        </p:nvPicPr>
        <p:blipFill rotWithShape="1">
          <a:blip r:embed="rId2">
            <a:alphaModFix/>
          </a:blip>
          <a:srcRect b="2305" l="2761" r="0" t="0"/>
          <a:stretch/>
        </p:blipFill>
        <p:spPr>
          <a:xfrm>
            <a:off x="197550" y="1162225"/>
            <a:ext cx="8771374" cy="3158750"/>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Title slide A">
  <p:cSld name="TITLE_2">
    <p:bg>
      <p:bgPr>
        <a:solidFill>
          <a:srgbClr val="FFFFFF"/>
        </a:solidFill>
      </p:bgPr>
    </p:bg>
    <p:spTree>
      <p:nvGrpSpPr>
        <p:cNvPr id="75" name="Shape 75"/>
        <p:cNvGrpSpPr/>
        <p:nvPr/>
      </p:nvGrpSpPr>
      <p:grpSpPr>
        <a:xfrm>
          <a:off x="0" y="0"/>
          <a:ext cx="0" cy="0"/>
          <a:chOff x="0" y="0"/>
          <a:chExt cx="0" cy="0"/>
        </a:xfrm>
      </p:grpSpPr>
      <p:sp>
        <p:nvSpPr>
          <p:cNvPr id="76" name="Google Shape;7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77" name="Google Shape;77;p27"/>
          <p:cNvGrpSpPr/>
          <p:nvPr/>
        </p:nvGrpSpPr>
        <p:grpSpPr>
          <a:xfrm>
            <a:off x="630141" y="717397"/>
            <a:ext cx="2802942" cy="2182791"/>
            <a:chOff x="630150" y="717396"/>
            <a:chExt cx="2367350" cy="1914057"/>
          </a:xfrm>
        </p:grpSpPr>
        <p:pic>
          <p:nvPicPr>
            <p:cNvPr id="78" name="Google Shape;78;p27"/>
            <p:cNvPicPr preferRelativeResize="0"/>
            <p:nvPr/>
          </p:nvPicPr>
          <p:blipFill rotWithShape="1">
            <a:blip r:embed="rId2">
              <a:alphaModFix/>
            </a:blip>
            <a:srcRect b="0" l="46889" r="0" t="0"/>
            <a:stretch/>
          </p:blipFill>
          <p:spPr>
            <a:xfrm>
              <a:off x="630150" y="1556253"/>
              <a:ext cx="2367350" cy="1075200"/>
            </a:xfrm>
            <a:prstGeom prst="rect">
              <a:avLst/>
            </a:prstGeom>
            <a:noFill/>
            <a:ln>
              <a:noFill/>
            </a:ln>
          </p:spPr>
        </p:pic>
        <p:pic>
          <p:nvPicPr>
            <p:cNvPr id="79" name="Google Shape;79;p27"/>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80" name="Google Shape;80;p27"/>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81" name="Google Shape;81;p27"/>
          <p:cNvSpPr/>
          <p:nvPr/>
        </p:nvSpPr>
        <p:spPr>
          <a:xfrm>
            <a:off x="0" y="3518525"/>
            <a:ext cx="9144000" cy="1625100"/>
          </a:xfrm>
          <a:prstGeom prst="rect">
            <a:avLst/>
          </a:prstGeom>
          <a:solidFill>
            <a:schemeClr val="lt2"/>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82" name="Google Shape;82;p27"/>
          <p:cNvSpPr txBox="1"/>
          <p:nvPr>
            <p:ph type="title"/>
          </p:nvPr>
        </p:nvSpPr>
        <p:spPr>
          <a:xfrm>
            <a:off x="998000" y="3899425"/>
            <a:ext cx="7084500" cy="77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pre-set half page">
  <p:cSld name="CUSTOM_3_1">
    <p:bg>
      <p:bgPr>
        <a:solidFill>
          <a:schemeClr val="lt2"/>
        </a:solidFill>
      </p:bgPr>
    </p:bg>
    <p:spTree>
      <p:nvGrpSpPr>
        <p:cNvPr id="83" name="Shape 83"/>
        <p:cNvGrpSpPr/>
        <p:nvPr/>
      </p:nvGrpSpPr>
      <p:grpSpPr>
        <a:xfrm>
          <a:off x="0" y="0"/>
          <a:ext cx="0" cy="0"/>
          <a:chOff x="0" y="0"/>
          <a:chExt cx="0" cy="0"/>
        </a:xfrm>
      </p:grpSpPr>
      <p:pic>
        <p:nvPicPr>
          <p:cNvPr id="84" name="Google Shape;84;p28"/>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85" name="Google Shape;85;p28"/>
          <p:cNvSpPr txBox="1"/>
          <p:nvPr>
            <p:ph type="title"/>
          </p:nvPr>
        </p:nvSpPr>
        <p:spPr>
          <a:xfrm>
            <a:off x="311700" y="370250"/>
            <a:ext cx="3982200" cy="75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 name="Google Shape;86;p28"/>
          <p:cNvSpPr txBox="1"/>
          <p:nvPr>
            <p:ph idx="1" type="body"/>
          </p:nvPr>
        </p:nvSpPr>
        <p:spPr>
          <a:xfrm>
            <a:off x="311700" y="1389600"/>
            <a:ext cx="3982200" cy="3179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 name="Google Shape;1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 name="Google Shape;17;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 name="Google Shape;1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Case Study">
  <p:cSld name="TITLE_AND_TWO_COLUMNS_2">
    <p:spTree>
      <p:nvGrpSpPr>
        <p:cNvPr id="27" name="Shape 27"/>
        <p:cNvGrpSpPr/>
        <p:nvPr/>
      </p:nvGrpSpPr>
      <p:grpSpPr>
        <a:xfrm>
          <a:off x="0" y="0"/>
          <a:ext cx="0" cy="0"/>
          <a:chOff x="0" y="0"/>
          <a:chExt cx="0" cy="0"/>
        </a:xfrm>
      </p:grpSpPr>
      <p:sp>
        <p:nvSpPr>
          <p:cNvPr id="28" name="Google Shape;28;p17"/>
          <p:cNvSpPr/>
          <p:nvPr/>
        </p:nvSpPr>
        <p:spPr>
          <a:xfrm>
            <a:off x="3695841" y="1140619"/>
            <a:ext cx="5448300" cy="4002900"/>
          </a:xfrm>
          <a:prstGeom prst="rect">
            <a:avLst/>
          </a:prstGeom>
          <a:solidFill>
            <a:schemeClr val="lt1"/>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29" name="Google Shape;29;p17"/>
          <p:cNvSpPr/>
          <p:nvPr/>
        </p:nvSpPr>
        <p:spPr>
          <a:xfrm>
            <a:off x="3695841" y="0"/>
            <a:ext cx="5448300" cy="1140600"/>
          </a:xfrm>
          <a:prstGeom prst="rect">
            <a:avLst/>
          </a:prstGeom>
          <a:solidFill>
            <a:schemeClr val="accent3"/>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30" name="Google Shape;30;p17"/>
          <p:cNvSpPr txBox="1"/>
          <p:nvPr>
            <p:ph type="title"/>
          </p:nvPr>
        </p:nvSpPr>
        <p:spPr>
          <a:xfrm>
            <a:off x="311700" y="445025"/>
            <a:ext cx="3353100" cy="567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17"/>
          <p:cNvSpPr txBox="1"/>
          <p:nvPr>
            <p:ph idx="1" type="body"/>
          </p:nvPr>
        </p:nvSpPr>
        <p:spPr>
          <a:xfrm>
            <a:off x="358200" y="1246825"/>
            <a:ext cx="32601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2" name="Google Shape;32;p17"/>
          <p:cNvSpPr txBox="1"/>
          <p:nvPr>
            <p:ph idx="2" type="body"/>
          </p:nvPr>
        </p:nvSpPr>
        <p:spPr>
          <a:xfrm>
            <a:off x="3850550" y="1246825"/>
            <a:ext cx="4978200" cy="33348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Services/ sidepane">
  <p:cSld name="TITLE_AND_TWO_COLUMNS_1">
    <p:spTree>
      <p:nvGrpSpPr>
        <p:cNvPr id="34" name="Shape 34"/>
        <p:cNvGrpSpPr/>
        <p:nvPr/>
      </p:nvGrpSpPr>
      <p:grpSpPr>
        <a:xfrm>
          <a:off x="0" y="0"/>
          <a:ext cx="0" cy="0"/>
          <a:chOff x="0" y="0"/>
          <a:chExt cx="0" cy="0"/>
        </a:xfrm>
      </p:grpSpPr>
      <p:sp>
        <p:nvSpPr>
          <p:cNvPr id="35" name="Google Shape;35;p18"/>
          <p:cNvSpPr txBox="1"/>
          <p:nvPr>
            <p:ph idx="1" type="body"/>
          </p:nvPr>
        </p:nvSpPr>
        <p:spPr>
          <a:xfrm>
            <a:off x="284100" y="1444573"/>
            <a:ext cx="2503500" cy="3124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accent1"/>
              </a:buClr>
              <a:buSzPts val="1400"/>
              <a:buChar char="●"/>
              <a:defRPr sz="1400">
                <a:solidFill>
                  <a:schemeClr val="accent1"/>
                </a:solidFill>
              </a:defRPr>
            </a:lvl1pPr>
            <a:lvl2pPr indent="-304800" lvl="1" marL="914400" algn="l">
              <a:lnSpc>
                <a:spcPct val="115000"/>
              </a:lnSpc>
              <a:spcBef>
                <a:spcPts val="1600"/>
              </a:spcBef>
              <a:spcAft>
                <a:spcPts val="0"/>
              </a:spcAft>
              <a:buClr>
                <a:schemeClr val="accent1"/>
              </a:buClr>
              <a:buSzPts val="1200"/>
              <a:buChar char="○"/>
              <a:defRPr sz="1200">
                <a:solidFill>
                  <a:schemeClr val="accent1"/>
                </a:solidFill>
              </a:defRPr>
            </a:lvl2pPr>
            <a:lvl3pPr indent="-304800" lvl="2" marL="1371600" algn="l">
              <a:lnSpc>
                <a:spcPct val="115000"/>
              </a:lnSpc>
              <a:spcBef>
                <a:spcPts val="1600"/>
              </a:spcBef>
              <a:spcAft>
                <a:spcPts val="0"/>
              </a:spcAft>
              <a:buClr>
                <a:schemeClr val="accent1"/>
              </a:buClr>
              <a:buSzPts val="1200"/>
              <a:buChar char="■"/>
              <a:defRPr sz="1200">
                <a:solidFill>
                  <a:schemeClr val="accent1"/>
                </a:solidFill>
              </a:defRPr>
            </a:lvl3pPr>
            <a:lvl4pPr indent="-304800" lvl="3" marL="1828800" algn="l">
              <a:lnSpc>
                <a:spcPct val="115000"/>
              </a:lnSpc>
              <a:spcBef>
                <a:spcPts val="1600"/>
              </a:spcBef>
              <a:spcAft>
                <a:spcPts val="0"/>
              </a:spcAft>
              <a:buClr>
                <a:schemeClr val="accent1"/>
              </a:buClr>
              <a:buSzPts val="1200"/>
              <a:buChar char="●"/>
              <a:defRPr sz="1200">
                <a:solidFill>
                  <a:schemeClr val="accent1"/>
                </a:solidFill>
              </a:defRPr>
            </a:lvl4pPr>
            <a:lvl5pPr indent="-304800" lvl="4" marL="2286000" algn="l">
              <a:lnSpc>
                <a:spcPct val="115000"/>
              </a:lnSpc>
              <a:spcBef>
                <a:spcPts val="1600"/>
              </a:spcBef>
              <a:spcAft>
                <a:spcPts val="0"/>
              </a:spcAft>
              <a:buClr>
                <a:schemeClr val="accent1"/>
              </a:buClr>
              <a:buSzPts val="1200"/>
              <a:buChar char="○"/>
              <a:defRPr sz="1200">
                <a:solidFill>
                  <a:schemeClr val="accent1"/>
                </a:solidFill>
              </a:defRPr>
            </a:lvl5pPr>
            <a:lvl6pPr indent="-304800" lvl="5" marL="2743200" algn="l">
              <a:lnSpc>
                <a:spcPct val="115000"/>
              </a:lnSpc>
              <a:spcBef>
                <a:spcPts val="1600"/>
              </a:spcBef>
              <a:spcAft>
                <a:spcPts val="0"/>
              </a:spcAft>
              <a:buClr>
                <a:schemeClr val="accent1"/>
              </a:buClr>
              <a:buSzPts val="1200"/>
              <a:buChar char="■"/>
              <a:defRPr sz="1200">
                <a:solidFill>
                  <a:schemeClr val="accent1"/>
                </a:solidFill>
              </a:defRPr>
            </a:lvl6pPr>
            <a:lvl7pPr indent="-304800" lvl="6" marL="3200400" algn="l">
              <a:lnSpc>
                <a:spcPct val="115000"/>
              </a:lnSpc>
              <a:spcBef>
                <a:spcPts val="1600"/>
              </a:spcBef>
              <a:spcAft>
                <a:spcPts val="0"/>
              </a:spcAft>
              <a:buClr>
                <a:schemeClr val="accent1"/>
              </a:buClr>
              <a:buSzPts val="1200"/>
              <a:buChar char="●"/>
              <a:defRPr sz="1200">
                <a:solidFill>
                  <a:schemeClr val="accent1"/>
                </a:solidFill>
              </a:defRPr>
            </a:lvl7pPr>
            <a:lvl8pPr indent="-304800" lvl="7" marL="3657600" algn="l">
              <a:lnSpc>
                <a:spcPct val="115000"/>
              </a:lnSpc>
              <a:spcBef>
                <a:spcPts val="1600"/>
              </a:spcBef>
              <a:spcAft>
                <a:spcPts val="0"/>
              </a:spcAft>
              <a:buClr>
                <a:schemeClr val="accent1"/>
              </a:buClr>
              <a:buSzPts val="1200"/>
              <a:buChar char="○"/>
              <a:defRPr sz="1200">
                <a:solidFill>
                  <a:schemeClr val="accent1"/>
                </a:solidFill>
              </a:defRPr>
            </a:lvl8pPr>
            <a:lvl9pPr indent="-304800" lvl="8" marL="4114800" algn="l">
              <a:lnSpc>
                <a:spcPct val="115000"/>
              </a:lnSpc>
              <a:spcBef>
                <a:spcPts val="1600"/>
              </a:spcBef>
              <a:spcAft>
                <a:spcPts val="1600"/>
              </a:spcAft>
              <a:buClr>
                <a:schemeClr val="accent1"/>
              </a:buClr>
              <a:buSzPts val="1200"/>
              <a:buChar char="■"/>
              <a:defRPr sz="1200">
                <a:solidFill>
                  <a:schemeClr val="accent1"/>
                </a:solidFill>
              </a:defRPr>
            </a:lvl9pPr>
          </a:lstStyle>
          <a:p/>
        </p:txBody>
      </p:sp>
      <p:sp>
        <p:nvSpPr>
          <p:cNvPr id="36" name="Google Shape;36;p18"/>
          <p:cNvSpPr txBox="1"/>
          <p:nvPr>
            <p:ph idx="2" type="body"/>
          </p:nvPr>
        </p:nvSpPr>
        <p:spPr>
          <a:xfrm>
            <a:off x="2859075" y="246950"/>
            <a:ext cx="6083400" cy="44835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38" name="Google Shape;38;p18"/>
          <p:cNvPicPr preferRelativeResize="0"/>
          <p:nvPr/>
        </p:nvPicPr>
        <p:blipFill rotWithShape="1">
          <a:blip r:embed="rId2">
            <a:alphaModFix/>
          </a:blip>
          <a:srcRect b="0" l="0" r="0" t="0"/>
          <a:stretch/>
        </p:blipFill>
        <p:spPr>
          <a:xfrm>
            <a:off x="284280" y="4665150"/>
            <a:ext cx="1265961" cy="305362"/>
          </a:xfrm>
          <a:prstGeom prst="rect">
            <a:avLst/>
          </a:prstGeom>
          <a:noFill/>
          <a:ln>
            <a:noFill/>
          </a:ln>
        </p:spPr>
      </p:pic>
      <p:pic>
        <p:nvPicPr>
          <p:cNvPr id="39" name="Google Shape;39;p18"/>
          <p:cNvPicPr preferRelativeResize="0"/>
          <p:nvPr/>
        </p:nvPicPr>
        <p:blipFill rotWithShape="1">
          <a:blip r:embed="rId3">
            <a:alphaModFix/>
          </a:blip>
          <a:srcRect b="15646" l="0" r="0" t="18016"/>
          <a:stretch/>
        </p:blipFill>
        <p:spPr>
          <a:xfrm>
            <a:off x="284276" y="246950"/>
            <a:ext cx="2260096" cy="10791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5" name="Google Shape;45;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6" name="Google Shape;4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17500" lvl="1" marL="9144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hyperlink" Target="https://docs.google.com/document/d/1BxMAUXHcuEnVyhIjFOCvo8aLgQBZig2du5RW9vpBYGM/edit#heading=h.d8be8kfap0ud" TargetMode="External"/><Relationship Id="rId5" Type="http://schemas.openxmlformats.org/officeDocument/2006/relationships/hyperlink" Target="https://docs.google.com/document/d/1b49cJnpBGBcwJwmet9gysAdk0tlHvmEnjfRsiM_Ffb0/edit" TargetMode="External"/><Relationship Id="rId6" Type="http://schemas.openxmlformats.org/officeDocument/2006/relationships/hyperlink" Target="https://docs.google.com/document/d/1LAbHhJ7rdVY-w3TvHzTO7BtPLbd0PQFR/edit#heading=h.8y0s84oudi8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0" name="Shape 90"/>
        <p:cNvGrpSpPr/>
        <p:nvPr/>
      </p:nvGrpSpPr>
      <p:grpSpPr>
        <a:xfrm>
          <a:off x="0" y="0"/>
          <a:ext cx="0" cy="0"/>
          <a:chOff x="0" y="0"/>
          <a:chExt cx="0" cy="0"/>
        </a:xfrm>
      </p:grpSpPr>
      <p:grpSp>
        <p:nvGrpSpPr>
          <p:cNvPr id="91" name="Google Shape;91;p1"/>
          <p:cNvGrpSpPr/>
          <p:nvPr/>
        </p:nvGrpSpPr>
        <p:grpSpPr>
          <a:xfrm>
            <a:off x="0" y="0"/>
            <a:ext cx="9142616" cy="5219700"/>
            <a:chOff x="0" y="0"/>
            <a:chExt cx="9142616" cy="5219700"/>
          </a:xfrm>
        </p:grpSpPr>
        <p:sp>
          <p:nvSpPr>
            <p:cNvPr id="92" name="Google Shape;92;p1"/>
            <p:cNvSpPr/>
            <p:nvPr/>
          </p:nvSpPr>
          <p:spPr>
            <a:xfrm flipH="1">
              <a:off x="3581816" y="8050"/>
              <a:ext cx="5560800" cy="1582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0" y="0"/>
              <a:ext cx="3571500" cy="5159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4" name="Google Shape;94;p1"/>
            <p:cNvPicPr preferRelativeResize="0"/>
            <p:nvPr/>
          </p:nvPicPr>
          <p:blipFill rotWithShape="1">
            <a:blip r:embed="rId3">
              <a:alphaModFix/>
            </a:blip>
            <a:srcRect b="0" l="0" r="0" t="0"/>
            <a:stretch/>
          </p:blipFill>
          <p:spPr>
            <a:xfrm>
              <a:off x="236096" y="442719"/>
              <a:ext cx="3099315" cy="747600"/>
            </a:xfrm>
            <a:prstGeom prst="rect">
              <a:avLst/>
            </a:prstGeom>
            <a:noFill/>
            <a:ln>
              <a:noFill/>
            </a:ln>
          </p:spPr>
        </p:pic>
        <p:pic>
          <p:nvPicPr>
            <p:cNvPr id="95" name="Google Shape;95;p1"/>
            <p:cNvPicPr preferRelativeResize="0"/>
            <p:nvPr/>
          </p:nvPicPr>
          <p:blipFill rotWithShape="1">
            <a:blip r:embed="rId4">
              <a:alphaModFix/>
            </a:blip>
            <a:srcRect b="0" l="0" r="1582" t="0"/>
            <a:stretch/>
          </p:blipFill>
          <p:spPr>
            <a:xfrm>
              <a:off x="0" y="1590800"/>
              <a:ext cx="3571500" cy="3628900"/>
            </a:xfrm>
            <a:prstGeom prst="rect">
              <a:avLst/>
            </a:prstGeom>
            <a:noFill/>
            <a:ln>
              <a:noFill/>
            </a:ln>
          </p:spPr>
        </p:pic>
        <p:sp>
          <p:nvSpPr>
            <p:cNvPr id="96" name="Google Shape;96;p1"/>
            <p:cNvSpPr txBox="1"/>
            <p:nvPr/>
          </p:nvSpPr>
          <p:spPr>
            <a:xfrm>
              <a:off x="3713825" y="105025"/>
              <a:ext cx="5296800" cy="1569900"/>
            </a:xfrm>
            <a:prstGeom prst="rect">
              <a:avLst/>
            </a:prstGeom>
            <a:solidFill>
              <a:schemeClr val="l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Arial"/>
                  <a:ea typeface="Arial"/>
                  <a:cs typeface="Arial"/>
                  <a:sym typeface="Arial"/>
                </a:rPr>
                <a:t>Weekly Reflective Portfolio – International Course</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Arial"/>
                  <a:ea typeface="Arial"/>
                  <a:cs typeface="Arial"/>
                  <a:sym typeface="Arial"/>
                </a:rPr>
                <a:t>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Train the Trainer - Week </a:t>
              </a:r>
              <a:r>
                <a:rPr lang="en" sz="1800">
                  <a:solidFill>
                    <a:schemeClr val="dk1"/>
                  </a:solidFill>
                </a:rPr>
                <a:t>Three including Break Weeks</a:t>
              </a:r>
              <a:endParaRPr b="0" i="0" sz="1800" u="none" cap="none" strike="noStrike">
                <a:solidFill>
                  <a:schemeClr val="dk1"/>
                </a:solidFill>
                <a:latin typeface="Arial"/>
                <a:ea typeface="Arial"/>
                <a:cs typeface="Arial"/>
                <a:sym typeface="Arial"/>
              </a:endParaRPr>
            </a:p>
          </p:txBody>
        </p:sp>
      </p:grpSp>
      <p:sp>
        <p:nvSpPr>
          <p:cNvPr id="97" name="Google Shape;97;p1"/>
          <p:cNvSpPr txBox="1"/>
          <p:nvPr/>
        </p:nvSpPr>
        <p:spPr>
          <a:xfrm>
            <a:off x="3833050" y="1846950"/>
            <a:ext cx="5094000" cy="75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b="1" i="0" lang="en" sz="3700" u="none" cap="none" strike="noStrike">
                <a:solidFill>
                  <a:srgbClr val="E9EFF6"/>
                </a:solidFill>
                <a:latin typeface="Arial"/>
                <a:ea typeface="Arial"/>
                <a:cs typeface="Arial"/>
                <a:sym typeface="Arial"/>
              </a:rPr>
              <a:t>Your Week </a:t>
            </a:r>
            <a:r>
              <a:rPr b="1" lang="en" sz="3700">
                <a:solidFill>
                  <a:srgbClr val="E9EFF6"/>
                </a:solidFill>
              </a:rPr>
              <a:t>3</a:t>
            </a:r>
            <a:r>
              <a:rPr b="1" i="0" lang="en" sz="3700" u="none" cap="none" strike="noStrike">
                <a:solidFill>
                  <a:srgbClr val="E9EFF6"/>
                </a:solidFill>
                <a:latin typeface="Arial"/>
                <a:ea typeface="Arial"/>
                <a:cs typeface="Arial"/>
                <a:sym typeface="Arial"/>
              </a:rPr>
              <a:t> Portfolio</a:t>
            </a:r>
            <a:endParaRPr b="1" i="0" sz="3700" u="none" cap="none" strike="noStrike">
              <a:solidFill>
                <a:srgbClr val="E9EFF6"/>
              </a:solidFill>
              <a:latin typeface="Arial"/>
              <a:ea typeface="Arial"/>
              <a:cs typeface="Arial"/>
              <a:sym typeface="Arial"/>
            </a:endParaRPr>
          </a:p>
        </p:txBody>
      </p:sp>
      <p:sp>
        <p:nvSpPr>
          <p:cNvPr id="98" name="Google Shape;98;p1"/>
          <p:cNvSpPr txBox="1"/>
          <p:nvPr/>
        </p:nvSpPr>
        <p:spPr>
          <a:xfrm>
            <a:off x="3833050" y="2691050"/>
            <a:ext cx="993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Arial"/>
                <a:ea typeface="Arial"/>
                <a:cs typeface="Arial"/>
                <a:sym typeface="Arial"/>
              </a:rPr>
              <a:t>Name:</a:t>
            </a:r>
            <a:endParaRPr b="1" i="0" sz="2000" u="none" cap="none" strike="noStrike">
              <a:solidFill>
                <a:schemeClr val="dk1"/>
              </a:solidFill>
              <a:latin typeface="Arial"/>
              <a:ea typeface="Arial"/>
              <a:cs typeface="Arial"/>
              <a:sym typeface="Arial"/>
            </a:endParaRPr>
          </a:p>
        </p:txBody>
      </p:sp>
      <p:sp>
        <p:nvSpPr>
          <p:cNvPr id="99" name="Google Shape;99;p1"/>
          <p:cNvSpPr txBox="1"/>
          <p:nvPr/>
        </p:nvSpPr>
        <p:spPr>
          <a:xfrm>
            <a:off x="4826632" y="2691050"/>
            <a:ext cx="4356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lt2"/>
                </a:solidFill>
                <a:latin typeface="Arial"/>
                <a:ea typeface="Arial"/>
                <a:cs typeface="Arial"/>
                <a:sym typeface="Arial"/>
              </a:rPr>
              <a:t>Please add your name here</a:t>
            </a:r>
            <a:endParaRPr b="0" i="0" sz="2000" u="none" cap="none" strike="noStrike">
              <a:solidFill>
                <a:schemeClr val="lt2"/>
              </a:solidFill>
              <a:latin typeface="Arial"/>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457e7d6756_0_38"/>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Break </a:t>
            </a:r>
            <a:r>
              <a:rPr b="1" lang="en" sz="2200">
                <a:solidFill>
                  <a:srgbClr val="20124D"/>
                </a:solidFill>
              </a:rPr>
              <a:t>Week: Assignment </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Prepare and </a:t>
            </a:r>
            <a:r>
              <a:rPr b="1" lang="en" sz="2200">
                <a:solidFill>
                  <a:srgbClr val="20124D"/>
                </a:solidFill>
              </a:rPr>
              <a:t>Record Mock Delivery</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lnSpc>
                <a:spcPct val="100000"/>
              </a:lnSpc>
              <a:spcBef>
                <a:spcPts val="0"/>
              </a:spcBef>
              <a:spcAft>
                <a:spcPts val="0"/>
              </a:spcAft>
              <a:buSzPts val="2800"/>
              <a:buNone/>
            </a:pPr>
            <a:r>
              <a:t/>
            </a:r>
            <a:endParaRPr b="1" sz="1800">
              <a:solidFill>
                <a:srgbClr val="E9EFF6"/>
              </a:solidFill>
            </a:endParaRPr>
          </a:p>
        </p:txBody>
      </p:sp>
      <p:pic>
        <p:nvPicPr>
          <p:cNvPr id="171" name="Google Shape;171;g1457e7d6756_0_38"/>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72" name="Google Shape;172;g1457e7d6756_0_38"/>
          <p:cNvSpPr txBox="1"/>
          <p:nvPr/>
        </p:nvSpPr>
        <p:spPr>
          <a:xfrm>
            <a:off x="25825" y="1092850"/>
            <a:ext cx="9118200" cy="831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
                <a:solidFill>
                  <a:schemeClr val="dk1"/>
                </a:solidFill>
              </a:rPr>
              <a:t>In this assignment trainees have been asked to pair up and record a mock delivery of an introductory session to the first course Assistive Technology</a:t>
            </a:r>
            <a:endParaRPr b="1">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b="1">
              <a:solidFill>
                <a:schemeClr val="dk1"/>
              </a:solidFill>
            </a:endParaRPr>
          </a:p>
        </p:txBody>
      </p:sp>
      <p:sp>
        <p:nvSpPr>
          <p:cNvPr id="173" name="Google Shape;173;g1457e7d6756_0_38"/>
          <p:cNvSpPr txBox="1"/>
          <p:nvPr/>
        </p:nvSpPr>
        <p:spPr>
          <a:xfrm>
            <a:off x="-1463425" y="2434600"/>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4" name="Google Shape;174;g1457e7d6756_0_38"/>
          <p:cNvSpPr txBox="1"/>
          <p:nvPr/>
        </p:nvSpPr>
        <p:spPr>
          <a:xfrm>
            <a:off x="4965150" y="2371650"/>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5" name="Google Shape;175;g1457e7d6756_0_38"/>
          <p:cNvSpPr txBox="1"/>
          <p:nvPr/>
        </p:nvSpPr>
        <p:spPr>
          <a:xfrm>
            <a:off x="266950" y="2084000"/>
            <a:ext cx="8808600" cy="3632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Consider skills discussed in previous session/refer back to session slides</a:t>
            </a:r>
            <a:endParaRPr/>
          </a:p>
          <a:p>
            <a:pPr indent="-317500" lvl="0" marL="457200" rtl="0" algn="l">
              <a:spcBef>
                <a:spcPts val="0"/>
              </a:spcBef>
              <a:spcAft>
                <a:spcPts val="0"/>
              </a:spcAft>
              <a:buSzPts val="1400"/>
              <a:buChar char="●"/>
            </a:pPr>
            <a:r>
              <a:rPr lang="en"/>
              <a:t>Structuring a session </a:t>
            </a:r>
            <a:endParaRPr/>
          </a:p>
          <a:p>
            <a:pPr indent="-317500" lvl="0" marL="457200" rtl="0" algn="l">
              <a:spcBef>
                <a:spcPts val="0"/>
              </a:spcBef>
              <a:spcAft>
                <a:spcPts val="0"/>
              </a:spcAft>
              <a:buSzPts val="1400"/>
              <a:buChar char="●"/>
            </a:pPr>
            <a:r>
              <a:rPr lang="en"/>
              <a:t>Setting up a </a:t>
            </a:r>
            <a:r>
              <a:rPr lang="en"/>
              <a:t>facilitation</a:t>
            </a:r>
            <a:r>
              <a:rPr lang="en"/>
              <a:t> space</a:t>
            </a:r>
            <a:endParaRPr/>
          </a:p>
          <a:p>
            <a:pPr indent="-317500" lvl="0" marL="457200" rtl="0" algn="l">
              <a:spcBef>
                <a:spcPts val="0"/>
              </a:spcBef>
              <a:spcAft>
                <a:spcPts val="0"/>
              </a:spcAft>
              <a:buSzPts val="1400"/>
              <a:buChar char="●"/>
            </a:pPr>
            <a:r>
              <a:rPr lang="en"/>
              <a:t>Facilitation</a:t>
            </a:r>
            <a:r>
              <a:rPr lang="en"/>
              <a:t> skills </a:t>
            </a:r>
            <a:endParaRPr/>
          </a:p>
          <a:p>
            <a:pPr indent="-317500" lvl="0" marL="457200" rtl="0" algn="l">
              <a:spcBef>
                <a:spcPts val="0"/>
              </a:spcBef>
              <a:spcAft>
                <a:spcPts val="0"/>
              </a:spcAft>
              <a:buSzPts val="1400"/>
              <a:buChar char="●"/>
            </a:pPr>
            <a:r>
              <a:rPr lang="en"/>
              <a:t>Teaching Skills</a:t>
            </a:r>
            <a:endParaRPr/>
          </a:p>
          <a:p>
            <a:pPr indent="-317500" lvl="0" marL="457200" rtl="0" algn="l">
              <a:spcBef>
                <a:spcPts val="0"/>
              </a:spcBef>
              <a:spcAft>
                <a:spcPts val="0"/>
              </a:spcAft>
              <a:buSzPts val="1400"/>
              <a:buChar char="●"/>
            </a:pPr>
            <a:r>
              <a:rPr lang="en"/>
              <a:t>Inclusive and Accessible practices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457e7d6756_0_47"/>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Break Week: Assignment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Provide pairing feedback and self reflecting</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spcBef>
                <a:spcPts val="0"/>
              </a:spcBef>
              <a:spcAft>
                <a:spcPts val="0"/>
              </a:spcAft>
              <a:buSzPts val="1400"/>
              <a:buNone/>
            </a:pPr>
            <a:r>
              <a:t/>
            </a:r>
            <a:endParaRPr b="1" sz="1400"/>
          </a:p>
          <a:p>
            <a:pPr indent="0" lvl="0" marL="0" rtl="0" algn="l">
              <a:lnSpc>
                <a:spcPct val="100000"/>
              </a:lnSpc>
              <a:spcBef>
                <a:spcPts val="0"/>
              </a:spcBef>
              <a:spcAft>
                <a:spcPts val="0"/>
              </a:spcAft>
              <a:buSzPts val="2800"/>
              <a:buNone/>
            </a:pPr>
            <a:r>
              <a:t/>
            </a:r>
            <a:endParaRPr b="1" sz="1800">
              <a:solidFill>
                <a:srgbClr val="E9EFF6"/>
              </a:solidFill>
            </a:endParaRPr>
          </a:p>
        </p:txBody>
      </p:sp>
      <p:pic>
        <p:nvPicPr>
          <p:cNvPr id="181" name="Google Shape;181;g1457e7d6756_0_47"/>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82" name="Google Shape;182;g1457e7d6756_0_47"/>
          <p:cNvSpPr txBox="1"/>
          <p:nvPr/>
        </p:nvSpPr>
        <p:spPr>
          <a:xfrm>
            <a:off x="25825" y="1092850"/>
            <a:ext cx="9118200" cy="1262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
                <a:solidFill>
                  <a:schemeClr val="dk1"/>
                </a:solidFill>
              </a:rPr>
              <a:t>Part of this assignment </a:t>
            </a:r>
            <a:r>
              <a:rPr b="1" lang="en">
                <a:solidFill>
                  <a:schemeClr val="dk1"/>
                </a:solidFill>
              </a:rPr>
              <a:t>trainees have been asked to pair up and act as a participant in  a mock delivery of an introductory session to the first course Assistive Technology as well as reflecting on your own performance </a:t>
            </a:r>
            <a:endParaRPr b="1">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b="1">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b="1" lang="en">
                <a:solidFill>
                  <a:schemeClr val="dk1"/>
                </a:solidFill>
              </a:rPr>
              <a:t>Use the provided form to do so </a:t>
            </a:r>
            <a:endParaRPr b="1">
              <a:solidFill>
                <a:schemeClr val="dk1"/>
              </a:solidFill>
            </a:endParaRPr>
          </a:p>
        </p:txBody>
      </p:sp>
      <p:sp>
        <p:nvSpPr>
          <p:cNvPr id="183" name="Google Shape;183;g1457e7d6756_0_47"/>
          <p:cNvSpPr txBox="1"/>
          <p:nvPr/>
        </p:nvSpPr>
        <p:spPr>
          <a:xfrm>
            <a:off x="-1463425" y="2434600"/>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4" name="Google Shape;184;g1457e7d6756_0_47"/>
          <p:cNvSpPr txBox="1"/>
          <p:nvPr/>
        </p:nvSpPr>
        <p:spPr>
          <a:xfrm>
            <a:off x="4965150" y="2371650"/>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185" name="Google Shape;185;g1457e7d6756_0_47"/>
          <p:cNvPicPr preferRelativeResize="0"/>
          <p:nvPr/>
        </p:nvPicPr>
        <p:blipFill>
          <a:blip r:embed="rId4">
            <a:alphaModFix/>
          </a:blip>
          <a:stretch>
            <a:fillRect/>
          </a:stretch>
        </p:blipFill>
        <p:spPr>
          <a:xfrm>
            <a:off x="2390875" y="2503325"/>
            <a:ext cx="3553406" cy="2066850"/>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457e7d6756_0_59"/>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Break Week</a:t>
            </a:r>
            <a:r>
              <a:rPr b="1" lang="en" sz="2200">
                <a:solidFill>
                  <a:srgbClr val="20124D"/>
                </a:solidFill>
              </a:rPr>
              <a:t>: Reflection Assignment (Not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Letter to my future self</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91" name="Google Shape;191;g1457e7d6756_0_59"/>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92" name="Google Shape;192;g1457e7d6756_0_59"/>
          <p:cNvSpPr txBox="1"/>
          <p:nvPr/>
        </p:nvSpPr>
        <p:spPr>
          <a:xfrm>
            <a:off x="25825" y="1092850"/>
            <a:ext cx="91182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Write a letter of between 250-500 words addressed to yourself from the perspective of 12 months, in the future - reflecting on your aspirations and goals for undertaking this course discussed in Week one as though you have achieved these as well as reflecting on your concerns as if you’ve overcome them and how you did this, and how this has positively impacted your community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Using the space </a:t>
            </a:r>
            <a:r>
              <a:rPr lang="en">
                <a:solidFill>
                  <a:schemeClr val="dk1"/>
                </a:solidFill>
              </a:rPr>
              <a:t>on the next slides</a:t>
            </a:r>
            <a:r>
              <a:rPr b="0" i="0" lang="en" sz="1400" u="none" cap="none" strike="noStrike">
                <a:solidFill>
                  <a:schemeClr val="dk1"/>
                </a:solidFill>
                <a:latin typeface="Arial"/>
                <a:ea typeface="Arial"/>
                <a:cs typeface="Arial"/>
                <a:sym typeface="Arial"/>
              </a:rPr>
              <a:t>,  or additional sheet provided to do so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p:txBody>
      </p:sp>
      <p:sp>
        <p:nvSpPr>
          <p:cNvPr id="193" name="Google Shape;193;g1457e7d6756_0_59"/>
          <p:cNvSpPr txBox="1"/>
          <p:nvPr/>
        </p:nvSpPr>
        <p:spPr>
          <a:xfrm>
            <a:off x="415350" y="2301125"/>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94" name="Google Shape;194;g1457e7d6756_0_59"/>
          <p:cNvSpPr txBox="1"/>
          <p:nvPr/>
        </p:nvSpPr>
        <p:spPr>
          <a:xfrm>
            <a:off x="4965150" y="2371650"/>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1457e7d6756_0_151"/>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Break Week: Reflection Assignment (Not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Letter to my future self</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200" name="Google Shape;200;g1457e7d6756_0_151"/>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201" name="Google Shape;201;g1457e7d6756_0_151"/>
          <p:cNvSpPr txBox="1"/>
          <p:nvPr/>
        </p:nvSpPr>
        <p:spPr>
          <a:xfrm>
            <a:off x="12900" y="1324950"/>
            <a:ext cx="9118200" cy="3848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p:txBody>
      </p:sp>
      <p:sp>
        <p:nvSpPr>
          <p:cNvPr id="202" name="Google Shape;202;g1457e7d6756_0_151"/>
          <p:cNvSpPr txBox="1"/>
          <p:nvPr/>
        </p:nvSpPr>
        <p:spPr>
          <a:xfrm>
            <a:off x="415350" y="2301125"/>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03" name="Google Shape;203;g1457e7d6756_0_151"/>
          <p:cNvSpPr txBox="1"/>
          <p:nvPr/>
        </p:nvSpPr>
        <p:spPr>
          <a:xfrm>
            <a:off x="4965150" y="2371650"/>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9"/>
          <p:cNvSpPr txBox="1"/>
          <p:nvPr>
            <p:ph idx="1" type="body"/>
          </p:nvPr>
        </p:nvSpPr>
        <p:spPr>
          <a:xfrm>
            <a:off x="2926475" y="322475"/>
            <a:ext cx="6038400" cy="4466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1600"/>
              <a:t>Please write your reflection here. You should write between 100-150 words. </a:t>
            </a:r>
            <a:endParaRPr sz="1600"/>
          </a:p>
          <a:p>
            <a:pPr indent="0" lvl="0" marL="0" rtl="0" algn="l">
              <a:lnSpc>
                <a:spcPct val="115000"/>
              </a:lnSpc>
              <a:spcBef>
                <a:spcPts val="1600"/>
              </a:spcBef>
              <a:spcAft>
                <a:spcPts val="0"/>
              </a:spcAft>
              <a:buSzPts val="1800"/>
              <a:buNone/>
            </a:pPr>
            <a:r>
              <a:rPr lang="en" sz="1600"/>
              <a:t>You can resize this textbox if necessary. </a:t>
            </a:r>
            <a:endParaRPr sz="1600"/>
          </a:p>
          <a:p>
            <a:pPr indent="0" lvl="0" marL="0" rtl="0" algn="l">
              <a:lnSpc>
                <a:spcPct val="115000"/>
              </a:lnSpc>
              <a:spcBef>
                <a:spcPts val="1600"/>
              </a:spcBef>
              <a:spcAft>
                <a:spcPts val="0"/>
              </a:spcAft>
              <a:buSzPts val="1800"/>
              <a:buNone/>
            </a:pPr>
            <a:r>
              <a:rPr lang="en" sz="1600"/>
              <a:t>We are happy for you to upload an audio or video of your reflection if you would prefer. </a:t>
            </a:r>
            <a:endParaRPr sz="1600"/>
          </a:p>
          <a:p>
            <a:pPr indent="0" lvl="0" marL="0" rtl="0" algn="l">
              <a:lnSpc>
                <a:spcPct val="115000"/>
              </a:lnSpc>
              <a:spcBef>
                <a:spcPts val="1600"/>
              </a:spcBef>
              <a:spcAft>
                <a:spcPts val="0"/>
              </a:spcAft>
              <a:buSzPts val="1800"/>
              <a:buNone/>
            </a:pPr>
            <a:r>
              <a:rPr lang="en" sz="1600"/>
              <a:t>You can also upload images. </a:t>
            </a:r>
            <a:endParaRPr sz="1600"/>
          </a:p>
          <a:p>
            <a:pPr indent="0" lvl="0" marL="0" rtl="0" algn="l">
              <a:lnSpc>
                <a:spcPct val="115000"/>
              </a:lnSpc>
              <a:spcBef>
                <a:spcPts val="1600"/>
              </a:spcBef>
              <a:spcAft>
                <a:spcPts val="0"/>
              </a:spcAft>
              <a:buSzPts val="1800"/>
              <a:buNone/>
            </a:pPr>
            <a:r>
              <a:rPr lang="en" sz="1600"/>
              <a:t>(You can delete this text)</a:t>
            </a:r>
            <a:endParaRPr b="0" sz="1600"/>
          </a:p>
          <a:p>
            <a:pPr indent="0" lvl="0" marL="0" rtl="0" algn="l">
              <a:lnSpc>
                <a:spcPct val="115000"/>
              </a:lnSpc>
              <a:spcBef>
                <a:spcPts val="1600"/>
              </a:spcBef>
              <a:spcAft>
                <a:spcPts val="0"/>
              </a:spcAft>
              <a:buSzPts val="1800"/>
              <a:buNone/>
            </a:pPr>
            <a:r>
              <a:t/>
            </a:r>
            <a:endParaRPr b="0" sz="1600"/>
          </a:p>
          <a:p>
            <a:pPr indent="0" lvl="0" marL="0" rtl="0" algn="l">
              <a:lnSpc>
                <a:spcPct val="115000"/>
              </a:lnSpc>
              <a:spcBef>
                <a:spcPts val="1600"/>
              </a:spcBef>
              <a:spcAft>
                <a:spcPts val="1600"/>
              </a:spcAft>
              <a:buSzPts val="1800"/>
              <a:buNone/>
            </a:pPr>
            <a:r>
              <a:t/>
            </a:r>
            <a:endParaRPr b="0" sz="1600"/>
          </a:p>
        </p:txBody>
      </p:sp>
      <p:sp>
        <p:nvSpPr>
          <p:cNvPr id="209" name="Google Shape;209;p9"/>
          <p:cNvSpPr txBox="1"/>
          <p:nvPr>
            <p:ph type="title"/>
          </p:nvPr>
        </p:nvSpPr>
        <p:spPr>
          <a:xfrm>
            <a:off x="0" y="0"/>
            <a:ext cx="2757300" cy="51435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FCCCC7"/>
                </a:solidFill>
              </a:rPr>
              <a:t>Reflective Account </a:t>
            </a:r>
            <a:endParaRPr b="1" sz="2200">
              <a:solidFill>
                <a:srgbClr val="FCCCC7"/>
              </a:solidFill>
            </a:endParaRPr>
          </a:p>
          <a:p>
            <a:pPr indent="0" lvl="0" marL="0" rtl="0" algn="l">
              <a:lnSpc>
                <a:spcPct val="100000"/>
              </a:lnSpc>
              <a:spcBef>
                <a:spcPts val="0"/>
              </a:spcBef>
              <a:spcAft>
                <a:spcPts val="0"/>
              </a:spcAft>
              <a:buSzPts val="2800"/>
              <a:buNone/>
            </a:pPr>
            <a:r>
              <a:t/>
            </a:r>
            <a:endParaRPr b="1" sz="2200">
              <a:solidFill>
                <a:srgbClr val="FCCCC7"/>
              </a:solidFill>
            </a:endParaRPr>
          </a:p>
          <a:p>
            <a:pPr indent="0" lvl="0" marL="0" rtl="0" algn="l">
              <a:lnSpc>
                <a:spcPct val="100000"/>
              </a:lnSpc>
              <a:spcBef>
                <a:spcPts val="0"/>
              </a:spcBef>
              <a:spcAft>
                <a:spcPts val="0"/>
              </a:spcAft>
              <a:buSzPts val="2800"/>
              <a:buNone/>
            </a:pPr>
            <a:r>
              <a:rPr b="1" lang="en" sz="1800">
                <a:solidFill>
                  <a:schemeClr val="lt1"/>
                </a:solidFill>
              </a:rPr>
              <a:t>Please use this space to reflect on what you have learnt this week. </a:t>
            </a:r>
            <a:endParaRPr b="1" sz="1800">
              <a:solidFill>
                <a:schemeClr val="lt1"/>
              </a:solidFill>
            </a:endParaRPr>
          </a:p>
          <a:p>
            <a:pPr indent="0" lvl="0" marL="0" rtl="0" algn="l">
              <a:lnSpc>
                <a:spcPct val="100000"/>
              </a:lnSpc>
              <a:spcBef>
                <a:spcPts val="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400">
                <a:solidFill>
                  <a:srgbClr val="E9EFF6"/>
                </a:solidFill>
              </a:rPr>
              <a:t>Some prompts: </a:t>
            </a:r>
            <a:endParaRPr b="1" sz="1400">
              <a:solidFill>
                <a:srgbClr val="E9EFF6"/>
              </a:solidFill>
            </a:endParaRPr>
          </a:p>
          <a:p>
            <a:pPr indent="0" lvl="0" marL="0" rtl="0" algn="l">
              <a:lnSpc>
                <a:spcPct val="100000"/>
              </a:lnSpc>
              <a:spcBef>
                <a:spcPts val="0"/>
              </a:spcBef>
              <a:spcAft>
                <a:spcPts val="0"/>
              </a:spcAft>
              <a:buSzPts val="2800"/>
              <a:buNone/>
            </a:pPr>
            <a:r>
              <a:t/>
            </a:r>
            <a:endParaRPr b="1" sz="1400">
              <a:solidFill>
                <a:srgbClr val="E9EFF6"/>
              </a:solidFill>
            </a:endParaRPr>
          </a:p>
          <a:p>
            <a:pPr indent="-317500" lvl="0" marL="457200" rtl="0" algn="l">
              <a:lnSpc>
                <a:spcPct val="100000"/>
              </a:lnSpc>
              <a:spcBef>
                <a:spcPts val="0"/>
              </a:spcBef>
              <a:spcAft>
                <a:spcPts val="0"/>
              </a:spcAft>
              <a:buClr>
                <a:srgbClr val="E9EFF6"/>
              </a:buClr>
              <a:buSzPts val="1400"/>
              <a:buChar char="●"/>
            </a:pPr>
            <a:r>
              <a:rPr b="1" lang="en" sz="1400">
                <a:solidFill>
                  <a:srgbClr val="E9EFF6"/>
                </a:solidFill>
              </a:rPr>
              <a:t>How will this new content impact your work? </a:t>
            </a:r>
            <a:endParaRPr b="1" sz="1400">
              <a:solidFill>
                <a:srgbClr val="E9EFF6"/>
              </a:solidFill>
            </a:endParaRPr>
          </a:p>
          <a:p>
            <a:pPr indent="-317500" lvl="0" marL="457200" rtl="0" algn="l">
              <a:lnSpc>
                <a:spcPct val="100000"/>
              </a:lnSpc>
              <a:spcBef>
                <a:spcPts val="0"/>
              </a:spcBef>
              <a:spcAft>
                <a:spcPts val="0"/>
              </a:spcAft>
              <a:buClr>
                <a:srgbClr val="E9EFF6"/>
              </a:buClr>
              <a:buSzPts val="1400"/>
              <a:buChar char="●"/>
            </a:pPr>
            <a:r>
              <a:rPr b="1" lang="en" sz="1400">
                <a:solidFill>
                  <a:srgbClr val="E9EFF6"/>
                </a:solidFill>
              </a:rPr>
              <a:t>What did you learn?</a:t>
            </a:r>
            <a:endParaRPr b="1" sz="1400">
              <a:solidFill>
                <a:srgbClr val="E9EFF6"/>
              </a:solidFill>
            </a:endParaRPr>
          </a:p>
          <a:p>
            <a:pPr indent="-317500" lvl="0" marL="457200" rtl="0" algn="l">
              <a:lnSpc>
                <a:spcPct val="100000"/>
              </a:lnSpc>
              <a:spcBef>
                <a:spcPts val="0"/>
              </a:spcBef>
              <a:spcAft>
                <a:spcPts val="0"/>
              </a:spcAft>
              <a:buClr>
                <a:srgbClr val="E9EFF6"/>
              </a:buClr>
              <a:buSzPts val="1400"/>
              <a:buChar char="●"/>
            </a:pPr>
            <a:r>
              <a:rPr b="1" lang="en" sz="1400">
                <a:solidFill>
                  <a:srgbClr val="E9EFF6"/>
                </a:solidFill>
              </a:rPr>
              <a:t>Is there anything you’d like to know more about? </a:t>
            </a:r>
            <a:endParaRPr b="1" sz="1400">
              <a:solidFill>
                <a:srgbClr val="E9EFF6"/>
              </a:solidFill>
            </a:endParaRPr>
          </a:p>
          <a:p>
            <a:pPr indent="0" lvl="0" marL="0" rtl="0" algn="l">
              <a:lnSpc>
                <a:spcPct val="100000"/>
              </a:lnSpc>
              <a:spcBef>
                <a:spcPts val="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210" name="Google Shape;210;p9"/>
          <p:cNvPicPr preferRelativeResize="0"/>
          <p:nvPr/>
        </p:nvPicPr>
        <p:blipFill rotWithShape="1">
          <a:blip r:embed="rId3">
            <a:alphaModFix/>
          </a:blip>
          <a:srcRect b="0" l="20479" r="22978" t="0"/>
          <a:stretch/>
        </p:blipFill>
        <p:spPr>
          <a:xfrm>
            <a:off x="1865626" y="4214950"/>
            <a:ext cx="857251" cy="852800"/>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0"/>
          <p:cNvSpPr txBox="1"/>
          <p:nvPr>
            <p:ph type="title"/>
          </p:nvPr>
        </p:nvSpPr>
        <p:spPr>
          <a:xfrm>
            <a:off x="0" y="0"/>
            <a:ext cx="9144000" cy="570600"/>
          </a:xfrm>
          <a:prstGeom prst="rect">
            <a:avLst/>
          </a:prstGeom>
          <a:solidFill>
            <a:schemeClr val="dk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Your questions, thoughts, comments...</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sp>
        <p:nvSpPr>
          <p:cNvPr id="216" name="Google Shape;216;p10"/>
          <p:cNvSpPr txBox="1"/>
          <p:nvPr/>
        </p:nvSpPr>
        <p:spPr>
          <a:xfrm>
            <a:off x="12900" y="743350"/>
            <a:ext cx="9118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Thank you for completing this week's key activities, content and reflection. You can use this space to share any comments, thoughts or questions that you may have that you’d like the facilitators to be aware of. </a:t>
            </a:r>
            <a:endParaRPr b="0" i="0" sz="1400" u="none" cap="none" strike="noStrike">
              <a:solidFill>
                <a:schemeClr val="dk1"/>
              </a:solidFill>
              <a:latin typeface="Arial"/>
              <a:ea typeface="Arial"/>
              <a:cs typeface="Arial"/>
              <a:sym typeface="Arial"/>
            </a:endParaRPr>
          </a:p>
        </p:txBody>
      </p:sp>
      <p:pic>
        <p:nvPicPr>
          <p:cNvPr id="217" name="Google Shape;217;p10"/>
          <p:cNvPicPr preferRelativeResize="0"/>
          <p:nvPr/>
        </p:nvPicPr>
        <p:blipFill rotWithShape="1">
          <a:blip r:embed="rId3">
            <a:alphaModFix/>
          </a:blip>
          <a:srcRect b="0" l="11762" r="0" t="0"/>
          <a:stretch/>
        </p:blipFill>
        <p:spPr>
          <a:xfrm>
            <a:off x="5070425" y="1763450"/>
            <a:ext cx="4304251" cy="2743824"/>
          </a:xfrm>
          <a:prstGeom prst="rect">
            <a:avLst/>
          </a:prstGeom>
          <a:noFill/>
          <a:ln>
            <a:noFill/>
          </a:ln>
        </p:spPr>
      </p:pic>
      <p:sp>
        <p:nvSpPr>
          <p:cNvPr id="218" name="Google Shape;218;p10"/>
          <p:cNvSpPr txBox="1"/>
          <p:nvPr/>
        </p:nvSpPr>
        <p:spPr>
          <a:xfrm>
            <a:off x="329150" y="1592600"/>
            <a:ext cx="4095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Add your questions here...</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idx="1" type="body"/>
          </p:nvPr>
        </p:nvSpPr>
        <p:spPr>
          <a:xfrm>
            <a:off x="262350" y="797775"/>
            <a:ext cx="8520600" cy="4152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1400"/>
              <a:t>Each week you will have a portfolio to download. </a:t>
            </a:r>
            <a:endParaRPr sz="1400"/>
          </a:p>
          <a:p>
            <a:pPr indent="0" lvl="0" marL="0" rtl="0" algn="l">
              <a:lnSpc>
                <a:spcPct val="115000"/>
              </a:lnSpc>
              <a:spcBef>
                <a:spcPts val="1600"/>
              </a:spcBef>
              <a:spcAft>
                <a:spcPts val="0"/>
              </a:spcAft>
              <a:buSzPts val="1800"/>
              <a:buNone/>
            </a:pPr>
            <a:r>
              <a:rPr lang="en" sz="1400"/>
              <a:t>You should work through the </a:t>
            </a:r>
            <a:r>
              <a:rPr b="1" lang="en" sz="1400"/>
              <a:t>weekly activities</a:t>
            </a:r>
            <a:r>
              <a:rPr lang="en" sz="1400"/>
              <a:t> set out in the portfolio </a:t>
            </a:r>
            <a:r>
              <a:rPr b="1" lang="en" sz="1400"/>
              <a:t>and also</a:t>
            </a:r>
            <a:r>
              <a:rPr lang="en" sz="1400"/>
              <a:t> use it to </a:t>
            </a:r>
            <a:r>
              <a:rPr b="1" lang="en" sz="1400"/>
              <a:t>reflect on the weekly course content</a:t>
            </a:r>
            <a:r>
              <a:rPr lang="en" sz="1400"/>
              <a:t>. </a:t>
            </a:r>
            <a:endParaRPr sz="1400"/>
          </a:p>
          <a:p>
            <a:pPr indent="0" lvl="0" marL="0" rtl="0" algn="l">
              <a:lnSpc>
                <a:spcPct val="115000"/>
              </a:lnSpc>
              <a:spcBef>
                <a:spcPts val="1600"/>
              </a:spcBef>
              <a:spcAft>
                <a:spcPts val="0"/>
              </a:spcAft>
              <a:buSzPts val="1800"/>
              <a:buNone/>
            </a:pPr>
            <a:r>
              <a:rPr lang="en" sz="1400"/>
              <a:t>In your reflections you should think critically about how the weekly content impacts on your day to day life and work. </a:t>
            </a:r>
            <a:endParaRPr sz="1400"/>
          </a:p>
          <a:p>
            <a:pPr indent="0" lvl="0" marL="0" rtl="0" algn="l">
              <a:lnSpc>
                <a:spcPct val="115000"/>
              </a:lnSpc>
              <a:spcBef>
                <a:spcPts val="1600"/>
              </a:spcBef>
              <a:spcAft>
                <a:spcPts val="0"/>
              </a:spcAft>
              <a:buSzPts val="1800"/>
              <a:buNone/>
            </a:pPr>
            <a:r>
              <a:rPr lang="en" sz="1400"/>
              <a:t>Your </a:t>
            </a:r>
            <a:r>
              <a:rPr b="1" lang="en" sz="1400"/>
              <a:t>assignment tasks</a:t>
            </a:r>
            <a:r>
              <a:rPr lang="en" sz="1400"/>
              <a:t> are also explained in this portfolio. Each assignment task will be clearly labelled and will be marked by a course facilitator. You should submit your assignment within this portfolio. </a:t>
            </a:r>
            <a:r>
              <a:rPr b="1" lang="en" sz="1400"/>
              <a:t>You will receive feedback on your assignments. </a:t>
            </a:r>
            <a:endParaRPr b="1" sz="1400"/>
          </a:p>
          <a:p>
            <a:pPr indent="0" lvl="0" marL="0" rtl="0" algn="l">
              <a:lnSpc>
                <a:spcPct val="115000"/>
              </a:lnSpc>
              <a:spcBef>
                <a:spcPts val="1600"/>
              </a:spcBef>
              <a:spcAft>
                <a:spcPts val="0"/>
              </a:spcAft>
              <a:buSzPts val="1800"/>
              <a:buNone/>
            </a:pPr>
            <a:r>
              <a:rPr lang="en" sz="1400"/>
              <a:t>You will need to </a:t>
            </a:r>
            <a:r>
              <a:rPr b="1" lang="en" sz="1400"/>
              <a:t>upload your reflective portfolio at the end of every week (by Sunday)</a:t>
            </a:r>
            <a:r>
              <a:rPr lang="en" sz="1400"/>
              <a:t>. You can submit your portfolio as a link or as a pdf or powerpoint. You will not receive feedback each week. However, the portfolio is an essential part of the course and is a requirement for certification. </a:t>
            </a:r>
            <a:endParaRPr sz="1400"/>
          </a:p>
          <a:p>
            <a:pPr indent="0" lvl="0" marL="0" rtl="0" algn="l">
              <a:lnSpc>
                <a:spcPct val="115000"/>
              </a:lnSpc>
              <a:spcBef>
                <a:spcPts val="1600"/>
              </a:spcBef>
              <a:spcAft>
                <a:spcPts val="0"/>
              </a:spcAft>
              <a:buSzPts val="1800"/>
              <a:buNone/>
            </a:pPr>
            <a:r>
              <a:rPr lang="en" sz="1400"/>
              <a:t>If you have any questions, please do get in touch with your facilitators.</a:t>
            </a:r>
            <a:endParaRPr sz="1400"/>
          </a:p>
          <a:p>
            <a:pPr indent="0" lvl="0" marL="0" rtl="0" algn="l">
              <a:lnSpc>
                <a:spcPct val="115000"/>
              </a:lnSpc>
              <a:spcBef>
                <a:spcPts val="1600"/>
              </a:spcBef>
              <a:spcAft>
                <a:spcPts val="0"/>
              </a:spcAft>
              <a:buSzPts val="1800"/>
              <a:buNone/>
            </a:pPr>
            <a:r>
              <a:t/>
            </a:r>
            <a:endParaRPr sz="1400"/>
          </a:p>
          <a:p>
            <a:pPr indent="0" lvl="0" marL="0" rtl="0" algn="l">
              <a:lnSpc>
                <a:spcPct val="115000"/>
              </a:lnSpc>
              <a:spcBef>
                <a:spcPts val="1600"/>
              </a:spcBef>
              <a:spcAft>
                <a:spcPts val="0"/>
              </a:spcAft>
              <a:buSzPts val="1800"/>
              <a:buNone/>
            </a:pPr>
            <a:r>
              <a:t/>
            </a:r>
            <a:endParaRPr b="0" sz="1400"/>
          </a:p>
          <a:p>
            <a:pPr indent="0" lvl="0" marL="0" rtl="0" algn="l">
              <a:lnSpc>
                <a:spcPct val="115000"/>
              </a:lnSpc>
              <a:spcBef>
                <a:spcPts val="1600"/>
              </a:spcBef>
              <a:spcAft>
                <a:spcPts val="0"/>
              </a:spcAft>
              <a:buSzPts val="1800"/>
              <a:buNone/>
            </a:pPr>
            <a:r>
              <a:t/>
            </a:r>
            <a:endParaRPr b="0" sz="1400"/>
          </a:p>
          <a:p>
            <a:pPr indent="0" lvl="0" marL="0" rtl="0" algn="l">
              <a:lnSpc>
                <a:spcPct val="115000"/>
              </a:lnSpc>
              <a:spcBef>
                <a:spcPts val="1600"/>
              </a:spcBef>
              <a:spcAft>
                <a:spcPts val="1600"/>
              </a:spcAft>
              <a:buSzPts val="1800"/>
              <a:buNone/>
            </a:pPr>
            <a:r>
              <a:t/>
            </a:r>
            <a:endParaRPr b="0" sz="1400"/>
          </a:p>
        </p:txBody>
      </p:sp>
      <p:sp>
        <p:nvSpPr>
          <p:cNvPr id="105" name="Google Shape;105;p2"/>
          <p:cNvSpPr txBox="1"/>
          <p:nvPr>
            <p:ph type="title"/>
          </p:nvPr>
        </p:nvSpPr>
        <p:spPr>
          <a:xfrm>
            <a:off x="0" y="0"/>
            <a:ext cx="91440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b="1" lang="en" sz="2300"/>
              <a:t>Introduction - This document is your weekly reflective portfolio.</a:t>
            </a:r>
            <a:endParaRPr b="1" sz="230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0" y="0"/>
            <a:ext cx="9144000" cy="68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b="1" lang="en" sz="2300"/>
              <a:t>Week 3 Overview of the </a:t>
            </a:r>
            <a:r>
              <a:rPr b="1" lang="en" sz="2300"/>
              <a:t>course administrative</a:t>
            </a:r>
            <a:r>
              <a:rPr b="1" lang="en" sz="2300"/>
              <a:t> duties and logistics </a:t>
            </a:r>
            <a:endParaRPr b="1" sz="2300"/>
          </a:p>
        </p:txBody>
      </p:sp>
      <p:pic>
        <p:nvPicPr>
          <p:cNvPr id="111" name="Google Shape;111;p3"/>
          <p:cNvPicPr preferRelativeResize="0"/>
          <p:nvPr/>
        </p:nvPicPr>
        <p:blipFill rotWithShape="1">
          <a:blip r:embed="rId3">
            <a:alphaModFix/>
          </a:blip>
          <a:srcRect b="0" l="0" r="0" t="0"/>
          <a:stretch/>
        </p:blipFill>
        <p:spPr>
          <a:xfrm>
            <a:off x="5869081" y="2778154"/>
            <a:ext cx="2980598" cy="1986577"/>
          </a:xfrm>
          <a:prstGeom prst="rect">
            <a:avLst/>
          </a:prstGeom>
          <a:noFill/>
          <a:ln>
            <a:noFill/>
          </a:ln>
        </p:spPr>
      </p:pic>
      <p:pic>
        <p:nvPicPr>
          <p:cNvPr id="112" name="Google Shape;112;p3"/>
          <p:cNvPicPr preferRelativeResize="0"/>
          <p:nvPr/>
        </p:nvPicPr>
        <p:blipFill rotWithShape="1">
          <a:blip r:embed="rId4">
            <a:alphaModFix/>
          </a:blip>
          <a:srcRect b="0" l="0" r="0" t="0"/>
          <a:stretch/>
        </p:blipFill>
        <p:spPr>
          <a:xfrm>
            <a:off x="5869074" y="895165"/>
            <a:ext cx="2980598" cy="1676583"/>
          </a:xfrm>
          <a:prstGeom prst="rect">
            <a:avLst/>
          </a:prstGeom>
          <a:noFill/>
          <a:ln>
            <a:noFill/>
          </a:ln>
        </p:spPr>
      </p:pic>
      <p:sp>
        <p:nvSpPr>
          <p:cNvPr id="113" name="Google Shape;113;p3"/>
          <p:cNvSpPr txBox="1"/>
          <p:nvPr>
            <p:ph idx="1" type="body"/>
          </p:nvPr>
        </p:nvSpPr>
        <p:spPr>
          <a:xfrm>
            <a:off x="262350" y="797775"/>
            <a:ext cx="5553300" cy="4152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1600"/>
              <a:t>Welcome to week 3 This week we are focussing on the required administrative duties and logistics linked to running a course</a:t>
            </a:r>
            <a:endParaRPr sz="1600"/>
          </a:p>
          <a:p>
            <a:pPr indent="0" lvl="0" marL="0" rtl="0" algn="l">
              <a:lnSpc>
                <a:spcPct val="115000"/>
              </a:lnSpc>
              <a:spcBef>
                <a:spcPts val="0"/>
              </a:spcBef>
              <a:spcAft>
                <a:spcPts val="0"/>
              </a:spcAft>
              <a:buSzPts val="1800"/>
              <a:buNone/>
            </a:pPr>
            <a:r>
              <a:rPr lang="en" sz="1600"/>
              <a:t>This </a:t>
            </a:r>
            <a:r>
              <a:rPr lang="en" sz="1600"/>
              <a:t>portfolio</a:t>
            </a:r>
            <a:r>
              <a:rPr lang="en" sz="1600"/>
              <a:t> will also detail any break week activities (Week 4,5)</a:t>
            </a:r>
            <a:endParaRPr sz="1600"/>
          </a:p>
          <a:p>
            <a:pPr indent="0" lvl="0" marL="0" rtl="0" algn="l">
              <a:lnSpc>
                <a:spcPct val="115000"/>
              </a:lnSpc>
              <a:spcBef>
                <a:spcPts val="1600"/>
              </a:spcBef>
              <a:spcAft>
                <a:spcPts val="0"/>
              </a:spcAft>
              <a:buSzPts val="1800"/>
              <a:buNone/>
            </a:pPr>
            <a:r>
              <a:rPr b="1" lang="en" sz="1600"/>
              <a:t>You will need to complete the following in this portfolio this week:</a:t>
            </a:r>
            <a:endParaRPr b="1" sz="1600"/>
          </a:p>
          <a:p>
            <a:pPr indent="-330200" lvl="0" marL="457200" rtl="0" algn="l">
              <a:lnSpc>
                <a:spcPct val="115000"/>
              </a:lnSpc>
              <a:spcBef>
                <a:spcPts val="1600"/>
              </a:spcBef>
              <a:spcAft>
                <a:spcPts val="0"/>
              </a:spcAft>
              <a:buSzPts val="1600"/>
              <a:buChar char="●"/>
            </a:pPr>
            <a:r>
              <a:rPr lang="en" sz="1600"/>
              <a:t>All week 3 activities</a:t>
            </a:r>
            <a:endParaRPr sz="1600"/>
          </a:p>
          <a:p>
            <a:pPr indent="-330200" lvl="0" marL="457200" rtl="0" algn="l">
              <a:lnSpc>
                <a:spcPct val="115000"/>
              </a:lnSpc>
              <a:spcBef>
                <a:spcPts val="0"/>
              </a:spcBef>
              <a:spcAft>
                <a:spcPts val="0"/>
              </a:spcAft>
              <a:buSzPts val="1600"/>
              <a:buChar char="●"/>
            </a:pPr>
            <a:r>
              <a:rPr lang="en" sz="1600"/>
              <a:t>Marked Assignment Details</a:t>
            </a:r>
            <a:endParaRPr sz="1600"/>
          </a:p>
          <a:p>
            <a:pPr indent="-330200" lvl="0" marL="457200" rtl="0" algn="l">
              <a:lnSpc>
                <a:spcPct val="115000"/>
              </a:lnSpc>
              <a:spcBef>
                <a:spcPts val="0"/>
              </a:spcBef>
              <a:spcAft>
                <a:spcPts val="0"/>
              </a:spcAft>
              <a:buSzPts val="1600"/>
              <a:buChar char="●"/>
            </a:pPr>
            <a:r>
              <a:rPr lang="en" sz="1600"/>
              <a:t>Your Reflective Account on this week's content</a:t>
            </a:r>
            <a:endParaRPr sz="1600"/>
          </a:p>
          <a:p>
            <a:pPr indent="0" lvl="0" marL="0" rtl="0" algn="l">
              <a:lnSpc>
                <a:spcPct val="115000"/>
              </a:lnSpc>
              <a:spcBef>
                <a:spcPts val="1600"/>
              </a:spcBef>
              <a:spcAft>
                <a:spcPts val="0"/>
              </a:spcAft>
              <a:buSzPts val="1800"/>
              <a:buNone/>
            </a:pPr>
            <a:r>
              <a:rPr lang="en" sz="1600"/>
              <a:t>You should then upload your portfolio to the moodle platform (as a link, PDF or powerpoint document)</a:t>
            </a:r>
            <a:endParaRPr sz="1600"/>
          </a:p>
          <a:p>
            <a:pPr indent="0" lvl="0" marL="0" rtl="0" algn="l">
              <a:lnSpc>
                <a:spcPct val="115000"/>
              </a:lnSpc>
              <a:spcBef>
                <a:spcPts val="1600"/>
              </a:spcBef>
              <a:spcAft>
                <a:spcPts val="0"/>
              </a:spcAft>
              <a:buSzPts val="1800"/>
              <a:buNone/>
            </a:pPr>
            <a:r>
              <a:t/>
            </a:r>
            <a:endParaRPr sz="1600"/>
          </a:p>
          <a:p>
            <a:pPr indent="0" lvl="0" marL="0" rtl="0" algn="l">
              <a:lnSpc>
                <a:spcPct val="115000"/>
              </a:lnSpc>
              <a:spcBef>
                <a:spcPts val="1600"/>
              </a:spcBef>
              <a:spcAft>
                <a:spcPts val="0"/>
              </a:spcAft>
              <a:buSzPts val="1800"/>
              <a:buNone/>
            </a:pPr>
            <a:r>
              <a:t/>
            </a:r>
            <a:endParaRPr sz="1600"/>
          </a:p>
          <a:p>
            <a:pPr indent="0" lvl="0" marL="0" rtl="0" algn="l">
              <a:lnSpc>
                <a:spcPct val="115000"/>
              </a:lnSpc>
              <a:spcBef>
                <a:spcPts val="1600"/>
              </a:spcBef>
              <a:spcAft>
                <a:spcPts val="0"/>
              </a:spcAft>
              <a:buSzPts val="1800"/>
              <a:buNone/>
            </a:pPr>
            <a:r>
              <a:t/>
            </a:r>
            <a:endParaRPr sz="1600"/>
          </a:p>
          <a:p>
            <a:pPr indent="0" lvl="0" marL="0" rtl="0" algn="l">
              <a:lnSpc>
                <a:spcPct val="115000"/>
              </a:lnSpc>
              <a:spcBef>
                <a:spcPts val="1600"/>
              </a:spcBef>
              <a:spcAft>
                <a:spcPts val="0"/>
              </a:spcAft>
              <a:buSzPts val="1800"/>
              <a:buNone/>
            </a:pPr>
            <a:r>
              <a:t/>
            </a:r>
            <a:endParaRPr sz="1600"/>
          </a:p>
          <a:p>
            <a:pPr indent="0" lvl="0" marL="0" rtl="0" algn="l">
              <a:lnSpc>
                <a:spcPct val="115000"/>
              </a:lnSpc>
              <a:spcBef>
                <a:spcPts val="1600"/>
              </a:spcBef>
              <a:spcAft>
                <a:spcPts val="1600"/>
              </a:spcAft>
              <a:buSzPts val="1800"/>
              <a:buNone/>
            </a:pPr>
            <a:r>
              <a:t/>
            </a:r>
            <a:endParaRPr sz="16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ph idx="1" type="body"/>
          </p:nvPr>
        </p:nvSpPr>
        <p:spPr>
          <a:xfrm>
            <a:off x="2863525" y="1009200"/>
            <a:ext cx="6228000" cy="3477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1600"/>
              <a:t>These </a:t>
            </a:r>
            <a:r>
              <a:rPr lang="en" sz="1600"/>
              <a:t>weeks activities are:</a:t>
            </a:r>
            <a:endParaRPr sz="1600"/>
          </a:p>
          <a:p>
            <a:pPr indent="-330200" lvl="0" marL="457200" rtl="0" algn="l">
              <a:lnSpc>
                <a:spcPct val="115000"/>
              </a:lnSpc>
              <a:spcBef>
                <a:spcPts val="0"/>
              </a:spcBef>
              <a:spcAft>
                <a:spcPts val="0"/>
              </a:spcAft>
              <a:buSzPts val="1600"/>
              <a:buChar char="●"/>
            </a:pPr>
            <a:r>
              <a:rPr b="1" lang="en" sz="1600"/>
              <a:t>Creating an action plan</a:t>
            </a:r>
            <a:endParaRPr b="1" sz="1600"/>
          </a:p>
          <a:p>
            <a:pPr indent="-330200" lvl="0" marL="457200" rtl="0" algn="l">
              <a:lnSpc>
                <a:spcPct val="115000"/>
              </a:lnSpc>
              <a:spcBef>
                <a:spcPts val="0"/>
              </a:spcBef>
              <a:spcAft>
                <a:spcPts val="0"/>
              </a:spcAft>
              <a:buSzPts val="1600"/>
              <a:buChar char="●"/>
            </a:pPr>
            <a:r>
              <a:rPr b="1" lang="en" sz="1600"/>
              <a:t>Mark a Needs Assessment and Provide Feedback</a:t>
            </a:r>
            <a:endParaRPr b="1" sz="1600"/>
          </a:p>
          <a:p>
            <a:pPr indent="-330200" lvl="0" marL="457200" rtl="0" algn="l">
              <a:lnSpc>
                <a:spcPct val="115000"/>
              </a:lnSpc>
              <a:spcBef>
                <a:spcPts val="0"/>
              </a:spcBef>
              <a:spcAft>
                <a:spcPts val="0"/>
              </a:spcAft>
              <a:buSzPts val="1600"/>
              <a:buChar char="●"/>
            </a:pPr>
            <a:r>
              <a:rPr b="1" lang="en" sz="1600"/>
              <a:t>Exploring your Network Opportunities</a:t>
            </a:r>
            <a:endParaRPr b="1" sz="1600"/>
          </a:p>
          <a:p>
            <a:pPr indent="0" lvl="0" marL="0" rtl="0" algn="l">
              <a:lnSpc>
                <a:spcPct val="115000"/>
              </a:lnSpc>
              <a:spcBef>
                <a:spcPts val="1600"/>
              </a:spcBef>
              <a:spcAft>
                <a:spcPts val="0"/>
              </a:spcAft>
              <a:buSzPts val="1800"/>
              <a:buNone/>
            </a:pPr>
            <a:r>
              <a:rPr lang="en" sz="1600"/>
              <a:t>The activities are designed to get you thinking about the content and to encourage questions. Each activity is described in the following slides.</a:t>
            </a:r>
            <a:endParaRPr sz="1600"/>
          </a:p>
          <a:p>
            <a:pPr indent="0" lvl="0" marL="0" rtl="0" algn="l">
              <a:lnSpc>
                <a:spcPct val="115000"/>
              </a:lnSpc>
              <a:spcBef>
                <a:spcPts val="1600"/>
              </a:spcBef>
              <a:spcAft>
                <a:spcPts val="0"/>
              </a:spcAft>
              <a:buSzPts val="1800"/>
              <a:buNone/>
            </a:pPr>
            <a:r>
              <a:rPr lang="en" sz="1600"/>
              <a:t>Please do post your questions on the forum - the facilitators and your peers will respond to these questions throughout the course. </a:t>
            </a:r>
            <a:endParaRPr sz="1600"/>
          </a:p>
          <a:p>
            <a:pPr indent="0" lvl="0" marL="0" rtl="0" algn="l">
              <a:lnSpc>
                <a:spcPct val="115000"/>
              </a:lnSpc>
              <a:spcBef>
                <a:spcPts val="1600"/>
              </a:spcBef>
              <a:spcAft>
                <a:spcPts val="0"/>
              </a:spcAft>
              <a:buSzPts val="1800"/>
              <a:buNone/>
            </a:pPr>
            <a:r>
              <a:t/>
            </a:r>
            <a:endParaRPr b="0" sz="1600"/>
          </a:p>
          <a:p>
            <a:pPr indent="0" lvl="0" marL="0" rtl="0" algn="l">
              <a:lnSpc>
                <a:spcPct val="115000"/>
              </a:lnSpc>
              <a:spcBef>
                <a:spcPts val="1600"/>
              </a:spcBef>
              <a:spcAft>
                <a:spcPts val="1600"/>
              </a:spcAft>
              <a:buSzPts val="1800"/>
              <a:buNone/>
            </a:pPr>
            <a:r>
              <a:t/>
            </a:r>
            <a:endParaRPr b="0" sz="1600"/>
          </a:p>
        </p:txBody>
      </p:sp>
      <p:sp>
        <p:nvSpPr>
          <p:cNvPr id="119" name="Google Shape;119;p4"/>
          <p:cNvSpPr txBox="1"/>
          <p:nvPr>
            <p:ph type="title"/>
          </p:nvPr>
        </p:nvSpPr>
        <p:spPr>
          <a:xfrm>
            <a:off x="0" y="0"/>
            <a:ext cx="2757300" cy="51435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Week 3 Activities</a:t>
            </a:r>
            <a:endParaRPr b="1" sz="2200">
              <a:solidFill>
                <a:srgbClr val="20124D"/>
              </a:solidFill>
            </a:endParaRPr>
          </a:p>
          <a:p>
            <a:pPr indent="0" lvl="0" marL="0" rtl="0" algn="l">
              <a:lnSpc>
                <a:spcPct val="100000"/>
              </a:lnSpc>
              <a:spcBef>
                <a:spcPts val="0"/>
              </a:spcBef>
              <a:spcAft>
                <a:spcPts val="0"/>
              </a:spcAft>
              <a:buSzPts val="2800"/>
              <a:buNone/>
            </a:pPr>
            <a:r>
              <a:t/>
            </a:r>
            <a:endParaRPr b="1" sz="2200">
              <a:solidFill>
                <a:srgbClr val="20124D"/>
              </a:solidFill>
            </a:endParaRPr>
          </a:p>
          <a:p>
            <a:pPr indent="0" lvl="0" marL="0" rtl="0" algn="l">
              <a:lnSpc>
                <a:spcPct val="100000"/>
              </a:lnSpc>
              <a:spcBef>
                <a:spcPts val="0"/>
              </a:spcBef>
              <a:spcAft>
                <a:spcPts val="0"/>
              </a:spcAft>
              <a:buSzPts val="2800"/>
              <a:buNone/>
            </a:pPr>
            <a:r>
              <a:rPr b="1" lang="en" sz="1800">
                <a:solidFill>
                  <a:srgbClr val="20124D"/>
                </a:solidFill>
              </a:rPr>
              <a:t>As you work through the content we would recommend that you collaborate with others on these activities.</a:t>
            </a:r>
            <a:endParaRPr b="1" sz="1800">
              <a:solidFill>
                <a:srgbClr val="20124D"/>
              </a:solidFill>
            </a:endParaRPr>
          </a:p>
          <a:p>
            <a:pPr indent="0" lvl="0" marL="0" rtl="0" algn="l">
              <a:lnSpc>
                <a:spcPct val="100000"/>
              </a:lnSpc>
              <a:spcBef>
                <a:spcPts val="0"/>
              </a:spcBef>
              <a:spcAft>
                <a:spcPts val="0"/>
              </a:spcAft>
              <a:buSzPts val="2800"/>
              <a:buNone/>
            </a:pPr>
            <a:r>
              <a:rPr b="1" lang="en" sz="1400">
                <a:solidFill>
                  <a:srgbClr val="333333"/>
                </a:solidFill>
              </a:rPr>
              <a:t>These some  activities are not assessed and are a way for you to expand your knowledge. </a:t>
            </a:r>
            <a:endParaRPr b="1" sz="1400">
              <a:solidFill>
                <a:srgbClr val="333333"/>
              </a:solidFill>
            </a:endParaRPr>
          </a:p>
          <a:p>
            <a:pPr indent="0" lvl="0" marL="0" rtl="0" algn="l">
              <a:lnSpc>
                <a:spcPct val="100000"/>
              </a:lnSpc>
              <a:spcBef>
                <a:spcPts val="0"/>
              </a:spcBef>
              <a:spcAft>
                <a:spcPts val="0"/>
              </a:spcAft>
              <a:buSzPts val="2800"/>
              <a:buNone/>
            </a:pPr>
            <a:r>
              <a:t/>
            </a:r>
            <a:endParaRPr b="1" sz="1400">
              <a:solidFill>
                <a:srgbClr val="333333"/>
              </a:solidFill>
            </a:endParaRPr>
          </a:p>
          <a:p>
            <a:pPr indent="0" lvl="0" marL="0" rtl="0" algn="l">
              <a:lnSpc>
                <a:spcPct val="100000"/>
              </a:lnSpc>
              <a:spcBef>
                <a:spcPts val="0"/>
              </a:spcBef>
              <a:spcAft>
                <a:spcPts val="0"/>
              </a:spcAft>
              <a:buSzPts val="2800"/>
              <a:buNone/>
            </a:pPr>
            <a:r>
              <a:rPr b="1" lang="en" sz="1400">
                <a:solidFill>
                  <a:srgbClr val="333333"/>
                </a:solidFill>
              </a:rPr>
              <a:t>You can provide evidence of these activities on the following slides.</a:t>
            </a:r>
            <a:endParaRPr b="1" sz="1400">
              <a:solidFill>
                <a:srgbClr val="333333"/>
              </a:solidFill>
            </a:endParaRPr>
          </a:p>
          <a:p>
            <a:pPr indent="0" lvl="0" marL="0" rtl="0" algn="l">
              <a:lnSpc>
                <a:spcPct val="100000"/>
              </a:lnSpc>
              <a:spcBef>
                <a:spcPts val="0"/>
              </a:spcBef>
              <a:spcAft>
                <a:spcPts val="0"/>
              </a:spcAft>
              <a:buSzPts val="2800"/>
              <a:buNone/>
            </a:pPr>
            <a:r>
              <a:t/>
            </a:r>
            <a:endParaRPr b="1" sz="1400">
              <a:solidFill>
                <a:srgbClr val="333333"/>
              </a:solidFill>
            </a:endParaRPr>
          </a:p>
          <a:p>
            <a:pPr indent="0" lvl="0" marL="0" rtl="0" algn="l">
              <a:lnSpc>
                <a:spcPct val="100000"/>
              </a:lnSpc>
              <a:spcBef>
                <a:spcPts val="0"/>
              </a:spcBef>
              <a:spcAft>
                <a:spcPts val="0"/>
              </a:spcAft>
              <a:buSzPts val="2800"/>
              <a:buNone/>
            </a:pPr>
            <a:r>
              <a:rPr b="1" lang="en" sz="1400">
                <a:solidFill>
                  <a:srgbClr val="333333"/>
                </a:solidFill>
              </a:rPr>
              <a:t>This </a:t>
            </a:r>
            <a:r>
              <a:rPr b="1" lang="en" sz="1400">
                <a:solidFill>
                  <a:srgbClr val="333333"/>
                </a:solidFill>
              </a:rPr>
              <a:t>portfolio</a:t>
            </a:r>
            <a:r>
              <a:rPr b="1" lang="en" sz="1400">
                <a:solidFill>
                  <a:srgbClr val="333333"/>
                </a:solidFill>
              </a:rPr>
              <a:t> will also includes break week expectations</a:t>
            </a:r>
            <a:endParaRPr b="1" sz="1400">
              <a:solidFill>
                <a:srgbClr val="333333"/>
              </a:solidFill>
            </a:endParaRPr>
          </a:p>
          <a:p>
            <a:pPr indent="0" lvl="0" marL="0" rtl="0" algn="l">
              <a:lnSpc>
                <a:spcPct val="100000"/>
              </a:lnSpc>
              <a:spcBef>
                <a:spcPts val="0"/>
              </a:spcBef>
              <a:spcAft>
                <a:spcPts val="0"/>
              </a:spcAft>
              <a:buSzPts val="2800"/>
              <a:buNone/>
            </a:pPr>
            <a:r>
              <a:t/>
            </a:r>
            <a:endParaRPr b="1" sz="1400">
              <a:solidFill>
                <a:srgbClr val="20124D"/>
              </a:solidFill>
            </a:endParaRPr>
          </a:p>
          <a:p>
            <a:pPr indent="0" lvl="0" marL="0" rtl="0" algn="l">
              <a:lnSpc>
                <a:spcPct val="100000"/>
              </a:lnSpc>
              <a:spcBef>
                <a:spcPts val="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20" name="Google Shape;120;p4"/>
          <p:cNvPicPr preferRelativeResize="0"/>
          <p:nvPr/>
        </p:nvPicPr>
        <p:blipFill rotWithShape="1">
          <a:blip r:embed="rId3">
            <a:alphaModFix/>
          </a:blip>
          <a:srcRect b="0" l="0" r="0" t="0"/>
          <a:stretch/>
        </p:blipFill>
        <p:spPr>
          <a:xfrm>
            <a:off x="4728948" y="-122350"/>
            <a:ext cx="2180376" cy="1226475"/>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Week Three : Assignment (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Creating an Action Plan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26" name="Google Shape;126;p5"/>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27" name="Google Shape;127;p5"/>
          <p:cNvSpPr txBox="1"/>
          <p:nvPr/>
        </p:nvSpPr>
        <p:spPr>
          <a:xfrm>
            <a:off x="25825" y="1092850"/>
            <a:ext cx="91182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Using the provided Action Plan Template document, to plan your first course “Introduction to Assistive Technology”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8" name="Google Shape;128;p5"/>
          <p:cNvSpPr txBox="1"/>
          <p:nvPr/>
        </p:nvSpPr>
        <p:spPr>
          <a:xfrm>
            <a:off x="415350" y="2301125"/>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9" name="Google Shape;129;p5"/>
          <p:cNvSpPr txBox="1"/>
          <p:nvPr/>
        </p:nvSpPr>
        <p:spPr>
          <a:xfrm>
            <a:off x="4965150" y="2371650"/>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130" name="Google Shape;130;p5"/>
          <p:cNvPicPr preferRelativeResize="0"/>
          <p:nvPr/>
        </p:nvPicPr>
        <p:blipFill>
          <a:blip r:embed="rId4">
            <a:alphaModFix/>
          </a:blip>
          <a:stretch>
            <a:fillRect/>
          </a:stretch>
        </p:blipFill>
        <p:spPr>
          <a:xfrm>
            <a:off x="2205700" y="2260050"/>
            <a:ext cx="4155500" cy="2637051"/>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457e7d6756_0_8"/>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Week Three : Assignment (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Mark a Needs Assessment and Provide Feedback</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36" name="Google Shape;136;g1457e7d6756_0_8"/>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37" name="Google Shape;137;g1457e7d6756_0_8"/>
          <p:cNvSpPr txBox="1"/>
          <p:nvPr/>
        </p:nvSpPr>
        <p:spPr>
          <a:xfrm>
            <a:off x="25825" y="1092850"/>
            <a:ext cx="9118200" cy="2339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
                <a:solidFill>
                  <a:schemeClr val="dk1"/>
                </a:solidFill>
              </a:rPr>
              <a:t>Using the provided  documentation:</a:t>
            </a:r>
            <a:endParaRPr b="1">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b="1">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endParaRPr>
          </a:p>
          <a:p>
            <a:pPr indent="-317500" lvl="0" marL="457200" marR="0" rtl="0" algn="l">
              <a:lnSpc>
                <a:spcPct val="100000"/>
              </a:lnSpc>
              <a:spcBef>
                <a:spcPts val="0"/>
              </a:spcBef>
              <a:spcAft>
                <a:spcPts val="0"/>
              </a:spcAft>
              <a:buSzPts val="1400"/>
              <a:buChar char="●"/>
            </a:pPr>
            <a:r>
              <a:rPr b="1" lang="en" u="sng">
                <a:solidFill>
                  <a:schemeClr val="hlink"/>
                </a:solidFill>
                <a:hlinkClick r:id="rId4"/>
              </a:rPr>
              <a:t>Needs Assessment Marking Guidance</a:t>
            </a:r>
            <a:endParaRPr b="1">
              <a:solidFill>
                <a:schemeClr val="dk1"/>
              </a:solidFill>
            </a:endParaRPr>
          </a:p>
          <a:p>
            <a:pPr indent="-317500" lvl="0" marL="457200" marR="0" rtl="0" algn="l">
              <a:lnSpc>
                <a:spcPct val="100000"/>
              </a:lnSpc>
              <a:spcBef>
                <a:spcPts val="0"/>
              </a:spcBef>
              <a:spcAft>
                <a:spcPts val="0"/>
              </a:spcAft>
              <a:buSzPts val="1400"/>
              <a:buChar char="●"/>
            </a:pPr>
            <a:r>
              <a:rPr b="1" lang="en" u="sng">
                <a:solidFill>
                  <a:schemeClr val="hlink"/>
                </a:solidFill>
                <a:hlinkClick r:id="rId5"/>
              </a:rPr>
              <a:t>Mock Marking Assessment: Feedback Template</a:t>
            </a:r>
            <a:endParaRPr b="1">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b="1">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b="1" lang="en">
                <a:solidFill>
                  <a:schemeClr val="dk1"/>
                </a:solidFill>
              </a:rPr>
              <a:t> </a:t>
            </a:r>
            <a:endParaRPr b="1">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b="1" lang="en">
                <a:solidFill>
                  <a:schemeClr val="dk1"/>
                </a:solidFill>
              </a:rPr>
              <a:t>To Mark this </a:t>
            </a:r>
            <a:r>
              <a:rPr b="1" lang="en" u="sng">
                <a:solidFill>
                  <a:schemeClr val="hlink"/>
                </a:solidFill>
                <a:hlinkClick r:id="rId6"/>
              </a:rPr>
              <a:t>Mock Needs Assessment</a:t>
            </a:r>
            <a:r>
              <a:rPr b="1" lang="en">
                <a:solidFill>
                  <a:schemeClr val="dk1"/>
                </a:solidFill>
              </a:rPr>
              <a:t> and provide constructive and supportive feedback</a:t>
            </a:r>
            <a:endParaRPr b="1">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p:txBody>
      </p:sp>
      <p:sp>
        <p:nvSpPr>
          <p:cNvPr id="138" name="Google Shape;138;g1457e7d6756_0_8"/>
          <p:cNvSpPr txBox="1"/>
          <p:nvPr/>
        </p:nvSpPr>
        <p:spPr>
          <a:xfrm>
            <a:off x="415350" y="2301125"/>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39" name="Google Shape;139;g1457e7d6756_0_8"/>
          <p:cNvSpPr txBox="1"/>
          <p:nvPr/>
        </p:nvSpPr>
        <p:spPr>
          <a:xfrm>
            <a:off x="4965150" y="2371650"/>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457e7d6756_0_19"/>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Week Three : Assignment ( Not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Group or Networks I hope to train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t/>
            </a:r>
            <a:endParaRPr b="1" sz="1400"/>
          </a:p>
          <a:p>
            <a:pPr indent="0" lvl="0" marL="0" rtl="0" algn="l">
              <a:spcBef>
                <a:spcPts val="0"/>
              </a:spcBef>
              <a:spcAft>
                <a:spcPts val="0"/>
              </a:spcAft>
              <a:buClr>
                <a:srgbClr val="000000"/>
              </a:buClr>
              <a:buSzPts val="1400"/>
              <a:buFont typeface="Arial"/>
              <a:buNone/>
            </a:pPr>
            <a:r>
              <a:t/>
            </a:r>
            <a:endParaRPr b="1" sz="1400"/>
          </a:p>
          <a:p>
            <a:pPr indent="0" lvl="0" marL="0" rtl="0" algn="l">
              <a:spcBef>
                <a:spcPts val="0"/>
              </a:spcBef>
              <a:spcAft>
                <a:spcPts val="0"/>
              </a:spcAft>
              <a:buClr>
                <a:srgbClr val="000000"/>
              </a:buClr>
              <a:buSzPts val="1400"/>
              <a:buFont typeface="Arial"/>
              <a:buNone/>
            </a:pPr>
            <a:r>
              <a:t/>
            </a:r>
            <a:endParaRPr b="1" sz="1400"/>
          </a:p>
          <a:p>
            <a:pPr indent="0" lvl="0" marL="0" rtl="0" algn="l">
              <a:spcBef>
                <a:spcPts val="0"/>
              </a:spcBef>
              <a:spcAft>
                <a:spcPts val="0"/>
              </a:spcAft>
              <a:buClr>
                <a:srgbClr val="000000"/>
              </a:buClr>
              <a:buSzPts val="1400"/>
              <a:buFont typeface="Arial"/>
              <a:buNone/>
            </a:pPr>
            <a:r>
              <a:t/>
            </a:r>
            <a:endParaRPr b="1" sz="1400"/>
          </a:p>
          <a:p>
            <a:pPr indent="0" lvl="0" marL="0" rtl="0" algn="l">
              <a:spcBef>
                <a:spcPts val="0"/>
              </a:spcBef>
              <a:spcAft>
                <a:spcPts val="0"/>
              </a:spcAft>
              <a:buClr>
                <a:srgbClr val="000000"/>
              </a:buClr>
              <a:buSzPts val="1400"/>
              <a:buFont typeface="Arial"/>
              <a:buNone/>
            </a:pPr>
            <a:r>
              <a:t/>
            </a:r>
            <a:endParaRPr b="1" sz="1400"/>
          </a:p>
          <a:p>
            <a:pPr indent="0" lvl="0" marL="0" rtl="0" algn="l">
              <a:spcBef>
                <a:spcPts val="0"/>
              </a:spcBef>
              <a:spcAft>
                <a:spcPts val="0"/>
              </a:spcAft>
              <a:buClr>
                <a:srgbClr val="000000"/>
              </a:buClr>
              <a:buSzPts val="1400"/>
              <a:buFont typeface="Arial"/>
              <a:buNone/>
            </a:pPr>
            <a:r>
              <a:t/>
            </a:r>
            <a:endParaRPr b="1" sz="1400"/>
          </a:p>
          <a:p>
            <a:pPr indent="0" lvl="0" marL="0" rtl="0" algn="l">
              <a:spcBef>
                <a:spcPts val="0"/>
              </a:spcBef>
              <a:spcAft>
                <a:spcPts val="0"/>
              </a:spcAft>
              <a:buClr>
                <a:srgbClr val="000000"/>
              </a:buClr>
              <a:buSzPts val="1400"/>
              <a:buFont typeface="Arial"/>
              <a:buNone/>
            </a:pPr>
            <a:r>
              <a:t/>
            </a:r>
            <a:endParaRPr b="1" sz="1400"/>
          </a:p>
          <a:p>
            <a:pPr indent="0" lvl="0" marL="0" rtl="0" algn="l">
              <a:spcBef>
                <a:spcPts val="0"/>
              </a:spcBef>
              <a:spcAft>
                <a:spcPts val="0"/>
              </a:spcAft>
              <a:buClr>
                <a:srgbClr val="000000"/>
              </a:buClr>
              <a:buSzPts val="1400"/>
              <a:buFont typeface="Arial"/>
              <a:buNone/>
            </a:pPr>
            <a:r>
              <a:t/>
            </a:r>
            <a:endParaRPr b="1" sz="1400"/>
          </a:p>
          <a:p>
            <a:pPr indent="0" lvl="0" marL="0" rtl="0" algn="l">
              <a:spcBef>
                <a:spcPts val="0"/>
              </a:spcBef>
              <a:spcAft>
                <a:spcPts val="0"/>
              </a:spcAft>
              <a:buClr>
                <a:srgbClr val="000000"/>
              </a:buClr>
              <a:buSzPts val="1400"/>
              <a:buFont typeface="Arial"/>
              <a:buNone/>
            </a:pPr>
            <a:r>
              <a:t/>
            </a:r>
            <a:endParaRPr b="1" sz="1400"/>
          </a:p>
          <a:p>
            <a:pPr indent="0" lvl="0" marL="0" rtl="0" algn="l">
              <a:spcBef>
                <a:spcPts val="0"/>
              </a:spcBef>
              <a:spcAft>
                <a:spcPts val="0"/>
              </a:spcAft>
              <a:buClr>
                <a:srgbClr val="000000"/>
              </a:buClr>
              <a:buSzPts val="1400"/>
              <a:buFont typeface="Arial"/>
              <a:buNone/>
            </a:pPr>
            <a:r>
              <a:t/>
            </a:r>
            <a:endParaRPr b="1" sz="1400"/>
          </a:p>
          <a:p>
            <a:pPr indent="0" lvl="0" marL="0" rtl="0" algn="l">
              <a:spcBef>
                <a:spcPts val="0"/>
              </a:spcBef>
              <a:spcAft>
                <a:spcPts val="0"/>
              </a:spcAft>
              <a:buClr>
                <a:srgbClr val="000000"/>
              </a:buClr>
              <a:buSzPts val="1400"/>
              <a:buFont typeface="Arial"/>
              <a:buNone/>
            </a:pPr>
            <a:r>
              <a:t/>
            </a:r>
            <a:endParaRPr b="1" sz="1400"/>
          </a:p>
          <a:p>
            <a:pPr indent="0" lvl="0" marL="0" rtl="0" algn="l">
              <a:spcBef>
                <a:spcPts val="0"/>
              </a:spcBef>
              <a:spcAft>
                <a:spcPts val="0"/>
              </a:spcAft>
              <a:buClr>
                <a:srgbClr val="000000"/>
              </a:buClr>
              <a:buSzPts val="1400"/>
              <a:buFont typeface="Arial"/>
              <a:buNone/>
            </a:pPr>
            <a:r>
              <a:t/>
            </a:r>
            <a:endParaRPr b="1" sz="1400"/>
          </a:p>
          <a:p>
            <a:pPr indent="0" lvl="0" marL="0" rtl="0" algn="l">
              <a:spcBef>
                <a:spcPts val="0"/>
              </a:spcBef>
              <a:spcAft>
                <a:spcPts val="0"/>
              </a:spcAft>
              <a:buClr>
                <a:srgbClr val="000000"/>
              </a:buClr>
              <a:buSzPts val="1400"/>
              <a:buFont typeface="Arial"/>
              <a:buNone/>
            </a:pPr>
            <a:r>
              <a:t/>
            </a:r>
            <a:endParaRPr b="1" sz="1400"/>
          </a:p>
          <a:p>
            <a:pPr indent="0" lvl="0" marL="0" rtl="0" algn="l">
              <a:spcBef>
                <a:spcPts val="0"/>
              </a:spcBef>
              <a:spcAft>
                <a:spcPts val="0"/>
              </a:spcAft>
              <a:buClr>
                <a:srgbClr val="000000"/>
              </a:buClr>
              <a:buSzPts val="1400"/>
              <a:buFont typeface="Arial"/>
              <a:buNone/>
            </a:pPr>
            <a:r>
              <a:t/>
            </a:r>
            <a:endParaRPr b="1" sz="1400"/>
          </a:p>
          <a:p>
            <a:pPr indent="0" lvl="0" marL="0" rtl="0" algn="l">
              <a:spcBef>
                <a:spcPts val="0"/>
              </a:spcBef>
              <a:spcAft>
                <a:spcPts val="0"/>
              </a:spcAft>
              <a:buClr>
                <a:srgbClr val="000000"/>
              </a:buClr>
              <a:buSzPts val="1400"/>
              <a:buFont typeface="Arial"/>
              <a:buNone/>
            </a:pPr>
            <a:r>
              <a:t/>
            </a:r>
            <a:endParaRPr b="1" sz="1400"/>
          </a:p>
          <a:p>
            <a:pPr indent="0" lvl="0" marL="0" rtl="0" algn="l">
              <a:spcBef>
                <a:spcPts val="0"/>
              </a:spcBef>
              <a:spcAft>
                <a:spcPts val="0"/>
              </a:spcAft>
              <a:buClr>
                <a:srgbClr val="000000"/>
              </a:buClr>
              <a:buSzPts val="1400"/>
              <a:buFont typeface="Arial"/>
              <a:buNone/>
            </a:pPr>
            <a:r>
              <a:t/>
            </a:r>
            <a:endParaRPr b="1" sz="1400"/>
          </a:p>
          <a:p>
            <a:pPr indent="0" lvl="0" marL="0" rtl="0" algn="l">
              <a:spcBef>
                <a:spcPts val="0"/>
              </a:spcBef>
              <a:spcAft>
                <a:spcPts val="0"/>
              </a:spcAft>
              <a:buClr>
                <a:srgbClr val="000000"/>
              </a:buClr>
              <a:buSzPts val="1400"/>
              <a:buFont typeface="Arial"/>
              <a:buNone/>
            </a:pPr>
            <a:r>
              <a:t/>
            </a:r>
            <a:endParaRPr b="1" sz="1400"/>
          </a:p>
          <a:p>
            <a:pPr indent="0" lvl="0" marL="0" rtl="0" algn="l">
              <a:lnSpc>
                <a:spcPct val="100000"/>
              </a:lnSpc>
              <a:spcBef>
                <a:spcPts val="0"/>
              </a:spcBef>
              <a:spcAft>
                <a:spcPts val="0"/>
              </a:spcAft>
              <a:buSzPts val="2800"/>
              <a:buNone/>
            </a:pPr>
            <a:r>
              <a:t/>
            </a:r>
            <a:endParaRPr b="1" sz="1800">
              <a:solidFill>
                <a:srgbClr val="E9EFF6"/>
              </a:solidFill>
            </a:endParaRPr>
          </a:p>
        </p:txBody>
      </p:sp>
      <p:pic>
        <p:nvPicPr>
          <p:cNvPr id="145" name="Google Shape;145;g1457e7d6756_0_19"/>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46" name="Google Shape;146;g1457e7d6756_0_19"/>
          <p:cNvSpPr txBox="1"/>
          <p:nvPr/>
        </p:nvSpPr>
        <p:spPr>
          <a:xfrm>
            <a:off x="25825" y="1092850"/>
            <a:ext cx="9118200" cy="831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
                <a:solidFill>
                  <a:schemeClr val="dk1"/>
                </a:solidFill>
              </a:rPr>
              <a:t>We would expect trainers to already have avenues or communities to provide </a:t>
            </a:r>
            <a:r>
              <a:rPr b="1" lang="en">
                <a:solidFill>
                  <a:schemeClr val="dk1"/>
                </a:solidFill>
              </a:rPr>
              <a:t>training</a:t>
            </a:r>
            <a:r>
              <a:rPr b="1" lang="en">
                <a:solidFill>
                  <a:schemeClr val="dk1"/>
                </a:solidFill>
              </a:rPr>
              <a:t> to following the </a:t>
            </a:r>
            <a:r>
              <a:rPr b="1" lang="en">
                <a:solidFill>
                  <a:schemeClr val="dk1"/>
                </a:solidFill>
              </a:rPr>
              <a:t>completion</a:t>
            </a:r>
            <a:r>
              <a:rPr b="1" lang="en">
                <a:solidFill>
                  <a:schemeClr val="dk1"/>
                </a:solidFill>
              </a:rPr>
              <a:t> of this course</a:t>
            </a:r>
            <a:endParaRPr b="1">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b="1">
              <a:solidFill>
                <a:schemeClr val="dk1"/>
              </a:solidFill>
            </a:endParaRPr>
          </a:p>
        </p:txBody>
      </p:sp>
      <p:sp>
        <p:nvSpPr>
          <p:cNvPr id="147" name="Google Shape;147;g1457e7d6756_0_19"/>
          <p:cNvSpPr txBox="1"/>
          <p:nvPr/>
        </p:nvSpPr>
        <p:spPr>
          <a:xfrm>
            <a:off x="-1463425" y="2434600"/>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8" name="Google Shape;148;g1457e7d6756_0_19"/>
          <p:cNvSpPr txBox="1"/>
          <p:nvPr/>
        </p:nvSpPr>
        <p:spPr>
          <a:xfrm>
            <a:off x="4965150" y="2371650"/>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9" name="Google Shape;149;g1457e7d6756_0_19"/>
          <p:cNvSpPr txBox="1"/>
          <p:nvPr/>
        </p:nvSpPr>
        <p:spPr>
          <a:xfrm>
            <a:off x="266950" y="2084000"/>
            <a:ext cx="8808600" cy="2555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What groups or networks do you belong to that you will be inviting to your first course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457e7d6756_0_0"/>
          <p:cNvSpPr txBox="1"/>
          <p:nvPr>
            <p:ph idx="1" type="body"/>
          </p:nvPr>
        </p:nvSpPr>
        <p:spPr>
          <a:xfrm>
            <a:off x="2863525" y="1009200"/>
            <a:ext cx="6228000" cy="3477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1600"/>
              <a:t>These weeks activities are:</a:t>
            </a:r>
            <a:endParaRPr sz="1600"/>
          </a:p>
          <a:p>
            <a:pPr indent="-330200" lvl="0" marL="457200" rtl="0" algn="l">
              <a:lnSpc>
                <a:spcPct val="115000"/>
              </a:lnSpc>
              <a:spcBef>
                <a:spcPts val="0"/>
              </a:spcBef>
              <a:spcAft>
                <a:spcPts val="0"/>
              </a:spcAft>
              <a:buSzPts val="1600"/>
              <a:buChar char="●"/>
            </a:pPr>
            <a:r>
              <a:rPr b="1" lang="en" sz="1600"/>
              <a:t>Creating a session plan</a:t>
            </a:r>
            <a:endParaRPr b="1" sz="1600"/>
          </a:p>
          <a:p>
            <a:pPr indent="-330200" lvl="0" marL="457200" rtl="0" algn="l">
              <a:lnSpc>
                <a:spcPct val="115000"/>
              </a:lnSpc>
              <a:spcBef>
                <a:spcPts val="0"/>
              </a:spcBef>
              <a:spcAft>
                <a:spcPts val="0"/>
              </a:spcAft>
              <a:buSzPts val="1600"/>
              <a:buChar char="●"/>
            </a:pPr>
            <a:r>
              <a:rPr b="1" lang="en" sz="1600"/>
              <a:t>Prepare Mock Delivery</a:t>
            </a:r>
            <a:endParaRPr b="1" sz="1600"/>
          </a:p>
          <a:p>
            <a:pPr indent="-330200" lvl="0" marL="457200" rtl="0" algn="l">
              <a:lnSpc>
                <a:spcPct val="115000"/>
              </a:lnSpc>
              <a:spcBef>
                <a:spcPts val="0"/>
              </a:spcBef>
              <a:spcAft>
                <a:spcPts val="0"/>
              </a:spcAft>
              <a:buSzPts val="1600"/>
              <a:buChar char="●"/>
            </a:pPr>
            <a:r>
              <a:rPr b="1" lang="en" sz="1600"/>
              <a:t>Record Mock Delivery </a:t>
            </a:r>
            <a:endParaRPr b="1" sz="1600"/>
          </a:p>
          <a:p>
            <a:pPr indent="-330200" lvl="0" marL="457200" rtl="0" algn="l">
              <a:lnSpc>
                <a:spcPct val="115000"/>
              </a:lnSpc>
              <a:spcBef>
                <a:spcPts val="0"/>
              </a:spcBef>
              <a:spcAft>
                <a:spcPts val="0"/>
              </a:spcAft>
              <a:buSzPts val="1600"/>
              <a:buChar char="●"/>
            </a:pPr>
            <a:r>
              <a:rPr b="1" lang="en" sz="1600"/>
              <a:t>Provide pairing feedback and self reflecting </a:t>
            </a:r>
            <a:endParaRPr b="1" sz="1600"/>
          </a:p>
          <a:p>
            <a:pPr indent="-330200" lvl="0" marL="457200" rtl="0" algn="l">
              <a:lnSpc>
                <a:spcPct val="115000"/>
              </a:lnSpc>
              <a:spcBef>
                <a:spcPts val="0"/>
              </a:spcBef>
              <a:spcAft>
                <a:spcPts val="0"/>
              </a:spcAft>
              <a:buSzPts val="1600"/>
              <a:buChar char="●"/>
            </a:pPr>
            <a:r>
              <a:rPr b="1" lang="en" sz="1600"/>
              <a:t>Letter to my future self</a:t>
            </a:r>
            <a:endParaRPr b="1" sz="1600"/>
          </a:p>
          <a:p>
            <a:pPr indent="0" lvl="0" marL="0" rtl="0" algn="l">
              <a:lnSpc>
                <a:spcPct val="115000"/>
              </a:lnSpc>
              <a:spcBef>
                <a:spcPts val="0"/>
              </a:spcBef>
              <a:spcAft>
                <a:spcPts val="0"/>
              </a:spcAft>
              <a:buNone/>
            </a:pPr>
            <a:r>
              <a:t/>
            </a:r>
            <a:endParaRPr b="1" sz="1600"/>
          </a:p>
          <a:p>
            <a:pPr indent="0" lvl="0" marL="0" rtl="0" algn="l">
              <a:lnSpc>
                <a:spcPct val="115000"/>
              </a:lnSpc>
              <a:spcBef>
                <a:spcPts val="1600"/>
              </a:spcBef>
              <a:spcAft>
                <a:spcPts val="0"/>
              </a:spcAft>
              <a:buSzPts val="1800"/>
              <a:buNone/>
            </a:pPr>
            <a:r>
              <a:rPr lang="en" sz="1600"/>
              <a:t>The activities are designed to get you thinking about the content and to encourage questions. Each activity is described in the following slides.</a:t>
            </a:r>
            <a:endParaRPr sz="1600"/>
          </a:p>
          <a:p>
            <a:pPr indent="0" lvl="0" marL="0" rtl="0" algn="l">
              <a:lnSpc>
                <a:spcPct val="115000"/>
              </a:lnSpc>
              <a:spcBef>
                <a:spcPts val="1600"/>
              </a:spcBef>
              <a:spcAft>
                <a:spcPts val="0"/>
              </a:spcAft>
              <a:buSzPts val="1800"/>
              <a:buNone/>
            </a:pPr>
            <a:r>
              <a:rPr lang="en" sz="1600"/>
              <a:t>Please do post your questions on the forum - the facilitators and your peers will respond to these questions throughout the course. </a:t>
            </a:r>
            <a:endParaRPr sz="1600"/>
          </a:p>
          <a:p>
            <a:pPr indent="0" lvl="0" marL="0" rtl="0" algn="l">
              <a:lnSpc>
                <a:spcPct val="115000"/>
              </a:lnSpc>
              <a:spcBef>
                <a:spcPts val="1600"/>
              </a:spcBef>
              <a:spcAft>
                <a:spcPts val="0"/>
              </a:spcAft>
              <a:buSzPts val="1800"/>
              <a:buNone/>
            </a:pPr>
            <a:r>
              <a:t/>
            </a:r>
            <a:endParaRPr b="0" sz="1600"/>
          </a:p>
          <a:p>
            <a:pPr indent="0" lvl="0" marL="0" rtl="0" algn="l">
              <a:lnSpc>
                <a:spcPct val="115000"/>
              </a:lnSpc>
              <a:spcBef>
                <a:spcPts val="1600"/>
              </a:spcBef>
              <a:spcAft>
                <a:spcPts val="1600"/>
              </a:spcAft>
              <a:buSzPts val="1800"/>
              <a:buNone/>
            </a:pPr>
            <a:r>
              <a:t/>
            </a:r>
            <a:endParaRPr b="0" sz="1600"/>
          </a:p>
        </p:txBody>
      </p:sp>
      <p:sp>
        <p:nvSpPr>
          <p:cNvPr id="155" name="Google Shape;155;g1457e7d6756_0_0"/>
          <p:cNvSpPr txBox="1"/>
          <p:nvPr>
            <p:ph type="title"/>
          </p:nvPr>
        </p:nvSpPr>
        <p:spPr>
          <a:xfrm>
            <a:off x="0" y="0"/>
            <a:ext cx="2757300" cy="51435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Break Week- Activities</a:t>
            </a:r>
            <a:endParaRPr b="1" sz="2200">
              <a:solidFill>
                <a:srgbClr val="20124D"/>
              </a:solidFill>
            </a:endParaRPr>
          </a:p>
          <a:p>
            <a:pPr indent="0" lvl="0" marL="0" rtl="0" algn="l">
              <a:lnSpc>
                <a:spcPct val="100000"/>
              </a:lnSpc>
              <a:spcBef>
                <a:spcPts val="0"/>
              </a:spcBef>
              <a:spcAft>
                <a:spcPts val="0"/>
              </a:spcAft>
              <a:buSzPts val="2800"/>
              <a:buNone/>
            </a:pPr>
            <a:r>
              <a:t/>
            </a:r>
            <a:endParaRPr b="1" sz="2200">
              <a:solidFill>
                <a:srgbClr val="20124D"/>
              </a:solidFill>
            </a:endParaRPr>
          </a:p>
          <a:p>
            <a:pPr indent="0" lvl="0" marL="0" rtl="0" algn="l">
              <a:lnSpc>
                <a:spcPct val="100000"/>
              </a:lnSpc>
              <a:spcBef>
                <a:spcPts val="0"/>
              </a:spcBef>
              <a:spcAft>
                <a:spcPts val="0"/>
              </a:spcAft>
              <a:buSzPts val="2800"/>
              <a:buNone/>
            </a:pPr>
            <a:r>
              <a:rPr b="1" lang="en" sz="1800">
                <a:solidFill>
                  <a:srgbClr val="20124D"/>
                </a:solidFill>
              </a:rPr>
              <a:t>As you work through the content we would recommend that you collaborate with others on these activities.</a:t>
            </a:r>
            <a:endParaRPr b="1" sz="1800">
              <a:solidFill>
                <a:srgbClr val="20124D"/>
              </a:solidFill>
            </a:endParaRPr>
          </a:p>
          <a:p>
            <a:pPr indent="0" lvl="0" marL="0" rtl="0" algn="l">
              <a:lnSpc>
                <a:spcPct val="100000"/>
              </a:lnSpc>
              <a:spcBef>
                <a:spcPts val="0"/>
              </a:spcBef>
              <a:spcAft>
                <a:spcPts val="0"/>
              </a:spcAft>
              <a:buSzPts val="2800"/>
              <a:buNone/>
            </a:pPr>
            <a:r>
              <a:rPr b="1" lang="en" sz="1400">
                <a:solidFill>
                  <a:srgbClr val="333333"/>
                </a:solidFill>
              </a:rPr>
              <a:t>These some  activities are not assessed and are a way for you to expand your knowledge. </a:t>
            </a:r>
            <a:endParaRPr b="1" sz="1400">
              <a:solidFill>
                <a:srgbClr val="333333"/>
              </a:solidFill>
            </a:endParaRPr>
          </a:p>
          <a:p>
            <a:pPr indent="0" lvl="0" marL="0" rtl="0" algn="l">
              <a:lnSpc>
                <a:spcPct val="100000"/>
              </a:lnSpc>
              <a:spcBef>
                <a:spcPts val="0"/>
              </a:spcBef>
              <a:spcAft>
                <a:spcPts val="0"/>
              </a:spcAft>
              <a:buSzPts val="2800"/>
              <a:buNone/>
            </a:pPr>
            <a:r>
              <a:t/>
            </a:r>
            <a:endParaRPr b="1" sz="1400">
              <a:solidFill>
                <a:srgbClr val="333333"/>
              </a:solidFill>
            </a:endParaRPr>
          </a:p>
          <a:p>
            <a:pPr indent="0" lvl="0" marL="0" rtl="0" algn="l">
              <a:lnSpc>
                <a:spcPct val="100000"/>
              </a:lnSpc>
              <a:spcBef>
                <a:spcPts val="0"/>
              </a:spcBef>
              <a:spcAft>
                <a:spcPts val="0"/>
              </a:spcAft>
              <a:buSzPts val="2800"/>
              <a:buNone/>
            </a:pPr>
            <a:r>
              <a:rPr b="1" lang="en" sz="1400">
                <a:solidFill>
                  <a:srgbClr val="333333"/>
                </a:solidFill>
              </a:rPr>
              <a:t>You can provide evidence of these activities on the following slides.</a:t>
            </a:r>
            <a:endParaRPr b="1" sz="1400">
              <a:solidFill>
                <a:srgbClr val="333333"/>
              </a:solidFill>
            </a:endParaRPr>
          </a:p>
          <a:p>
            <a:pPr indent="0" lvl="0" marL="0" rtl="0" algn="l">
              <a:lnSpc>
                <a:spcPct val="100000"/>
              </a:lnSpc>
              <a:spcBef>
                <a:spcPts val="0"/>
              </a:spcBef>
              <a:spcAft>
                <a:spcPts val="0"/>
              </a:spcAft>
              <a:buSzPts val="2800"/>
              <a:buNone/>
            </a:pPr>
            <a:r>
              <a:t/>
            </a:r>
            <a:endParaRPr b="1" sz="1400">
              <a:solidFill>
                <a:srgbClr val="333333"/>
              </a:solidFill>
            </a:endParaRPr>
          </a:p>
          <a:p>
            <a:pPr indent="0" lvl="0" marL="0" rtl="0" algn="l">
              <a:lnSpc>
                <a:spcPct val="100000"/>
              </a:lnSpc>
              <a:spcBef>
                <a:spcPts val="0"/>
              </a:spcBef>
              <a:spcAft>
                <a:spcPts val="0"/>
              </a:spcAft>
              <a:buSzPts val="2800"/>
              <a:buNone/>
            </a:pPr>
            <a:r>
              <a:rPr b="1" lang="en" sz="1400">
                <a:solidFill>
                  <a:srgbClr val="333333"/>
                </a:solidFill>
              </a:rPr>
              <a:t>This portfolio will also includes break week expectations</a:t>
            </a:r>
            <a:endParaRPr b="1" sz="1400">
              <a:solidFill>
                <a:srgbClr val="333333"/>
              </a:solidFill>
            </a:endParaRPr>
          </a:p>
          <a:p>
            <a:pPr indent="0" lvl="0" marL="0" rtl="0" algn="l">
              <a:lnSpc>
                <a:spcPct val="100000"/>
              </a:lnSpc>
              <a:spcBef>
                <a:spcPts val="0"/>
              </a:spcBef>
              <a:spcAft>
                <a:spcPts val="0"/>
              </a:spcAft>
              <a:buSzPts val="2800"/>
              <a:buNone/>
            </a:pPr>
            <a:r>
              <a:t/>
            </a:r>
            <a:endParaRPr b="1" sz="1400">
              <a:solidFill>
                <a:srgbClr val="20124D"/>
              </a:solidFill>
            </a:endParaRPr>
          </a:p>
          <a:p>
            <a:pPr indent="0" lvl="0" marL="0" rtl="0" algn="l">
              <a:lnSpc>
                <a:spcPct val="100000"/>
              </a:lnSpc>
              <a:spcBef>
                <a:spcPts val="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56" name="Google Shape;156;g1457e7d6756_0_0"/>
          <p:cNvPicPr preferRelativeResize="0"/>
          <p:nvPr/>
        </p:nvPicPr>
        <p:blipFill rotWithShape="1">
          <a:blip r:embed="rId3">
            <a:alphaModFix/>
          </a:blip>
          <a:srcRect b="0" l="0" r="0" t="0"/>
          <a:stretch/>
        </p:blipFill>
        <p:spPr>
          <a:xfrm>
            <a:off x="4728948" y="-122350"/>
            <a:ext cx="2180376" cy="1226475"/>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1457e7d6756_0_28"/>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Week Three : </a:t>
            </a:r>
            <a:r>
              <a:rPr b="1" lang="en" sz="2200">
                <a:solidFill>
                  <a:srgbClr val="20124D"/>
                </a:solidFill>
              </a:rPr>
              <a:t>Reflection Assignment (Not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Creating a Session Plan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62" name="Google Shape;162;g1457e7d6756_0_28"/>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63" name="Google Shape;163;g1457e7d6756_0_28"/>
          <p:cNvSpPr txBox="1"/>
          <p:nvPr/>
        </p:nvSpPr>
        <p:spPr>
          <a:xfrm>
            <a:off x="25825" y="1092850"/>
            <a:ext cx="9118200" cy="298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Using the provided Session Plan Template document, to help plan your first mock session to introduce the first course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This document will help you plan out</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Session Objectives</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Learning Strategies</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Materials needed </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Timings</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4" name="Google Shape;164;g1457e7d6756_0_28"/>
          <p:cNvSpPr txBox="1"/>
          <p:nvPr/>
        </p:nvSpPr>
        <p:spPr>
          <a:xfrm>
            <a:off x="4965150" y="2371650"/>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165" name="Google Shape;165;g1457e7d6756_0_28"/>
          <p:cNvPicPr preferRelativeResize="0"/>
          <p:nvPr/>
        </p:nvPicPr>
        <p:blipFill>
          <a:blip r:embed="rId4">
            <a:alphaModFix/>
          </a:blip>
          <a:stretch>
            <a:fillRect/>
          </a:stretch>
        </p:blipFill>
        <p:spPr>
          <a:xfrm>
            <a:off x="2523950" y="2571750"/>
            <a:ext cx="3839574" cy="2137376"/>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