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0" roundtripDataSignature="AMtx7mhIoEapEclP/EP8fgHEcO8eaQyS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2" y="4400556"/>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44f478477e_1_28: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144f478477e_1_28: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7: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4f478477e_1_34: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144f478477e_1_34: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9: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0: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3: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4: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44f478477e_1_2: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144f478477e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6: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44f478477e_1_13: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144f478477e_1_13: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44f478477e_1_21: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144f478477e_1_21: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www.diversityandability.com" TargetMode="External"/><Relationship Id="rId4" Type="http://schemas.openxmlformats.org/officeDocument/2006/relationships/hyperlink" Target="https://www.linkedin.com/company/diversity-and-ability" TargetMode="External"/><Relationship Id="rId11" Type="http://schemas.openxmlformats.org/officeDocument/2006/relationships/image" Target="../media/image5.png"/><Relationship Id="rId10" Type="http://schemas.openxmlformats.org/officeDocument/2006/relationships/image" Target="../media/image11.png"/><Relationship Id="rId9" Type="http://schemas.openxmlformats.org/officeDocument/2006/relationships/image" Target="../media/image13.png"/><Relationship Id="rId5" Type="http://schemas.openxmlformats.org/officeDocument/2006/relationships/hyperlink" Target="https://www.facebook.com/dnamatters" TargetMode="External"/><Relationship Id="rId6" Type="http://schemas.openxmlformats.org/officeDocument/2006/relationships/hyperlink" Target="https://twitter.com/DandA_inclusion" TargetMode="External"/><Relationship Id="rId7" Type="http://schemas.openxmlformats.org/officeDocument/2006/relationships/image" Target="../media/image3.png"/><Relationship Id="rId8"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9" name="Google Shape;49;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22"/>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2" name="Google Shape;52;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3" name="Google Shape;53;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5" name="Google Shape;5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2" name="Google Shape;6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CUSTOM_3">
    <p:bg>
      <p:bgPr>
        <a:solidFill>
          <a:schemeClr val="lt2"/>
        </a:solidFill>
      </p:bgPr>
    </p:bg>
    <p:spTree>
      <p:nvGrpSpPr>
        <p:cNvPr id="63" name="Shape 63"/>
        <p:cNvGrpSpPr/>
        <p:nvPr/>
      </p:nvGrpSpPr>
      <p:grpSpPr>
        <a:xfrm>
          <a:off x="0" y="0"/>
          <a:ext cx="0" cy="0"/>
          <a:chOff x="0" y="0"/>
          <a:chExt cx="0" cy="0"/>
        </a:xfrm>
      </p:grpSpPr>
      <p:pic>
        <p:nvPicPr>
          <p:cNvPr id="64" name="Google Shape;64;p25"/>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65" name="Google Shape;65;p25"/>
          <p:cNvSpPr txBox="1"/>
          <p:nvPr/>
        </p:nvSpPr>
        <p:spPr>
          <a:xfrm>
            <a:off x="145350" y="904725"/>
            <a:ext cx="4932600" cy="40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190500" lvl="0" marL="3937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B2B73"/>
              </a:solidFill>
              <a:latin typeface="Arial"/>
              <a:ea typeface="Arial"/>
              <a:cs typeface="Arial"/>
              <a:sym typeface="Arial"/>
            </a:endParaRPr>
          </a:p>
          <a:p>
            <a:pPr indent="0" lvl="0" marL="78740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2B2B7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0097A7"/>
                </a:solidFill>
                <a:latin typeface="Arial"/>
                <a:ea typeface="Arial"/>
                <a:cs typeface="Arial"/>
                <a:sym typeface="Arial"/>
                <a:hlinkClick r:id="rId3">
                  <a:extLst>
                    <a:ext uri="{A12FA001-AC4F-418D-AE19-62706E023703}">
                      <ahyp:hlinkClr val="tx"/>
                    </a:ext>
                  </a:extLst>
                </a:hlinkClick>
              </a:rPr>
              <a:t>www.diversityandability.com</a:t>
            </a:r>
            <a:r>
              <a:rPr b="1" i="0" lang="en" sz="1600" u="none" cap="none" strike="noStrike">
                <a:solidFill>
                  <a:srgbClr val="78909C"/>
                </a:solidFill>
                <a:latin typeface="Arial"/>
                <a:ea typeface="Arial"/>
                <a:cs typeface="Arial"/>
                <a:sym typeface="Arial"/>
              </a:rPr>
              <a:t> </a:t>
            </a:r>
            <a:endParaRPr b="1" i="0" sz="18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2B2B73"/>
                </a:solidFill>
                <a:latin typeface="Arial"/>
                <a:ea typeface="Arial"/>
                <a:cs typeface="Arial"/>
                <a:sym typeface="Arial"/>
              </a:rPr>
              <a:t>Social Media: </a:t>
            </a:r>
            <a:r>
              <a:rPr b="0" i="0" lang="en" sz="1400" u="none" cap="none" strike="noStrike">
                <a:solidFill>
                  <a:srgbClr val="2B2B73"/>
                </a:solidFill>
                <a:latin typeface="Arial"/>
                <a:ea typeface="Arial"/>
                <a:cs typeface="Arial"/>
                <a:sym typeface="Arial"/>
              </a:rPr>
              <a:t>	</a:t>
            </a:r>
            <a:endParaRPr b="0" i="0" sz="1400" u="none" cap="none" strike="noStrike">
              <a:solidFill>
                <a:srgbClr val="2B2B73"/>
              </a:solidFill>
              <a:latin typeface="Arial"/>
              <a:ea typeface="Arial"/>
              <a:cs typeface="Arial"/>
              <a:sym typeface="Arial"/>
            </a:endParaRPr>
          </a:p>
          <a:p>
            <a:pPr indent="-190500" lvl="0" marL="3937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4">
                  <a:extLst>
                    <a:ext uri="{A12FA001-AC4F-418D-AE19-62706E023703}">
                      <ahyp:hlinkClr val="tx"/>
                    </a:ext>
                  </a:extLst>
                </a:hlinkClick>
              </a:rPr>
              <a:t>LinkedIn </a:t>
            </a:r>
            <a:r>
              <a:rPr b="0" i="0" lang="en" sz="1800" u="none" cap="none" strike="noStrike">
                <a:solidFill>
                  <a:srgbClr val="2B2B73"/>
                </a:solidFill>
                <a:latin typeface="Arial"/>
                <a:ea typeface="Arial"/>
                <a:cs typeface="Arial"/>
                <a:sym typeface="Arial"/>
              </a:rPr>
              <a:t>diversity-and-ability</a:t>
            </a:r>
            <a:endParaRPr b="0" i="0" sz="18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5">
                  <a:extLst>
                    <a:ext uri="{A12FA001-AC4F-418D-AE19-62706E023703}">
                      <ahyp:hlinkClr val="tx"/>
                    </a:ext>
                  </a:extLst>
                </a:hlinkClick>
              </a:rPr>
              <a:t>Facebook</a:t>
            </a:r>
            <a:r>
              <a:rPr b="0" i="0" lang="en" sz="1800" u="none" cap="none" strike="noStrike">
                <a:solidFill>
                  <a:srgbClr val="2B2B73"/>
                </a:solidFill>
                <a:latin typeface="Arial"/>
                <a:ea typeface="Arial"/>
                <a:cs typeface="Arial"/>
                <a:sym typeface="Arial"/>
              </a:rPr>
              <a:t> @dnamatters</a:t>
            </a:r>
            <a:endParaRPr b="0" i="0" sz="18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6">
                  <a:extLst>
                    <a:ext uri="{A12FA001-AC4F-418D-AE19-62706E023703}">
                      <ahyp:hlinkClr val="tx"/>
                    </a:ext>
                  </a:extLst>
                </a:hlinkClick>
              </a:rPr>
              <a:t>Twitter</a:t>
            </a:r>
            <a:r>
              <a:rPr b="0" i="0" lang="en" sz="1800" u="none" cap="none" strike="noStrike">
                <a:solidFill>
                  <a:srgbClr val="2B2B73"/>
                </a:solidFill>
                <a:latin typeface="Arial"/>
                <a:ea typeface="Arial"/>
                <a:cs typeface="Arial"/>
                <a:sym typeface="Arial"/>
              </a:rPr>
              <a:t> @DandA_inclusion</a:t>
            </a:r>
            <a:br>
              <a:rPr b="0" i="0" lang="en" sz="1800" u="none" cap="none" strike="noStrike">
                <a:solidFill>
                  <a:srgbClr val="2B2B73"/>
                </a:solidFill>
                <a:latin typeface="Arial"/>
                <a:ea typeface="Arial"/>
                <a:cs typeface="Arial"/>
                <a:sym typeface="Arial"/>
              </a:rPr>
            </a:br>
            <a:r>
              <a:rPr b="0" i="0" lang="en" sz="1800" u="sng" cap="none" strike="noStrike">
                <a:solidFill>
                  <a:schemeClr val="hlink"/>
                </a:solidFill>
                <a:latin typeface="Arial"/>
                <a:ea typeface="Arial"/>
                <a:cs typeface="Arial"/>
                <a:sym typeface="Arial"/>
              </a:rPr>
              <a:t>Instagram</a:t>
            </a:r>
            <a:r>
              <a:rPr b="0" i="0" lang="en" sz="1800" u="none" cap="none" strike="noStrike">
                <a:solidFill>
                  <a:srgbClr val="2B2B73"/>
                </a:solidFill>
                <a:latin typeface="Arial"/>
                <a:ea typeface="Arial"/>
                <a:cs typeface="Arial"/>
                <a:sym typeface="Arial"/>
              </a:rPr>
              <a:t> @diversity_and_ability</a:t>
            </a:r>
            <a:endParaRPr b="0" i="0" sz="1800" u="none" cap="none" strike="noStrike">
              <a:solidFill>
                <a:srgbClr val="2B2B73"/>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B2B73"/>
              </a:solidFill>
              <a:latin typeface="Arial"/>
              <a:ea typeface="Arial"/>
              <a:cs typeface="Arial"/>
              <a:sym typeface="Arial"/>
            </a:endParaRPr>
          </a:p>
          <a:p>
            <a:pPr indent="0" lvl="0" marL="0" marR="0" rtl="0" algn="l">
              <a:lnSpc>
                <a:spcPct val="115000"/>
              </a:lnSpc>
              <a:spcBef>
                <a:spcPts val="0"/>
              </a:spcBef>
              <a:spcAft>
                <a:spcPts val="1600"/>
              </a:spcAft>
              <a:buClr>
                <a:srgbClr val="000000"/>
              </a:buClr>
              <a:buSzPts val="1900"/>
              <a:buFont typeface="Arial"/>
              <a:buNone/>
            </a:pPr>
            <a:r>
              <a:t/>
            </a:r>
            <a:endParaRPr b="0" i="0" sz="1900" u="none" cap="none" strike="noStrike">
              <a:solidFill>
                <a:srgbClr val="2B2B73"/>
              </a:solidFill>
              <a:latin typeface="Arial"/>
              <a:ea typeface="Arial"/>
              <a:cs typeface="Arial"/>
              <a:sym typeface="Arial"/>
            </a:endParaRPr>
          </a:p>
        </p:txBody>
      </p:sp>
      <p:pic>
        <p:nvPicPr>
          <p:cNvPr id="66" name="Google Shape;66;p25"/>
          <p:cNvPicPr preferRelativeResize="0"/>
          <p:nvPr/>
        </p:nvPicPr>
        <p:blipFill rotWithShape="1">
          <a:blip r:embed="rId7">
            <a:alphaModFix/>
          </a:blip>
          <a:srcRect b="0" l="0" r="0" t="0"/>
          <a:stretch/>
        </p:blipFill>
        <p:spPr>
          <a:xfrm>
            <a:off x="450775" y="816475"/>
            <a:ext cx="4321751" cy="1042450"/>
          </a:xfrm>
          <a:prstGeom prst="rect">
            <a:avLst/>
          </a:prstGeom>
          <a:noFill/>
          <a:ln>
            <a:noFill/>
          </a:ln>
        </p:spPr>
      </p:pic>
      <p:grpSp>
        <p:nvGrpSpPr>
          <p:cNvPr id="67" name="Google Shape;67;p25"/>
          <p:cNvGrpSpPr/>
          <p:nvPr/>
        </p:nvGrpSpPr>
        <p:grpSpPr>
          <a:xfrm>
            <a:off x="772400" y="3256600"/>
            <a:ext cx="272250" cy="1217676"/>
            <a:chOff x="772400" y="3256600"/>
            <a:chExt cx="272250" cy="1217676"/>
          </a:xfrm>
        </p:grpSpPr>
        <p:pic>
          <p:nvPicPr>
            <p:cNvPr id="68" name="Google Shape;68;p25"/>
            <p:cNvPicPr preferRelativeResize="0"/>
            <p:nvPr/>
          </p:nvPicPr>
          <p:blipFill rotWithShape="1">
            <a:blip r:embed="rId8">
              <a:alphaModFix/>
            </a:blip>
            <a:srcRect b="0" l="0" r="0" t="0"/>
            <a:stretch/>
          </p:blipFill>
          <p:spPr>
            <a:xfrm>
              <a:off x="772401" y="3901704"/>
              <a:ext cx="272249" cy="268705"/>
            </a:xfrm>
            <a:prstGeom prst="rect">
              <a:avLst/>
            </a:prstGeom>
            <a:noFill/>
            <a:ln>
              <a:noFill/>
            </a:ln>
          </p:spPr>
        </p:pic>
        <p:pic>
          <p:nvPicPr>
            <p:cNvPr id="69" name="Google Shape;69;p25"/>
            <p:cNvPicPr preferRelativeResize="0"/>
            <p:nvPr/>
          </p:nvPicPr>
          <p:blipFill rotWithShape="1">
            <a:blip r:embed="rId9">
              <a:alphaModFix/>
            </a:blip>
            <a:srcRect b="0" l="0" r="0" t="0"/>
            <a:stretch/>
          </p:blipFill>
          <p:spPr>
            <a:xfrm>
              <a:off x="772401" y="3585833"/>
              <a:ext cx="272248" cy="269156"/>
            </a:xfrm>
            <a:prstGeom prst="rect">
              <a:avLst/>
            </a:prstGeom>
            <a:noFill/>
            <a:ln>
              <a:noFill/>
            </a:ln>
          </p:spPr>
        </p:pic>
        <p:pic>
          <p:nvPicPr>
            <p:cNvPr id="70" name="Google Shape;70;p25"/>
            <p:cNvPicPr preferRelativeResize="0"/>
            <p:nvPr/>
          </p:nvPicPr>
          <p:blipFill rotWithShape="1">
            <a:blip r:embed="rId10">
              <a:alphaModFix/>
            </a:blip>
            <a:srcRect b="0" l="0" r="0" t="0"/>
            <a:stretch/>
          </p:blipFill>
          <p:spPr>
            <a:xfrm>
              <a:off x="772401" y="3256600"/>
              <a:ext cx="272248" cy="269142"/>
            </a:xfrm>
            <a:prstGeom prst="rect">
              <a:avLst/>
            </a:prstGeom>
            <a:noFill/>
            <a:ln>
              <a:noFill/>
            </a:ln>
          </p:spPr>
        </p:pic>
        <p:pic>
          <p:nvPicPr>
            <p:cNvPr id="71" name="Google Shape;71;p25"/>
            <p:cNvPicPr preferRelativeResize="0"/>
            <p:nvPr/>
          </p:nvPicPr>
          <p:blipFill rotWithShape="1">
            <a:blip r:embed="rId11">
              <a:alphaModFix/>
            </a:blip>
            <a:srcRect b="0" l="0" r="0" t="0"/>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Accolades">
  <p:cSld name="CUSTOM_6">
    <p:spTree>
      <p:nvGrpSpPr>
        <p:cNvPr id="72" name="Shape 72"/>
        <p:cNvGrpSpPr/>
        <p:nvPr/>
      </p:nvGrpSpPr>
      <p:grpSpPr>
        <a:xfrm>
          <a:off x="0" y="0"/>
          <a:ext cx="0" cy="0"/>
          <a:chOff x="0" y="0"/>
          <a:chExt cx="0" cy="0"/>
        </a:xfrm>
      </p:grpSpPr>
      <p:sp>
        <p:nvSpPr>
          <p:cNvPr id="73" name="Google Shape;7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74" name="Google Shape;74;p26"/>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Title slide A">
  <p:cSld name="TITLE_2">
    <p:bg>
      <p:bgPr>
        <a:solidFill>
          <a:srgbClr val="FFFFFF"/>
        </a:solidFill>
      </p:bgPr>
    </p:bg>
    <p:spTree>
      <p:nvGrpSpPr>
        <p:cNvPr id="75" name="Shape 75"/>
        <p:cNvGrpSpPr/>
        <p:nvPr/>
      </p:nvGrpSpPr>
      <p:grpSpPr>
        <a:xfrm>
          <a:off x="0" y="0"/>
          <a:ext cx="0" cy="0"/>
          <a:chOff x="0" y="0"/>
          <a:chExt cx="0" cy="0"/>
        </a:xfrm>
      </p:grpSpPr>
      <p:sp>
        <p:nvSpPr>
          <p:cNvPr id="76" name="Google Shape;7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77" name="Google Shape;77;p27"/>
          <p:cNvGrpSpPr/>
          <p:nvPr/>
        </p:nvGrpSpPr>
        <p:grpSpPr>
          <a:xfrm>
            <a:off x="630141" y="717397"/>
            <a:ext cx="2802942" cy="2182791"/>
            <a:chOff x="630150" y="717396"/>
            <a:chExt cx="2367350" cy="1914057"/>
          </a:xfrm>
        </p:grpSpPr>
        <p:pic>
          <p:nvPicPr>
            <p:cNvPr id="78" name="Google Shape;78;p27"/>
            <p:cNvPicPr preferRelativeResize="0"/>
            <p:nvPr/>
          </p:nvPicPr>
          <p:blipFill rotWithShape="1">
            <a:blip r:embed="rId2">
              <a:alphaModFix/>
            </a:blip>
            <a:srcRect b="0" l="46889" r="0" t="0"/>
            <a:stretch/>
          </p:blipFill>
          <p:spPr>
            <a:xfrm>
              <a:off x="630150" y="1556253"/>
              <a:ext cx="2367350" cy="1075200"/>
            </a:xfrm>
            <a:prstGeom prst="rect">
              <a:avLst/>
            </a:prstGeom>
            <a:noFill/>
            <a:ln>
              <a:noFill/>
            </a:ln>
          </p:spPr>
        </p:pic>
        <p:pic>
          <p:nvPicPr>
            <p:cNvPr id="79" name="Google Shape;79;p27"/>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80" name="Google Shape;80;p27"/>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81" name="Google Shape;81;p27"/>
          <p:cNvSpPr/>
          <p:nvPr/>
        </p:nvSpPr>
        <p:spPr>
          <a:xfrm>
            <a:off x="0" y="3518525"/>
            <a:ext cx="9144000" cy="1625100"/>
          </a:xfrm>
          <a:prstGeom prst="rect">
            <a:avLst/>
          </a:prstGeom>
          <a:solidFill>
            <a:schemeClr val="lt2"/>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82" name="Google Shape;82;p27"/>
          <p:cNvSpPr txBox="1"/>
          <p:nvPr>
            <p:ph type="title"/>
          </p:nvPr>
        </p:nvSpPr>
        <p:spPr>
          <a:xfrm>
            <a:off x="998000" y="3899425"/>
            <a:ext cx="7084500" cy="77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pre-set half page">
  <p:cSld name="CUSTOM_3_1">
    <p:bg>
      <p:bgPr>
        <a:solidFill>
          <a:schemeClr val="lt2"/>
        </a:solidFill>
      </p:bgPr>
    </p:bg>
    <p:spTree>
      <p:nvGrpSpPr>
        <p:cNvPr id="83" name="Shape 83"/>
        <p:cNvGrpSpPr/>
        <p:nvPr/>
      </p:nvGrpSpPr>
      <p:grpSpPr>
        <a:xfrm>
          <a:off x="0" y="0"/>
          <a:ext cx="0" cy="0"/>
          <a:chOff x="0" y="0"/>
          <a:chExt cx="0" cy="0"/>
        </a:xfrm>
      </p:grpSpPr>
      <p:pic>
        <p:nvPicPr>
          <p:cNvPr id="84" name="Google Shape;84;p28"/>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85" name="Google Shape;85;p28"/>
          <p:cNvSpPr txBox="1"/>
          <p:nvPr>
            <p:ph type="title"/>
          </p:nvPr>
        </p:nvSpPr>
        <p:spPr>
          <a:xfrm>
            <a:off x="311700" y="370250"/>
            <a:ext cx="3982200" cy="75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28"/>
          <p:cNvSpPr txBox="1"/>
          <p:nvPr>
            <p:ph idx="1" type="body"/>
          </p:nvPr>
        </p:nvSpPr>
        <p:spPr>
          <a:xfrm>
            <a:off x="311700" y="1389600"/>
            <a:ext cx="3982200" cy="3179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Case Study">
  <p:cSld name="TITLE_AND_TWO_COLUMNS_2">
    <p:spTree>
      <p:nvGrpSpPr>
        <p:cNvPr id="27" name="Shape 27"/>
        <p:cNvGrpSpPr/>
        <p:nvPr/>
      </p:nvGrpSpPr>
      <p:grpSpPr>
        <a:xfrm>
          <a:off x="0" y="0"/>
          <a:ext cx="0" cy="0"/>
          <a:chOff x="0" y="0"/>
          <a:chExt cx="0" cy="0"/>
        </a:xfrm>
      </p:grpSpPr>
      <p:sp>
        <p:nvSpPr>
          <p:cNvPr id="28" name="Google Shape;28;p17"/>
          <p:cNvSpPr/>
          <p:nvPr/>
        </p:nvSpPr>
        <p:spPr>
          <a:xfrm>
            <a:off x="3695841" y="1140619"/>
            <a:ext cx="5448300" cy="40029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9" name="Google Shape;29;p17"/>
          <p:cNvSpPr/>
          <p:nvPr/>
        </p:nvSpPr>
        <p:spPr>
          <a:xfrm>
            <a:off x="3695841" y="0"/>
            <a:ext cx="5448300" cy="1140600"/>
          </a:xfrm>
          <a:prstGeom prst="rect">
            <a:avLst/>
          </a:prstGeom>
          <a:solidFill>
            <a:schemeClr val="accent3"/>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0" name="Google Shape;30;p17"/>
          <p:cNvSpPr txBox="1"/>
          <p:nvPr>
            <p:ph type="title"/>
          </p:nvPr>
        </p:nvSpPr>
        <p:spPr>
          <a:xfrm>
            <a:off x="311700" y="445025"/>
            <a:ext cx="3353100" cy="567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17"/>
          <p:cNvSpPr txBox="1"/>
          <p:nvPr>
            <p:ph idx="1" type="body"/>
          </p:nvPr>
        </p:nvSpPr>
        <p:spPr>
          <a:xfrm>
            <a:off x="358200" y="1246825"/>
            <a:ext cx="32601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17"/>
          <p:cNvSpPr txBox="1"/>
          <p:nvPr>
            <p:ph idx="2" type="body"/>
          </p:nvPr>
        </p:nvSpPr>
        <p:spPr>
          <a:xfrm>
            <a:off x="3850550" y="1246825"/>
            <a:ext cx="4978200" cy="3334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Services/ sidepane">
  <p:cSld name="TITLE_AND_TWO_COLUMNS_1">
    <p:spTree>
      <p:nvGrpSpPr>
        <p:cNvPr id="34" name="Shape 34"/>
        <p:cNvGrpSpPr/>
        <p:nvPr/>
      </p:nvGrpSpPr>
      <p:grpSpPr>
        <a:xfrm>
          <a:off x="0" y="0"/>
          <a:ext cx="0" cy="0"/>
          <a:chOff x="0" y="0"/>
          <a:chExt cx="0" cy="0"/>
        </a:xfrm>
      </p:grpSpPr>
      <p:sp>
        <p:nvSpPr>
          <p:cNvPr id="35" name="Google Shape;35;p18"/>
          <p:cNvSpPr txBox="1"/>
          <p:nvPr>
            <p:ph idx="1" type="body"/>
          </p:nvPr>
        </p:nvSpPr>
        <p:spPr>
          <a:xfrm>
            <a:off x="284100" y="1444573"/>
            <a:ext cx="2503500" cy="3124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accent1"/>
              </a:buClr>
              <a:buSzPts val="1400"/>
              <a:buChar char="●"/>
              <a:defRPr sz="1400">
                <a:solidFill>
                  <a:schemeClr val="accent1"/>
                </a:solidFill>
              </a:defRPr>
            </a:lvl1pPr>
            <a:lvl2pPr indent="-304800" lvl="1" marL="914400" algn="l">
              <a:lnSpc>
                <a:spcPct val="115000"/>
              </a:lnSpc>
              <a:spcBef>
                <a:spcPts val="1600"/>
              </a:spcBef>
              <a:spcAft>
                <a:spcPts val="0"/>
              </a:spcAft>
              <a:buClr>
                <a:schemeClr val="accent1"/>
              </a:buClr>
              <a:buSzPts val="1200"/>
              <a:buChar char="○"/>
              <a:defRPr sz="1200">
                <a:solidFill>
                  <a:schemeClr val="accent1"/>
                </a:solidFill>
              </a:defRPr>
            </a:lvl2pPr>
            <a:lvl3pPr indent="-304800" lvl="2" marL="1371600" algn="l">
              <a:lnSpc>
                <a:spcPct val="115000"/>
              </a:lnSpc>
              <a:spcBef>
                <a:spcPts val="1600"/>
              </a:spcBef>
              <a:spcAft>
                <a:spcPts val="0"/>
              </a:spcAft>
              <a:buClr>
                <a:schemeClr val="accent1"/>
              </a:buClr>
              <a:buSzPts val="1200"/>
              <a:buChar char="■"/>
              <a:defRPr sz="1200">
                <a:solidFill>
                  <a:schemeClr val="accent1"/>
                </a:solidFill>
              </a:defRPr>
            </a:lvl3pPr>
            <a:lvl4pPr indent="-304800" lvl="3" marL="1828800" algn="l">
              <a:lnSpc>
                <a:spcPct val="115000"/>
              </a:lnSpc>
              <a:spcBef>
                <a:spcPts val="1600"/>
              </a:spcBef>
              <a:spcAft>
                <a:spcPts val="0"/>
              </a:spcAft>
              <a:buClr>
                <a:schemeClr val="accent1"/>
              </a:buClr>
              <a:buSzPts val="1200"/>
              <a:buChar char="●"/>
              <a:defRPr sz="1200">
                <a:solidFill>
                  <a:schemeClr val="accent1"/>
                </a:solidFill>
              </a:defRPr>
            </a:lvl4pPr>
            <a:lvl5pPr indent="-304800" lvl="4" marL="2286000" algn="l">
              <a:lnSpc>
                <a:spcPct val="115000"/>
              </a:lnSpc>
              <a:spcBef>
                <a:spcPts val="1600"/>
              </a:spcBef>
              <a:spcAft>
                <a:spcPts val="0"/>
              </a:spcAft>
              <a:buClr>
                <a:schemeClr val="accent1"/>
              </a:buClr>
              <a:buSzPts val="1200"/>
              <a:buChar char="○"/>
              <a:defRPr sz="1200">
                <a:solidFill>
                  <a:schemeClr val="accent1"/>
                </a:solidFill>
              </a:defRPr>
            </a:lvl5pPr>
            <a:lvl6pPr indent="-304800" lvl="5" marL="2743200" algn="l">
              <a:lnSpc>
                <a:spcPct val="115000"/>
              </a:lnSpc>
              <a:spcBef>
                <a:spcPts val="1600"/>
              </a:spcBef>
              <a:spcAft>
                <a:spcPts val="0"/>
              </a:spcAft>
              <a:buClr>
                <a:schemeClr val="accent1"/>
              </a:buClr>
              <a:buSzPts val="1200"/>
              <a:buChar char="■"/>
              <a:defRPr sz="1200">
                <a:solidFill>
                  <a:schemeClr val="accent1"/>
                </a:solidFill>
              </a:defRPr>
            </a:lvl6pPr>
            <a:lvl7pPr indent="-304800" lvl="6" marL="3200400" algn="l">
              <a:lnSpc>
                <a:spcPct val="115000"/>
              </a:lnSpc>
              <a:spcBef>
                <a:spcPts val="1600"/>
              </a:spcBef>
              <a:spcAft>
                <a:spcPts val="0"/>
              </a:spcAft>
              <a:buClr>
                <a:schemeClr val="accent1"/>
              </a:buClr>
              <a:buSzPts val="1200"/>
              <a:buChar char="●"/>
              <a:defRPr sz="1200">
                <a:solidFill>
                  <a:schemeClr val="accent1"/>
                </a:solidFill>
              </a:defRPr>
            </a:lvl7pPr>
            <a:lvl8pPr indent="-304800" lvl="7" marL="3657600" algn="l">
              <a:lnSpc>
                <a:spcPct val="115000"/>
              </a:lnSpc>
              <a:spcBef>
                <a:spcPts val="1600"/>
              </a:spcBef>
              <a:spcAft>
                <a:spcPts val="0"/>
              </a:spcAft>
              <a:buClr>
                <a:schemeClr val="accent1"/>
              </a:buClr>
              <a:buSzPts val="1200"/>
              <a:buChar char="○"/>
              <a:defRPr sz="1200">
                <a:solidFill>
                  <a:schemeClr val="accent1"/>
                </a:solidFill>
              </a:defRPr>
            </a:lvl8pPr>
            <a:lvl9pPr indent="-304800" lvl="8" marL="4114800" algn="l">
              <a:lnSpc>
                <a:spcPct val="115000"/>
              </a:lnSpc>
              <a:spcBef>
                <a:spcPts val="1600"/>
              </a:spcBef>
              <a:spcAft>
                <a:spcPts val="1600"/>
              </a:spcAft>
              <a:buClr>
                <a:schemeClr val="accent1"/>
              </a:buClr>
              <a:buSzPts val="1200"/>
              <a:buChar char="■"/>
              <a:defRPr sz="1200">
                <a:solidFill>
                  <a:schemeClr val="accent1"/>
                </a:solidFill>
              </a:defRPr>
            </a:lvl9pPr>
          </a:lstStyle>
          <a:p/>
        </p:txBody>
      </p:sp>
      <p:sp>
        <p:nvSpPr>
          <p:cNvPr id="36" name="Google Shape;36;p18"/>
          <p:cNvSpPr txBox="1"/>
          <p:nvPr>
            <p:ph idx="2" type="body"/>
          </p:nvPr>
        </p:nvSpPr>
        <p:spPr>
          <a:xfrm>
            <a:off x="2859075" y="246950"/>
            <a:ext cx="6083400" cy="44835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18"/>
          <p:cNvPicPr preferRelativeResize="0"/>
          <p:nvPr/>
        </p:nvPicPr>
        <p:blipFill rotWithShape="1">
          <a:blip r:embed="rId2">
            <a:alphaModFix/>
          </a:blip>
          <a:srcRect b="0" l="0" r="0" t="0"/>
          <a:stretch/>
        </p:blipFill>
        <p:spPr>
          <a:xfrm>
            <a:off x="284280" y="4665150"/>
            <a:ext cx="1265961" cy="305362"/>
          </a:xfrm>
          <a:prstGeom prst="rect">
            <a:avLst/>
          </a:prstGeom>
          <a:noFill/>
          <a:ln>
            <a:noFill/>
          </a:ln>
        </p:spPr>
      </p:pic>
      <p:pic>
        <p:nvPicPr>
          <p:cNvPr id="39" name="Google Shape;39;p18"/>
          <p:cNvPicPr preferRelativeResize="0"/>
          <p:nvPr/>
        </p:nvPicPr>
        <p:blipFill rotWithShape="1">
          <a:blip r:embed="rId3">
            <a:alphaModFix/>
          </a:blip>
          <a:srcRect b="15647" l="0" r="0" t="18016"/>
          <a:stretch/>
        </p:blipFill>
        <p:spPr>
          <a:xfrm>
            <a:off x="284276" y="246950"/>
            <a:ext cx="2260096" cy="10791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17500" lvl="1" marL="914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0" name="Shape 90"/>
        <p:cNvGrpSpPr/>
        <p:nvPr/>
      </p:nvGrpSpPr>
      <p:grpSpPr>
        <a:xfrm>
          <a:off x="0" y="0"/>
          <a:ext cx="0" cy="0"/>
          <a:chOff x="0" y="0"/>
          <a:chExt cx="0" cy="0"/>
        </a:xfrm>
      </p:grpSpPr>
      <p:grpSp>
        <p:nvGrpSpPr>
          <p:cNvPr id="91" name="Google Shape;91;p1"/>
          <p:cNvGrpSpPr/>
          <p:nvPr/>
        </p:nvGrpSpPr>
        <p:grpSpPr>
          <a:xfrm>
            <a:off x="0" y="0"/>
            <a:ext cx="9142616" cy="5219700"/>
            <a:chOff x="0" y="0"/>
            <a:chExt cx="9142616" cy="5219700"/>
          </a:xfrm>
        </p:grpSpPr>
        <p:sp>
          <p:nvSpPr>
            <p:cNvPr id="92" name="Google Shape;92;p1"/>
            <p:cNvSpPr/>
            <p:nvPr/>
          </p:nvSpPr>
          <p:spPr>
            <a:xfrm flipH="1">
              <a:off x="3581816" y="8050"/>
              <a:ext cx="5560800" cy="1582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0" y="0"/>
              <a:ext cx="3571500" cy="5159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1"/>
            <p:cNvPicPr preferRelativeResize="0"/>
            <p:nvPr/>
          </p:nvPicPr>
          <p:blipFill rotWithShape="1">
            <a:blip r:embed="rId3">
              <a:alphaModFix/>
            </a:blip>
            <a:srcRect b="0" l="0" r="0" t="0"/>
            <a:stretch/>
          </p:blipFill>
          <p:spPr>
            <a:xfrm>
              <a:off x="236096" y="442719"/>
              <a:ext cx="3099315" cy="747600"/>
            </a:xfrm>
            <a:prstGeom prst="rect">
              <a:avLst/>
            </a:prstGeom>
            <a:noFill/>
            <a:ln>
              <a:noFill/>
            </a:ln>
          </p:spPr>
        </p:pic>
        <p:pic>
          <p:nvPicPr>
            <p:cNvPr id="95" name="Google Shape;95;p1"/>
            <p:cNvPicPr preferRelativeResize="0"/>
            <p:nvPr/>
          </p:nvPicPr>
          <p:blipFill rotWithShape="1">
            <a:blip r:embed="rId4">
              <a:alphaModFix/>
            </a:blip>
            <a:srcRect b="0" l="0" r="1583" t="0"/>
            <a:stretch/>
          </p:blipFill>
          <p:spPr>
            <a:xfrm>
              <a:off x="0" y="1590800"/>
              <a:ext cx="3571500" cy="3628900"/>
            </a:xfrm>
            <a:prstGeom prst="rect">
              <a:avLst/>
            </a:prstGeom>
            <a:noFill/>
            <a:ln>
              <a:noFill/>
            </a:ln>
          </p:spPr>
        </p:pic>
        <p:sp>
          <p:nvSpPr>
            <p:cNvPr id="96" name="Google Shape;96;p1"/>
            <p:cNvSpPr txBox="1"/>
            <p:nvPr/>
          </p:nvSpPr>
          <p:spPr>
            <a:xfrm>
              <a:off x="3713825" y="291550"/>
              <a:ext cx="5296800" cy="12930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Weekly Reflective Portfolio – International Course</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rPr>
                <a:t>Train the Trainer - Week One</a:t>
              </a:r>
              <a:endParaRPr b="0" i="0" sz="1800" u="none" cap="none" strike="noStrike">
                <a:solidFill>
                  <a:schemeClr val="dk1"/>
                </a:solidFill>
                <a:latin typeface="Arial"/>
                <a:ea typeface="Arial"/>
                <a:cs typeface="Arial"/>
                <a:sym typeface="Arial"/>
              </a:endParaRPr>
            </a:p>
          </p:txBody>
        </p:sp>
      </p:grpSp>
      <p:sp>
        <p:nvSpPr>
          <p:cNvPr id="97" name="Google Shape;97;p1"/>
          <p:cNvSpPr txBox="1"/>
          <p:nvPr/>
        </p:nvSpPr>
        <p:spPr>
          <a:xfrm>
            <a:off x="3833050" y="1846950"/>
            <a:ext cx="50940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i="0" lang="en" sz="3700" u="none" cap="none" strike="noStrike">
                <a:solidFill>
                  <a:srgbClr val="E9EFF6"/>
                </a:solidFill>
                <a:latin typeface="Arial"/>
                <a:ea typeface="Arial"/>
                <a:cs typeface="Arial"/>
                <a:sym typeface="Arial"/>
              </a:rPr>
              <a:t>Your Week 1 Portfolio</a:t>
            </a:r>
            <a:endParaRPr b="1" i="0" sz="3700" u="none" cap="none" strike="noStrike">
              <a:solidFill>
                <a:srgbClr val="E9EFF6"/>
              </a:solidFill>
              <a:latin typeface="Arial"/>
              <a:ea typeface="Arial"/>
              <a:cs typeface="Arial"/>
              <a:sym typeface="Arial"/>
            </a:endParaRPr>
          </a:p>
        </p:txBody>
      </p:sp>
      <p:sp>
        <p:nvSpPr>
          <p:cNvPr id="98" name="Google Shape;98;p1"/>
          <p:cNvSpPr txBox="1"/>
          <p:nvPr/>
        </p:nvSpPr>
        <p:spPr>
          <a:xfrm>
            <a:off x="3833050" y="2691050"/>
            <a:ext cx="993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Name:</a:t>
            </a:r>
            <a:endParaRPr b="1" i="0" sz="2000" u="none" cap="none" strike="noStrike">
              <a:solidFill>
                <a:schemeClr val="dk1"/>
              </a:solidFill>
              <a:latin typeface="Arial"/>
              <a:ea typeface="Arial"/>
              <a:cs typeface="Arial"/>
              <a:sym typeface="Arial"/>
            </a:endParaRPr>
          </a:p>
        </p:txBody>
      </p:sp>
      <p:sp>
        <p:nvSpPr>
          <p:cNvPr id="99" name="Google Shape;99;p1"/>
          <p:cNvSpPr txBox="1"/>
          <p:nvPr/>
        </p:nvSpPr>
        <p:spPr>
          <a:xfrm>
            <a:off x="4826632" y="2691050"/>
            <a:ext cx="4356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lt2"/>
                </a:solidFill>
                <a:latin typeface="Arial"/>
                <a:ea typeface="Arial"/>
                <a:cs typeface="Arial"/>
                <a:sym typeface="Arial"/>
              </a:rPr>
              <a:t>Please add your name here</a:t>
            </a:r>
            <a:endParaRPr b="0" i="0" sz="2000" u="none" cap="none" strike="noStrike">
              <a:solidFill>
                <a:schemeClr val="lt2"/>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44f478477e_1_28"/>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2800"/>
              <a:buNone/>
            </a:pPr>
            <a:r>
              <a:rPr b="1" lang="en" sz="2200">
                <a:solidFill>
                  <a:srgbClr val="20124D"/>
                </a:solidFill>
              </a:rPr>
              <a:t>Week One: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Barriers - how can this impact the assessment experience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70" name="Google Shape;170;g144f478477e_1_28"/>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71" name="Google Shape;171;g144f478477e_1_28"/>
          <p:cNvSpPr txBox="1"/>
          <p:nvPr/>
        </p:nvSpPr>
        <p:spPr>
          <a:xfrm>
            <a:off x="25825" y="1092850"/>
            <a:ext cx="9118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One: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Impacts for your community</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77" name="Google Shape;177;p7"/>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78" name="Google Shape;178;p7"/>
          <p:cNvSpPr txBox="1"/>
          <p:nvPr/>
        </p:nvSpPr>
        <p:spPr>
          <a:xfrm>
            <a:off x="25825" y="1092850"/>
            <a:ext cx="9118200" cy="74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This course is designed to </a:t>
            </a:r>
            <a:r>
              <a:rPr lang="en">
                <a:solidFill>
                  <a:schemeClr val="dk1"/>
                </a:solidFill>
              </a:rPr>
              <a:t>enable you to teach ours to provide Needs Assessments within your community</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400"/>
              <a:buFont typeface="Arial"/>
              <a:buNone/>
            </a:pPr>
            <a:r>
              <a:rPr b="1" lang="en">
                <a:solidFill>
                  <a:schemeClr val="dk1"/>
                </a:solidFill>
              </a:rPr>
              <a:t>Can you think of 3 impacts of having access to these assessments could have on you community</a:t>
            </a:r>
            <a:endParaRPr b="0" i="0" sz="1400" u="none" cap="none" strike="noStrike">
              <a:solidFill>
                <a:schemeClr val="dk1"/>
              </a:solidFill>
              <a:latin typeface="Arial"/>
              <a:ea typeface="Arial"/>
              <a:cs typeface="Arial"/>
              <a:sym typeface="Arial"/>
            </a:endParaRPr>
          </a:p>
        </p:txBody>
      </p:sp>
      <p:sp>
        <p:nvSpPr>
          <p:cNvPr id="179" name="Google Shape;179;p7"/>
          <p:cNvSpPr txBox="1"/>
          <p:nvPr/>
        </p:nvSpPr>
        <p:spPr>
          <a:xfrm>
            <a:off x="158425" y="2143200"/>
            <a:ext cx="8840400" cy="1672500"/>
          </a:xfrm>
          <a:prstGeom prst="rect">
            <a:avLst/>
          </a:prstGeom>
          <a:noFill/>
          <a:ln>
            <a:noFill/>
          </a:ln>
        </p:spPr>
        <p:txBody>
          <a:bodyPr anchorCtr="0" anchor="t" bIns="91425" lIns="91425" spcFirstLastPara="1" rIns="91425" wrap="square" tIns="91425">
            <a:spAutoFit/>
          </a:bodyPr>
          <a:lstStyle/>
          <a:p>
            <a:pPr indent="0" lvl="0" marL="0" marR="0" rtl="0" algn="l">
              <a:lnSpc>
                <a:spcPct val="200000"/>
              </a:lnSpc>
              <a:spcBef>
                <a:spcPts val="1000"/>
              </a:spcBef>
              <a:spcAft>
                <a:spcPts val="0"/>
              </a:spcAft>
              <a:buClr>
                <a:srgbClr val="000000"/>
              </a:buClr>
              <a:buSzPts val="1600"/>
              <a:buFont typeface="Arial"/>
              <a:buNone/>
            </a:pPr>
            <a:r>
              <a:rPr b="1" lang="en" sz="1600">
                <a:solidFill>
                  <a:schemeClr val="dk1"/>
                </a:solidFill>
              </a:rPr>
              <a:t>Impact </a:t>
            </a:r>
            <a:r>
              <a:rPr b="1" i="0" lang="en" sz="1600" u="none" cap="none" strike="noStrike">
                <a:solidFill>
                  <a:schemeClr val="dk1"/>
                </a:solidFill>
                <a:latin typeface="Arial"/>
                <a:ea typeface="Arial"/>
                <a:cs typeface="Arial"/>
                <a:sym typeface="Arial"/>
              </a:rPr>
              <a:t>1:</a:t>
            </a:r>
            <a:endParaRPr b="1" i="0" sz="1600" u="none" cap="none" strike="noStrike">
              <a:solidFill>
                <a:schemeClr val="dk1"/>
              </a:solidFill>
              <a:latin typeface="Arial"/>
              <a:ea typeface="Arial"/>
              <a:cs typeface="Arial"/>
              <a:sym typeface="Arial"/>
            </a:endParaRPr>
          </a:p>
          <a:p>
            <a:pPr indent="0" lvl="0" marL="0" marR="0" rtl="0" algn="l">
              <a:lnSpc>
                <a:spcPct val="200000"/>
              </a:lnSpc>
              <a:spcBef>
                <a:spcPts val="1000"/>
              </a:spcBef>
              <a:spcAft>
                <a:spcPts val="0"/>
              </a:spcAft>
              <a:buClr>
                <a:srgbClr val="000000"/>
              </a:buClr>
              <a:buSzPts val="1600"/>
              <a:buFont typeface="Arial"/>
              <a:buNone/>
            </a:pPr>
            <a:r>
              <a:rPr b="1" lang="en" sz="1600">
                <a:solidFill>
                  <a:schemeClr val="dk1"/>
                </a:solidFill>
              </a:rPr>
              <a:t>Impact </a:t>
            </a:r>
            <a:r>
              <a:rPr b="1" i="0" lang="en" sz="1600" u="none" cap="none" strike="noStrike">
                <a:solidFill>
                  <a:schemeClr val="dk1"/>
                </a:solidFill>
                <a:latin typeface="Arial"/>
                <a:ea typeface="Arial"/>
                <a:cs typeface="Arial"/>
                <a:sym typeface="Arial"/>
              </a:rPr>
              <a:t>2:</a:t>
            </a:r>
            <a:endParaRPr b="1" i="0" sz="1600" u="none" cap="none" strike="noStrike">
              <a:solidFill>
                <a:schemeClr val="dk1"/>
              </a:solidFill>
              <a:latin typeface="Arial"/>
              <a:ea typeface="Arial"/>
              <a:cs typeface="Arial"/>
              <a:sym typeface="Arial"/>
            </a:endParaRPr>
          </a:p>
          <a:p>
            <a:pPr indent="0" lvl="0" marL="0" marR="0" rtl="0" algn="l">
              <a:lnSpc>
                <a:spcPct val="200000"/>
              </a:lnSpc>
              <a:spcBef>
                <a:spcPts val="1000"/>
              </a:spcBef>
              <a:spcAft>
                <a:spcPts val="1000"/>
              </a:spcAft>
              <a:buClr>
                <a:srgbClr val="000000"/>
              </a:buClr>
              <a:buSzPts val="1600"/>
              <a:buFont typeface="Arial"/>
              <a:buNone/>
            </a:pPr>
            <a:r>
              <a:rPr b="1" lang="en" sz="1600">
                <a:solidFill>
                  <a:schemeClr val="dk1"/>
                </a:solidFill>
              </a:rPr>
              <a:t>Impact </a:t>
            </a:r>
            <a:r>
              <a:rPr b="1" i="0" lang="en" sz="1600" u="none" cap="none" strike="noStrike">
                <a:solidFill>
                  <a:schemeClr val="dk1"/>
                </a:solidFill>
                <a:latin typeface="Arial"/>
                <a:ea typeface="Arial"/>
                <a:cs typeface="Arial"/>
                <a:sym typeface="Arial"/>
              </a:rPr>
              <a:t>3:</a:t>
            </a:r>
            <a:endParaRPr b="1" i="0" sz="16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44f478477e_1_34"/>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One: </a:t>
            </a:r>
            <a:r>
              <a:rPr b="1" lang="en" sz="2200">
                <a:solidFill>
                  <a:srgbClr val="20124D"/>
                </a:solidFill>
              </a:rPr>
              <a:t>Revisit</a:t>
            </a:r>
            <a:r>
              <a:rPr b="1" lang="en" sz="2200">
                <a:solidFill>
                  <a:srgbClr val="20124D"/>
                </a:solidFill>
              </a:rPr>
              <a:t> Course Materials from the two courses and detail any questions or reflections below</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sp>
        <p:nvSpPr>
          <p:cNvPr id="185" name="Google Shape;185;g144f478477e_1_34"/>
          <p:cNvSpPr txBox="1"/>
          <p:nvPr/>
        </p:nvSpPr>
        <p:spPr>
          <a:xfrm>
            <a:off x="25825" y="1092850"/>
            <a:ext cx="9118200" cy="211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0"/>
              </a:spcAft>
              <a:buClr>
                <a:srgbClr val="000000"/>
              </a:buClr>
              <a:buSzPts val="1400"/>
              <a:buFont typeface="Arial"/>
              <a:buNone/>
            </a:pPr>
            <a:r>
              <a:rPr b="1" lang="en">
                <a:solidFill>
                  <a:schemeClr val="dk1"/>
                </a:solidFill>
              </a:rPr>
              <a:t>Assistive Technology</a:t>
            </a:r>
            <a:endParaRPr b="1">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t/>
            </a:r>
            <a:endParaRPr b="1">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t/>
            </a:r>
            <a:endParaRPr b="1">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t/>
            </a:r>
            <a:endParaRPr b="1">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t/>
            </a:r>
            <a:endParaRPr b="1">
              <a:solidFill>
                <a:schemeClr val="dk1"/>
              </a:solidFill>
            </a:endParaRPr>
          </a:p>
          <a:p>
            <a:pPr indent="0" lvl="0" marL="0" marR="0" rtl="0" algn="l">
              <a:lnSpc>
                <a:spcPct val="100000"/>
              </a:lnSpc>
              <a:spcBef>
                <a:spcPts val="1000"/>
              </a:spcBef>
              <a:spcAft>
                <a:spcPts val="1000"/>
              </a:spcAft>
              <a:buClr>
                <a:srgbClr val="000000"/>
              </a:buClr>
              <a:buSzPts val="1400"/>
              <a:buFont typeface="Arial"/>
              <a:buNone/>
            </a:pPr>
            <a:r>
              <a:rPr b="1" lang="en">
                <a:solidFill>
                  <a:schemeClr val="dk1"/>
                </a:solidFill>
              </a:rPr>
              <a:t>Needs Assessment</a:t>
            </a:r>
            <a:endParaRPr b="1">
              <a:solidFill>
                <a:schemeClr val="dk1"/>
              </a:solidFill>
            </a:endParaRPr>
          </a:p>
        </p:txBody>
      </p:sp>
      <p:sp>
        <p:nvSpPr>
          <p:cNvPr id="186" name="Google Shape;186;g144f478477e_1_34"/>
          <p:cNvSpPr txBox="1"/>
          <p:nvPr/>
        </p:nvSpPr>
        <p:spPr>
          <a:xfrm>
            <a:off x="158425" y="2143200"/>
            <a:ext cx="8840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200000"/>
              </a:lnSpc>
              <a:spcBef>
                <a:spcPts val="1000"/>
              </a:spcBef>
              <a:spcAft>
                <a:spcPts val="100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ph idx="1" type="body"/>
          </p:nvPr>
        </p:nvSpPr>
        <p:spPr>
          <a:xfrm>
            <a:off x="2926475" y="322475"/>
            <a:ext cx="6038400" cy="446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Please write your reflection here. You should write between 100-150 words. </a:t>
            </a:r>
            <a:endParaRPr sz="1600"/>
          </a:p>
          <a:p>
            <a:pPr indent="0" lvl="0" marL="0" rtl="0" algn="l">
              <a:lnSpc>
                <a:spcPct val="115000"/>
              </a:lnSpc>
              <a:spcBef>
                <a:spcPts val="1600"/>
              </a:spcBef>
              <a:spcAft>
                <a:spcPts val="0"/>
              </a:spcAft>
              <a:buSzPts val="1800"/>
              <a:buNone/>
            </a:pPr>
            <a:r>
              <a:rPr lang="en" sz="1600"/>
              <a:t>You can resize this textbox if necessary. </a:t>
            </a:r>
            <a:endParaRPr sz="1600"/>
          </a:p>
          <a:p>
            <a:pPr indent="0" lvl="0" marL="0" rtl="0" algn="l">
              <a:lnSpc>
                <a:spcPct val="115000"/>
              </a:lnSpc>
              <a:spcBef>
                <a:spcPts val="1600"/>
              </a:spcBef>
              <a:spcAft>
                <a:spcPts val="0"/>
              </a:spcAft>
              <a:buSzPts val="1800"/>
              <a:buNone/>
            </a:pPr>
            <a:r>
              <a:rPr lang="en" sz="1600"/>
              <a:t>We are happy for you to upload an audio or video of your reflection if you would prefer. </a:t>
            </a:r>
            <a:endParaRPr sz="1600"/>
          </a:p>
          <a:p>
            <a:pPr indent="0" lvl="0" marL="0" rtl="0" algn="l">
              <a:lnSpc>
                <a:spcPct val="115000"/>
              </a:lnSpc>
              <a:spcBef>
                <a:spcPts val="1600"/>
              </a:spcBef>
              <a:spcAft>
                <a:spcPts val="0"/>
              </a:spcAft>
              <a:buSzPts val="1800"/>
              <a:buNone/>
            </a:pPr>
            <a:r>
              <a:rPr lang="en" sz="1600"/>
              <a:t>You can also upload images. </a:t>
            </a:r>
            <a:endParaRPr sz="1600"/>
          </a:p>
          <a:p>
            <a:pPr indent="0" lvl="0" marL="0" rtl="0" algn="l">
              <a:lnSpc>
                <a:spcPct val="115000"/>
              </a:lnSpc>
              <a:spcBef>
                <a:spcPts val="1600"/>
              </a:spcBef>
              <a:spcAft>
                <a:spcPts val="0"/>
              </a:spcAft>
              <a:buSzPts val="1800"/>
              <a:buNone/>
            </a:pPr>
            <a:r>
              <a:rPr lang="en" sz="1600"/>
              <a:t>(You can delete this text)</a:t>
            </a:r>
            <a:endParaRPr b="0"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1600"/>
              </a:spcAft>
              <a:buSzPts val="1800"/>
              <a:buNone/>
            </a:pPr>
            <a:r>
              <a:t/>
            </a:r>
            <a:endParaRPr b="0" sz="1600"/>
          </a:p>
        </p:txBody>
      </p:sp>
      <p:sp>
        <p:nvSpPr>
          <p:cNvPr id="192" name="Google Shape;192;p9"/>
          <p:cNvSpPr txBox="1"/>
          <p:nvPr>
            <p:ph type="title"/>
          </p:nvPr>
        </p:nvSpPr>
        <p:spPr>
          <a:xfrm>
            <a:off x="0" y="0"/>
            <a:ext cx="2757300" cy="51435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FCCCC7"/>
                </a:solidFill>
              </a:rPr>
              <a:t>Reflective Account Week 1</a:t>
            </a:r>
            <a:endParaRPr b="1" sz="2200">
              <a:solidFill>
                <a:srgbClr val="FCCCC7"/>
              </a:solidFill>
            </a:endParaRPr>
          </a:p>
          <a:p>
            <a:pPr indent="0" lvl="0" marL="0" rtl="0" algn="l">
              <a:lnSpc>
                <a:spcPct val="100000"/>
              </a:lnSpc>
              <a:spcBef>
                <a:spcPts val="0"/>
              </a:spcBef>
              <a:spcAft>
                <a:spcPts val="0"/>
              </a:spcAft>
              <a:buSzPts val="2800"/>
              <a:buNone/>
            </a:pPr>
            <a:r>
              <a:t/>
            </a:r>
            <a:endParaRPr b="1" sz="2200">
              <a:solidFill>
                <a:srgbClr val="FCCCC7"/>
              </a:solidFill>
            </a:endParaRPr>
          </a:p>
          <a:p>
            <a:pPr indent="0" lvl="0" marL="0" rtl="0" algn="l">
              <a:lnSpc>
                <a:spcPct val="100000"/>
              </a:lnSpc>
              <a:spcBef>
                <a:spcPts val="0"/>
              </a:spcBef>
              <a:spcAft>
                <a:spcPts val="0"/>
              </a:spcAft>
              <a:buSzPts val="2800"/>
              <a:buNone/>
            </a:pPr>
            <a:r>
              <a:rPr b="1" lang="en" sz="1800">
                <a:solidFill>
                  <a:schemeClr val="lt1"/>
                </a:solidFill>
              </a:rPr>
              <a:t>Please use this space to reflect on what you have learnt this week. </a:t>
            </a:r>
            <a:endParaRPr b="1" sz="1800">
              <a:solidFill>
                <a:schemeClr val="lt1"/>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400">
                <a:solidFill>
                  <a:srgbClr val="E9EFF6"/>
                </a:solidFill>
              </a:rPr>
              <a:t>Some prompts: </a:t>
            </a:r>
            <a:endParaRPr b="1" sz="1400">
              <a:solidFill>
                <a:srgbClr val="E9EFF6"/>
              </a:solidFill>
            </a:endParaRPr>
          </a:p>
          <a:p>
            <a:pPr indent="0" lvl="0" marL="0" rtl="0" algn="l">
              <a:lnSpc>
                <a:spcPct val="100000"/>
              </a:lnSpc>
              <a:spcBef>
                <a:spcPts val="0"/>
              </a:spcBef>
              <a:spcAft>
                <a:spcPts val="0"/>
              </a:spcAft>
              <a:buSzPts val="2800"/>
              <a:buNone/>
            </a:pPr>
            <a:r>
              <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How will this new content impact your work? </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What did you learn?</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Is there anything you’d like to know more about? </a:t>
            </a:r>
            <a:endParaRPr b="1" sz="1400">
              <a:solidFill>
                <a:srgbClr val="E9EFF6"/>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93" name="Google Shape;193;p9"/>
          <p:cNvPicPr preferRelativeResize="0"/>
          <p:nvPr/>
        </p:nvPicPr>
        <p:blipFill rotWithShape="1">
          <a:blip r:embed="rId3">
            <a:alphaModFix/>
          </a:blip>
          <a:srcRect b="0" l="20479" r="22978" t="0"/>
          <a:stretch/>
        </p:blipFill>
        <p:spPr>
          <a:xfrm>
            <a:off x="1865626" y="4214950"/>
            <a:ext cx="857251" cy="852800"/>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0" y="0"/>
            <a:ext cx="9144000" cy="570600"/>
          </a:xfrm>
          <a:prstGeom prst="rect">
            <a:avLst/>
          </a:prstGeom>
          <a:solidFill>
            <a:schemeClr val="dk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Your questions, thoughts, comments...</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sp>
        <p:nvSpPr>
          <p:cNvPr id="199" name="Google Shape;199;p10"/>
          <p:cNvSpPr txBox="1"/>
          <p:nvPr/>
        </p:nvSpPr>
        <p:spPr>
          <a:xfrm>
            <a:off x="12900" y="743350"/>
            <a:ext cx="9118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Thank you for completing this week's key activities, content and reflection. You can use this space to share any comments, thoughts or questions that you may have that you’d like the facilitators to be aware of. </a:t>
            </a:r>
            <a:endParaRPr b="0" i="0" sz="1400" u="none" cap="none" strike="noStrike">
              <a:solidFill>
                <a:schemeClr val="dk1"/>
              </a:solidFill>
              <a:latin typeface="Arial"/>
              <a:ea typeface="Arial"/>
              <a:cs typeface="Arial"/>
              <a:sym typeface="Arial"/>
            </a:endParaRPr>
          </a:p>
        </p:txBody>
      </p:sp>
      <p:pic>
        <p:nvPicPr>
          <p:cNvPr id="200" name="Google Shape;200;p10"/>
          <p:cNvPicPr preferRelativeResize="0"/>
          <p:nvPr/>
        </p:nvPicPr>
        <p:blipFill rotWithShape="1">
          <a:blip r:embed="rId3">
            <a:alphaModFix/>
          </a:blip>
          <a:srcRect b="0" l="11762" r="0" t="0"/>
          <a:stretch/>
        </p:blipFill>
        <p:spPr>
          <a:xfrm>
            <a:off x="5070425" y="1763450"/>
            <a:ext cx="4304251" cy="2743824"/>
          </a:xfrm>
          <a:prstGeom prst="rect">
            <a:avLst/>
          </a:prstGeom>
          <a:noFill/>
          <a:ln>
            <a:noFill/>
          </a:ln>
        </p:spPr>
      </p:pic>
      <p:sp>
        <p:nvSpPr>
          <p:cNvPr id="201" name="Google Shape;201;p10"/>
          <p:cNvSpPr txBox="1"/>
          <p:nvPr/>
        </p:nvSpPr>
        <p:spPr>
          <a:xfrm>
            <a:off x="329150" y="1592600"/>
            <a:ext cx="409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Add your questions here...</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1" type="body"/>
          </p:nvPr>
        </p:nvSpPr>
        <p:spPr>
          <a:xfrm>
            <a:off x="262350" y="797775"/>
            <a:ext cx="8520600" cy="415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400"/>
              <a:t>Each week you will have a portfolio to download. </a:t>
            </a:r>
            <a:endParaRPr sz="1400"/>
          </a:p>
          <a:p>
            <a:pPr indent="0" lvl="0" marL="0" rtl="0" algn="l">
              <a:lnSpc>
                <a:spcPct val="115000"/>
              </a:lnSpc>
              <a:spcBef>
                <a:spcPts val="1600"/>
              </a:spcBef>
              <a:spcAft>
                <a:spcPts val="0"/>
              </a:spcAft>
              <a:buSzPts val="1800"/>
              <a:buNone/>
            </a:pPr>
            <a:r>
              <a:rPr lang="en" sz="1400"/>
              <a:t>You should work through the </a:t>
            </a:r>
            <a:r>
              <a:rPr b="1" lang="en" sz="1400"/>
              <a:t>weekly activities</a:t>
            </a:r>
            <a:r>
              <a:rPr lang="en" sz="1400"/>
              <a:t> set out in the portfolio </a:t>
            </a:r>
            <a:r>
              <a:rPr b="1" lang="en" sz="1400"/>
              <a:t>and also</a:t>
            </a:r>
            <a:r>
              <a:rPr lang="en" sz="1400"/>
              <a:t> use it to </a:t>
            </a:r>
            <a:r>
              <a:rPr b="1" lang="en" sz="1400"/>
              <a:t>reflect on the weekly course content</a:t>
            </a:r>
            <a:r>
              <a:rPr lang="en" sz="1400"/>
              <a:t>. </a:t>
            </a:r>
            <a:endParaRPr sz="1400"/>
          </a:p>
          <a:p>
            <a:pPr indent="0" lvl="0" marL="0" rtl="0" algn="l">
              <a:lnSpc>
                <a:spcPct val="115000"/>
              </a:lnSpc>
              <a:spcBef>
                <a:spcPts val="1600"/>
              </a:spcBef>
              <a:spcAft>
                <a:spcPts val="0"/>
              </a:spcAft>
              <a:buSzPts val="1800"/>
              <a:buNone/>
            </a:pPr>
            <a:r>
              <a:rPr lang="en" sz="1400"/>
              <a:t>In your reflections you should think critically about how the weekly content impacts on your day to day life and work. </a:t>
            </a:r>
            <a:endParaRPr sz="1400"/>
          </a:p>
          <a:p>
            <a:pPr indent="0" lvl="0" marL="0" rtl="0" algn="l">
              <a:lnSpc>
                <a:spcPct val="115000"/>
              </a:lnSpc>
              <a:spcBef>
                <a:spcPts val="1600"/>
              </a:spcBef>
              <a:spcAft>
                <a:spcPts val="0"/>
              </a:spcAft>
              <a:buSzPts val="1800"/>
              <a:buNone/>
            </a:pPr>
            <a:r>
              <a:rPr lang="en" sz="1400"/>
              <a:t>Your </a:t>
            </a:r>
            <a:r>
              <a:rPr b="1" lang="en" sz="1400"/>
              <a:t>assignment tasks</a:t>
            </a:r>
            <a:r>
              <a:rPr lang="en" sz="1400"/>
              <a:t> are also explained in this portfolio. Each assignment task will be clearly labelled and will be marked by a course facilitator. You should submit your assignment within this portfolio. </a:t>
            </a:r>
            <a:r>
              <a:rPr b="1" lang="en" sz="1400"/>
              <a:t>You will receive feedback on your assignments. </a:t>
            </a:r>
            <a:endParaRPr b="1" sz="1400"/>
          </a:p>
          <a:p>
            <a:pPr indent="0" lvl="0" marL="0" rtl="0" algn="l">
              <a:lnSpc>
                <a:spcPct val="115000"/>
              </a:lnSpc>
              <a:spcBef>
                <a:spcPts val="1600"/>
              </a:spcBef>
              <a:spcAft>
                <a:spcPts val="0"/>
              </a:spcAft>
              <a:buSzPts val="1800"/>
              <a:buNone/>
            </a:pPr>
            <a:r>
              <a:rPr lang="en" sz="1400"/>
              <a:t>You will need to </a:t>
            </a:r>
            <a:r>
              <a:rPr b="1" lang="en" sz="1400"/>
              <a:t>upload your reflective portfolio at the end of every week (by Sunday)</a:t>
            </a:r>
            <a:r>
              <a:rPr lang="en" sz="1400"/>
              <a:t>. You can submit your portfolio as a link or as a pdf or powerpoint. You will not receive feedback each week. However, the portfolio is an essential part of the course and is a requirement for certification. </a:t>
            </a:r>
            <a:endParaRPr sz="1400"/>
          </a:p>
          <a:p>
            <a:pPr indent="0" lvl="0" marL="0" rtl="0" algn="l">
              <a:lnSpc>
                <a:spcPct val="115000"/>
              </a:lnSpc>
              <a:spcBef>
                <a:spcPts val="1600"/>
              </a:spcBef>
              <a:spcAft>
                <a:spcPts val="0"/>
              </a:spcAft>
              <a:buSzPts val="1800"/>
              <a:buNone/>
            </a:pPr>
            <a:r>
              <a:rPr lang="en" sz="1400"/>
              <a:t>If you have any questions, please do get in touch with your facilitators.</a:t>
            </a:r>
            <a:endParaRPr sz="1400"/>
          </a:p>
          <a:p>
            <a:pPr indent="0" lvl="0" marL="0" rtl="0" algn="l">
              <a:lnSpc>
                <a:spcPct val="115000"/>
              </a:lnSpc>
              <a:spcBef>
                <a:spcPts val="1600"/>
              </a:spcBef>
              <a:spcAft>
                <a:spcPts val="0"/>
              </a:spcAft>
              <a:buSzPts val="1800"/>
              <a:buNone/>
            </a:pPr>
            <a:r>
              <a:t/>
            </a:r>
            <a:endParaRPr sz="1400"/>
          </a:p>
          <a:p>
            <a:pPr indent="0" lvl="0" marL="0" rtl="0" algn="l">
              <a:lnSpc>
                <a:spcPct val="115000"/>
              </a:lnSpc>
              <a:spcBef>
                <a:spcPts val="1600"/>
              </a:spcBef>
              <a:spcAft>
                <a:spcPts val="0"/>
              </a:spcAft>
              <a:buSzPts val="1800"/>
              <a:buNone/>
            </a:pPr>
            <a:r>
              <a:t/>
            </a:r>
            <a:endParaRPr b="0" sz="1400"/>
          </a:p>
          <a:p>
            <a:pPr indent="0" lvl="0" marL="0" rtl="0" algn="l">
              <a:lnSpc>
                <a:spcPct val="115000"/>
              </a:lnSpc>
              <a:spcBef>
                <a:spcPts val="1600"/>
              </a:spcBef>
              <a:spcAft>
                <a:spcPts val="0"/>
              </a:spcAft>
              <a:buSzPts val="1800"/>
              <a:buNone/>
            </a:pPr>
            <a:r>
              <a:t/>
            </a:r>
            <a:endParaRPr b="0" sz="1400"/>
          </a:p>
          <a:p>
            <a:pPr indent="0" lvl="0" marL="0" rtl="0" algn="l">
              <a:lnSpc>
                <a:spcPct val="115000"/>
              </a:lnSpc>
              <a:spcBef>
                <a:spcPts val="1600"/>
              </a:spcBef>
              <a:spcAft>
                <a:spcPts val="1600"/>
              </a:spcAft>
              <a:buSzPts val="1800"/>
              <a:buNone/>
            </a:pPr>
            <a:r>
              <a:t/>
            </a:r>
            <a:endParaRPr b="0" sz="1400"/>
          </a:p>
        </p:txBody>
      </p:sp>
      <p:sp>
        <p:nvSpPr>
          <p:cNvPr id="105" name="Google Shape;105;p2"/>
          <p:cNvSpPr txBox="1"/>
          <p:nvPr>
            <p:ph type="title"/>
          </p:nvPr>
        </p:nvSpPr>
        <p:spPr>
          <a:xfrm>
            <a:off x="0" y="0"/>
            <a:ext cx="91440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t>Introduction - This document is your weekly reflective portfolio.</a:t>
            </a:r>
            <a:endParaRPr b="1" sz="23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0" y="0"/>
            <a:ext cx="91440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t>Week 1: Overview of the course and why this work matters</a:t>
            </a:r>
            <a:endParaRPr b="1" sz="2300"/>
          </a:p>
        </p:txBody>
      </p:sp>
      <p:pic>
        <p:nvPicPr>
          <p:cNvPr id="111" name="Google Shape;111;p3"/>
          <p:cNvPicPr preferRelativeResize="0"/>
          <p:nvPr/>
        </p:nvPicPr>
        <p:blipFill rotWithShape="1">
          <a:blip r:embed="rId3">
            <a:alphaModFix/>
          </a:blip>
          <a:srcRect b="0" l="0" r="0" t="0"/>
          <a:stretch/>
        </p:blipFill>
        <p:spPr>
          <a:xfrm>
            <a:off x="5869081" y="2778154"/>
            <a:ext cx="2980598" cy="1986577"/>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5869074" y="895165"/>
            <a:ext cx="2980598" cy="1676583"/>
          </a:xfrm>
          <a:prstGeom prst="rect">
            <a:avLst/>
          </a:prstGeom>
          <a:noFill/>
          <a:ln>
            <a:noFill/>
          </a:ln>
        </p:spPr>
      </p:pic>
      <p:sp>
        <p:nvSpPr>
          <p:cNvPr id="113" name="Google Shape;113;p3"/>
          <p:cNvSpPr txBox="1"/>
          <p:nvPr>
            <p:ph idx="1" type="body"/>
          </p:nvPr>
        </p:nvSpPr>
        <p:spPr>
          <a:xfrm>
            <a:off x="262350" y="797775"/>
            <a:ext cx="5553300" cy="415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Welcome to week 1! This week we are focussing on understanding the aspirations, impacts, meaning and expectations behind this work. We will also </a:t>
            </a:r>
            <a:r>
              <a:rPr lang="en" sz="1600"/>
              <a:t>revisit</a:t>
            </a:r>
            <a:r>
              <a:rPr lang="en" sz="1600"/>
              <a:t> the models of disability, explore the impact of barriers to those facing disablement and asked you to reflect country-wide journey and related disability laws or policies in your regions. </a:t>
            </a:r>
            <a:endParaRPr sz="1600"/>
          </a:p>
          <a:p>
            <a:pPr indent="0" lvl="0" marL="0" rtl="0" algn="l">
              <a:lnSpc>
                <a:spcPct val="115000"/>
              </a:lnSpc>
              <a:spcBef>
                <a:spcPts val="1600"/>
              </a:spcBef>
              <a:spcAft>
                <a:spcPts val="0"/>
              </a:spcAft>
              <a:buSzPts val="1800"/>
              <a:buNone/>
            </a:pPr>
            <a:r>
              <a:rPr b="1" lang="en" sz="1600"/>
              <a:t>You will need to complete the following in this portfolio this week:</a:t>
            </a:r>
            <a:endParaRPr b="1" sz="1600"/>
          </a:p>
          <a:p>
            <a:pPr indent="-330200" lvl="0" marL="457200" rtl="0" algn="l">
              <a:lnSpc>
                <a:spcPct val="115000"/>
              </a:lnSpc>
              <a:spcBef>
                <a:spcPts val="1600"/>
              </a:spcBef>
              <a:spcAft>
                <a:spcPts val="0"/>
              </a:spcAft>
              <a:buSzPts val="1600"/>
              <a:buChar char="●"/>
            </a:pPr>
            <a:r>
              <a:rPr lang="en" sz="1600"/>
              <a:t>All week 1 activities</a:t>
            </a:r>
            <a:endParaRPr sz="1600"/>
          </a:p>
          <a:p>
            <a:pPr indent="-330200" lvl="0" marL="457200" rtl="0" algn="l">
              <a:lnSpc>
                <a:spcPct val="115000"/>
              </a:lnSpc>
              <a:spcBef>
                <a:spcPts val="0"/>
              </a:spcBef>
              <a:spcAft>
                <a:spcPts val="0"/>
              </a:spcAft>
              <a:buSzPts val="1600"/>
              <a:buChar char="●"/>
            </a:pPr>
            <a:r>
              <a:rPr lang="en" sz="1600"/>
              <a:t>Your Reflective Account on this week's content</a:t>
            </a:r>
            <a:endParaRPr sz="1600"/>
          </a:p>
          <a:p>
            <a:pPr indent="0" lvl="0" marL="0" rtl="0" algn="l">
              <a:lnSpc>
                <a:spcPct val="115000"/>
              </a:lnSpc>
              <a:spcBef>
                <a:spcPts val="1600"/>
              </a:spcBef>
              <a:spcAft>
                <a:spcPts val="0"/>
              </a:spcAft>
              <a:buSzPts val="1800"/>
              <a:buNone/>
            </a:pPr>
            <a:r>
              <a:rPr lang="en" sz="1600"/>
              <a:t>You should then upload your portfolio to the moodle platform (as a link, PDF or powerpoint document)</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1600"/>
              </a:spcAft>
              <a:buSzPts val="1800"/>
              <a:buNone/>
            </a:pPr>
            <a:r>
              <a:t/>
            </a: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idx="1" type="body"/>
          </p:nvPr>
        </p:nvSpPr>
        <p:spPr>
          <a:xfrm>
            <a:off x="2863525" y="1009200"/>
            <a:ext cx="6228000" cy="3477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This weeks activities are:</a:t>
            </a:r>
            <a:endParaRPr sz="1600"/>
          </a:p>
          <a:p>
            <a:pPr indent="-330200" lvl="0" marL="457200" rtl="0" algn="l">
              <a:lnSpc>
                <a:spcPct val="115000"/>
              </a:lnSpc>
              <a:spcBef>
                <a:spcPts val="1600"/>
              </a:spcBef>
              <a:spcAft>
                <a:spcPts val="0"/>
              </a:spcAft>
              <a:buSzPts val="1600"/>
              <a:buChar char="●"/>
            </a:pPr>
            <a:r>
              <a:rPr b="1" lang="en" sz="1600"/>
              <a:t>Disability laws or policies within your regions</a:t>
            </a:r>
            <a:r>
              <a:rPr b="1" lang="en" sz="1600"/>
              <a:t> -</a:t>
            </a:r>
            <a:endParaRPr b="1" sz="1600"/>
          </a:p>
          <a:p>
            <a:pPr indent="-330200" lvl="0" marL="457200" rtl="0" algn="l">
              <a:lnSpc>
                <a:spcPct val="115000"/>
              </a:lnSpc>
              <a:spcBef>
                <a:spcPts val="0"/>
              </a:spcBef>
              <a:spcAft>
                <a:spcPts val="0"/>
              </a:spcAft>
              <a:buSzPts val="1600"/>
              <a:buChar char="●"/>
            </a:pPr>
            <a:r>
              <a:rPr b="1" lang="en" sz="1600"/>
              <a:t>Models of disability - how are these relevant?</a:t>
            </a:r>
            <a:endParaRPr b="1" sz="1600"/>
          </a:p>
          <a:p>
            <a:pPr indent="-330200" lvl="0" marL="457200" rtl="0" algn="l">
              <a:lnSpc>
                <a:spcPct val="115000"/>
              </a:lnSpc>
              <a:spcBef>
                <a:spcPts val="0"/>
              </a:spcBef>
              <a:spcAft>
                <a:spcPts val="0"/>
              </a:spcAft>
              <a:buSzPts val="1600"/>
              <a:buChar char="●"/>
            </a:pPr>
            <a:r>
              <a:rPr b="1" lang="en" sz="1600"/>
              <a:t>Barriers - how can this impact the assessment experience </a:t>
            </a:r>
            <a:endParaRPr b="1" sz="1600"/>
          </a:p>
          <a:p>
            <a:pPr indent="-330200" lvl="0" marL="457200" rtl="0" algn="l">
              <a:lnSpc>
                <a:spcPct val="115000"/>
              </a:lnSpc>
              <a:spcBef>
                <a:spcPts val="0"/>
              </a:spcBef>
              <a:spcAft>
                <a:spcPts val="0"/>
              </a:spcAft>
              <a:buSzPts val="1600"/>
              <a:buChar char="●"/>
            </a:pPr>
            <a:r>
              <a:rPr b="1" lang="en" sz="1600"/>
              <a:t>Impacts for your community </a:t>
            </a:r>
            <a:endParaRPr b="1" sz="1600"/>
          </a:p>
          <a:p>
            <a:pPr indent="-330200" lvl="0" marL="457200" rtl="0" algn="l">
              <a:lnSpc>
                <a:spcPct val="115000"/>
              </a:lnSpc>
              <a:spcBef>
                <a:spcPts val="0"/>
              </a:spcBef>
              <a:spcAft>
                <a:spcPts val="0"/>
              </a:spcAft>
              <a:buSzPts val="1600"/>
              <a:buChar char="●"/>
            </a:pPr>
            <a:r>
              <a:rPr b="1" lang="en" sz="1600"/>
              <a:t>Revisit course materials </a:t>
            </a:r>
            <a:endParaRPr b="1" sz="1600"/>
          </a:p>
          <a:p>
            <a:pPr indent="0" lvl="0" marL="0" rtl="0" algn="l">
              <a:lnSpc>
                <a:spcPct val="115000"/>
              </a:lnSpc>
              <a:spcBef>
                <a:spcPts val="1600"/>
              </a:spcBef>
              <a:spcAft>
                <a:spcPts val="0"/>
              </a:spcAft>
              <a:buSzPts val="1800"/>
              <a:buNone/>
            </a:pPr>
            <a:r>
              <a:rPr lang="en" sz="1600"/>
              <a:t>The activities are designed to get you thinking about the content and to encourage questions. Each activity is described in the following slides.</a:t>
            </a:r>
            <a:endParaRPr sz="1600"/>
          </a:p>
          <a:p>
            <a:pPr indent="0" lvl="0" marL="0" rtl="0" algn="l">
              <a:lnSpc>
                <a:spcPct val="115000"/>
              </a:lnSpc>
              <a:spcBef>
                <a:spcPts val="1600"/>
              </a:spcBef>
              <a:spcAft>
                <a:spcPts val="0"/>
              </a:spcAft>
              <a:buSzPts val="1800"/>
              <a:buNone/>
            </a:pPr>
            <a:r>
              <a:rPr lang="en" sz="1600"/>
              <a:t>Please do post your questions on the forum - the facilitators and your peers will respond to these questions throughout the course. </a:t>
            </a:r>
            <a:endParaRPr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1600"/>
              </a:spcAft>
              <a:buSzPts val="1800"/>
              <a:buNone/>
            </a:pPr>
            <a:r>
              <a:t/>
            </a:r>
            <a:endParaRPr b="0" sz="1600"/>
          </a:p>
        </p:txBody>
      </p:sp>
      <p:sp>
        <p:nvSpPr>
          <p:cNvPr id="119" name="Google Shape;119;p4"/>
          <p:cNvSpPr txBox="1"/>
          <p:nvPr>
            <p:ph type="title"/>
          </p:nvPr>
        </p:nvSpPr>
        <p:spPr>
          <a:xfrm>
            <a:off x="0" y="0"/>
            <a:ext cx="2757300" cy="51435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1 - Activities</a:t>
            </a:r>
            <a:endParaRPr b="1" sz="2200">
              <a:solidFill>
                <a:srgbClr val="20124D"/>
              </a:solidFill>
            </a:endParaRPr>
          </a:p>
          <a:p>
            <a:pPr indent="0" lvl="0" marL="0" rtl="0" algn="l">
              <a:lnSpc>
                <a:spcPct val="100000"/>
              </a:lnSpc>
              <a:spcBef>
                <a:spcPts val="0"/>
              </a:spcBef>
              <a:spcAft>
                <a:spcPts val="0"/>
              </a:spcAft>
              <a:buSzPts val="2800"/>
              <a:buNone/>
            </a:pPr>
            <a:r>
              <a:t/>
            </a:r>
            <a:endParaRPr b="1" sz="2200">
              <a:solidFill>
                <a:srgbClr val="20124D"/>
              </a:solidFill>
            </a:endParaRPr>
          </a:p>
          <a:p>
            <a:pPr indent="0" lvl="0" marL="0" rtl="0" algn="l">
              <a:lnSpc>
                <a:spcPct val="100000"/>
              </a:lnSpc>
              <a:spcBef>
                <a:spcPts val="0"/>
              </a:spcBef>
              <a:spcAft>
                <a:spcPts val="0"/>
              </a:spcAft>
              <a:buSzPts val="2800"/>
              <a:buNone/>
            </a:pPr>
            <a:r>
              <a:rPr b="1" lang="en" sz="1800">
                <a:solidFill>
                  <a:srgbClr val="20124D"/>
                </a:solidFill>
              </a:rPr>
              <a:t>As you work through the content we would recommend that you collaborate with others on these activities.</a:t>
            </a:r>
            <a:endParaRPr b="1" sz="1800">
              <a:solidFill>
                <a:srgbClr val="20124D"/>
              </a:solidFill>
            </a:endParaRPr>
          </a:p>
          <a:p>
            <a:pPr indent="0" lvl="0" marL="0" rtl="0" algn="l">
              <a:lnSpc>
                <a:spcPct val="100000"/>
              </a:lnSpc>
              <a:spcBef>
                <a:spcPts val="0"/>
              </a:spcBef>
              <a:spcAft>
                <a:spcPts val="0"/>
              </a:spcAft>
              <a:buSzPts val="2800"/>
              <a:buNone/>
            </a:pPr>
            <a:r>
              <a:t/>
            </a:r>
            <a:endParaRPr b="1" sz="1800">
              <a:solidFill>
                <a:srgbClr val="20124D"/>
              </a:solidFill>
            </a:endParaRPr>
          </a:p>
          <a:p>
            <a:pPr indent="0" lvl="0" marL="0" rtl="0" algn="l">
              <a:lnSpc>
                <a:spcPct val="100000"/>
              </a:lnSpc>
              <a:spcBef>
                <a:spcPts val="0"/>
              </a:spcBef>
              <a:spcAft>
                <a:spcPts val="0"/>
              </a:spcAft>
              <a:buSzPts val="2800"/>
              <a:buNone/>
            </a:pPr>
            <a:r>
              <a:rPr b="1" lang="en" sz="1400">
                <a:solidFill>
                  <a:srgbClr val="333333"/>
                </a:solidFill>
              </a:rPr>
              <a:t>These activities are not assessed and are a way for you to expand your knowledge. </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333333"/>
              </a:solidFill>
            </a:endParaRPr>
          </a:p>
          <a:p>
            <a:pPr indent="0" lvl="0" marL="0" rtl="0" algn="l">
              <a:lnSpc>
                <a:spcPct val="100000"/>
              </a:lnSpc>
              <a:spcBef>
                <a:spcPts val="0"/>
              </a:spcBef>
              <a:spcAft>
                <a:spcPts val="0"/>
              </a:spcAft>
              <a:buSzPts val="2800"/>
              <a:buNone/>
            </a:pPr>
            <a:r>
              <a:rPr b="1" lang="en" sz="1400">
                <a:solidFill>
                  <a:srgbClr val="333333"/>
                </a:solidFill>
              </a:rPr>
              <a:t>You can provide evidence of these activities on the following slides.</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20124D"/>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20" name="Google Shape;120;p4"/>
          <p:cNvPicPr preferRelativeResize="0"/>
          <p:nvPr/>
        </p:nvPicPr>
        <p:blipFill rotWithShape="1">
          <a:blip r:embed="rId3">
            <a:alphaModFix/>
          </a:blip>
          <a:srcRect b="0" l="0" r="0" t="0"/>
          <a:stretch/>
        </p:blipFill>
        <p:spPr>
          <a:xfrm>
            <a:off x="4728948" y="-122350"/>
            <a:ext cx="2180376" cy="1226475"/>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One: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Exploring </a:t>
            </a:r>
            <a:r>
              <a:rPr b="1" lang="en" sz="2200">
                <a:solidFill>
                  <a:srgbClr val="20124D"/>
                </a:solidFill>
              </a:rPr>
              <a:t>Disability laws or policies within your regions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26" name="Google Shape;126;p5"/>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27" name="Google Shape;127;p5"/>
          <p:cNvSpPr txBox="1"/>
          <p:nvPr/>
        </p:nvSpPr>
        <p:spPr>
          <a:xfrm>
            <a:off x="25825" y="1092850"/>
            <a:ext cx="91182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Research your country or region and identify goals, laws or policies that support Disabled People</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Now choose two that you can reflect on in further detail (one to two paragraphs minimum each if written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Using the space </a:t>
            </a:r>
            <a:r>
              <a:rPr lang="en">
                <a:solidFill>
                  <a:schemeClr val="dk1"/>
                </a:solidFill>
              </a:rPr>
              <a:t>on the next slides</a:t>
            </a:r>
            <a:r>
              <a:rPr b="0" i="0" lang="en" sz="1400" u="none" cap="none" strike="noStrike">
                <a:solidFill>
                  <a:schemeClr val="dk1"/>
                </a:solidFill>
                <a:latin typeface="Arial"/>
                <a:ea typeface="Arial"/>
                <a:cs typeface="Arial"/>
                <a:sym typeface="Arial"/>
              </a:rPr>
              <a:t>,  or additional sheet </a:t>
            </a:r>
            <a:r>
              <a:rPr lang="en">
                <a:solidFill>
                  <a:schemeClr val="dk1"/>
                </a:solidFill>
              </a:rPr>
              <a:t>provided add</a:t>
            </a:r>
            <a:r>
              <a:rPr b="0" i="0" lang="en" sz="1400" u="none" cap="none" strike="noStrike">
                <a:solidFill>
                  <a:schemeClr val="dk1"/>
                </a:solidFill>
                <a:latin typeface="Arial"/>
                <a:ea typeface="Arial"/>
                <a:cs typeface="Arial"/>
                <a:sym typeface="Arial"/>
              </a:rPr>
              <a:t> images, words, audio, video or pictures to tell us why you have chosen each goal.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Don’t be afraid to get creative!</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128" name="Google Shape;128;p5"/>
          <p:cNvSpPr txBox="1"/>
          <p:nvPr/>
        </p:nvSpPr>
        <p:spPr>
          <a:xfrm>
            <a:off x="415350" y="2301125"/>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9" name="Google Shape;129;p5"/>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30" name="Google Shape;130;p5"/>
          <p:cNvSpPr txBox="1"/>
          <p:nvPr/>
        </p:nvSpPr>
        <p:spPr>
          <a:xfrm>
            <a:off x="733600" y="3090200"/>
            <a:ext cx="3000000" cy="1262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Choose one goal, law or policy that you think your country is already achieving and how the provision of this training supports this</a:t>
            </a:r>
            <a:endParaRPr b="1">
              <a:solidFill>
                <a:schemeClr val="dk1"/>
              </a:solidFill>
            </a:endParaRPr>
          </a:p>
        </p:txBody>
      </p:sp>
      <p:sp>
        <p:nvSpPr>
          <p:cNvPr id="131" name="Google Shape;131;p5"/>
          <p:cNvSpPr txBox="1"/>
          <p:nvPr/>
        </p:nvSpPr>
        <p:spPr>
          <a:xfrm>
            <a:off x="5164800" y="3151825"/>
            <a:ext cx="3087000" cy="1046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Now think of a second goal that you think they could do better at and how the provision can support this aim</a:t>
            </a:r>
            <a:endParaRPr b="1">
              <a:solidFill>
                <a:schemeClr val="dk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44f478477e_1_2"/>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One: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Exploring Disability laws or policies within your regions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37" name="Google Shape;137;g144f478477e_1_2"/>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38" name="Google Shape;138;g144f478477e_1_2"/>
          <p:cNvSpPr txBox="1"/>
          <p:nvPr/>
        </p:nvSpPr>
        <p:spPr>
          <a:xfrm>
            <a:off x="25825" y="1092850"/>
            <a:ext cx="9118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139" name="Google Shape;139;g144f478477e_1_2"/>
          <p:cNvSpPr txBox="1"/>
          <p:nvPr/>
        </p:nvSpPr>
        <p:spPr>
          <a:xfrm>
            <a:off x="415350" y="2301125"/>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0" name="Google Shape;140;g144f478477e_1_2"/>
          <p:cNvSpPr txBox="1"/>
          <p:nvPr/>
        </p:nvSpPr>
        <p:spPr>
          <a:xfrm>
            <a:off x="4965150" y="2371650"/>
            <a:ext cx="348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1" name="Google Shape;141;g144f478477e_1_2"/>
          <p:cNvSpPr txBox="1"/>
          <p:nvPr/>
        </p:nvSpPr>
        <p:spPr>
          <a:xfrm>
            <a:off x="646600" y="1139575"/>
            <a:ext cx="3087000" cy="3848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Goal One</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p:txBody>
      </p:sp>
      <p:sp>
        <p:nvSpPr>
          <p:cNvPr id="142" name="Google Shape;142;g144f478477e_1_2"/>
          <p:cNvSpPr txBox="1"/>
          <p:nvPr/>
        </p:nvSpPr>
        <p:spPr>
          <a:xfrm>
            <a:off x="5164800" y="1092850"/>
            <a:ext cx="3087000" cy="3848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rPr>
              <a:t>Goal Two</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One: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Models of disability - how are these relevant?</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48" name="Google Shape;148;p6"/>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49" name="Google Shape;149;p6"/>
          <p:cNvSpPr txBox="1"/>
          <p:nvPr/>
        </p:nvSpPr>
        <p:spPr>
          <a:xfrm>
            <a:off x="25825" y="1092850"/>
            <a:ext cx="9118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In our live session we discussed the models of disability-</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 Now consider how and why are these relevant to the Needs Assessment process and How would you explain this to a learner you are teaching?</a:t>
            </a:r>
            <a:r>
              <a:rPr b="0" i="0" lang="en"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Using the space on the next slides explain this t</a:t>
            </a:r>
            <a:r>
              <a:rPr lang="en">
                <a:solidFill>
                  <a:schemeClr val="dk1"/>
                </a:solidFill>
              </a:rPr>
              <a:t>o a future learner</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(in whatever format you would like e.g. text, image, creating a slide, audio file, video etc.)</a:t>
            </a:r>
            <a:endParaRPr>
              <a:solidFill>
                <a:schemeClr val="dk1"/>
              </a:solidFill>
            </a:endParaRPr>
          </a:p>
        </p:txBody>
      </p:sp>
      <p:sp>
        <p:nvSpPr>
          <p:cNvPr id="150" name="Google Shape;150;p6"/>
          <p:cNvSpPr txBox="1"/>
          <p:nvPr/>
        </p:nvSpPr>
        <p:spPr>
          <a:xfrm>
            <a:off x="585200" y="3049150"/>
            <a:ext cx="30000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Don’t be afraid to get creative! Of course!</a:t>
            </a:r>
            <a:endParaRPr b="1"/>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144f478477e_1_13"/>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One: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Models of disability - how are these relevant?</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56" name="Google Shape;156;g144f478477e_1_13"/>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57" name="Google Shape;157;g144f478477e_1_13"/>
          <p:cNvSpPr txBox="1"/>
          <p:nvPr/>
        </p:nvSpPr>
        <p:spPr>
          <a:xfrm>
            <a:off x="25825" y="1092850"/>
            <a:ext cx="9118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44f478477e_1_21"/>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One: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Barriers - how can this impact the assessment experience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63" name="Google Shape;163;g144f478477e_1_21"/>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64" name="Google Shape;164;g144f478477e_1_21"/>
          <p:cNvSpPr txBox="1"/>
          <p:nvPr/>
        </p:nvSpPr>
        <p:spPr>
          <a:xfrm>
            <a:off x="25825" y="1092850"/>
            <a:ext cx="91182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In our live session we discussed disabling barriers</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Including</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Physical</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Attitudinal</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Informational </a:t>
            </a:r>
            <a:r>
              <a:rPr lang="en">
                <a:solidFill>
                  <a:schemeClr val="dk1"/>
                </a:solidFill>
              </a:rPr>
              <a:t> </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
                <a:solidFill>
                  <a:schemeClr val="dk1"/>
                </a:solidFill>
              </a:rPr>
              <a:t>Communication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How could these impact the Needs Assessment process?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And what can we do/what have we already done to overcome these barriers?</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a:p>
            <a:pPr indent="0" lvl="0" marL="0" rtl="0" algn="l">
              <a:spcBef>
                <a:spcPts val="0"/>
              </a:spcBef>
              <a:spcAft>
                <a:spcPts val="0"/>
              </a:spcAft>
              <a:buClr>
                <a:srgbClr val="000000"/>
              </a:buClr>
              <a:buSzPts val="1400"/>
              <a:buFont typeface="Arial"/>
              <a:buNone/>
            </a:pPr>
            <a:r>
              <a:rPr lang="en">
                <a:solidFill>
                  <a:schemeClr val="dk1"/>
                </a:solidFill>
              </a:rPr>
              <a:t>Using the space on the next slides to share your thoughts</a:t>
            </a:r>
            <a:endParaRPr>
              <a:solidFill>
                <a:schemeClr val="dk1"/>
              </a:solidFill>
            </a:endParaRPr>
          </a:p>
          <a:p>
            <a:pPr indent="0" lvl="0" marL="0" rtl="0" algn="l">
              <a:spcBef>
                <a:spcPts val="0"/>
              </a:spcBef>
              <a:spcAft>
                <a:spcPts val="0"/>
              </a:spcAft>
              <a:buClr>
                <a:srgbClr val="000000"/>
              </a:buClr>
              <a:buSzPts val="1400"/>
              <a:buFont typeface="Arial"/>
              <a:buNone/>
            </a:pPr>
            <a:r>
              <a:t/>
            </a:r>
            <a:endParaRPr>
              <a:solidFill>
                <a:schemeClr val="dk1"/>
              </a:solidFill>
            </a:endParaRPr>
          </a:p>
          <a:p>
            <a:pPr indent="0" lvl="0" marL="0" rtl="0" algn="l">
              <a:spcBef>
                <a:spcPts val="0"/>
              </a:spcBef>
              <a:spcAft>
                <a:spcPts val="0"/>
              </a:spcAft>
              <a:buClr>
                <a:srgbClr val="000000"/>
              </a:buClr>
              <a:buSzPts val="1400"/>
              <a:buFont typeface="Arial"/>
              <a:buNone/>
            </a:pPr>
            <a:r>
              <a:rPr lang="en">
                <a:solidFill>
                  <a:schemeClr val="dk1"/>
                </a:solidFill>
              </a:rPr>
              <a:t>(in whatever format you would like e.g. text, image, creating a slide, audio file, video etc.)</a:t>
            </a:r>
            <a:endParaRPr>
              <a:solidFill>
                <a:schemeClr val="dk1"/>
              </a:solidFill>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