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4ac6d4782_0_10:notes"/>
          <p:cNvSpPr txBox="1"/>
          <p:nvPr>
            <p:ph idx="1" type="body"/>
          </p:nvPr>
        </p:nvSpPr>
        <p:spPr>
          <a:xfrm>
            <a:off x="685802" y="4400556"/>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b4ac6d4782_0_10: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4ac6d4782_0_34: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b4ac6d4782_0_34: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6d13e0a78_0_57: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b6d13e0a78_0_57: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6d13e0a78_0_74: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gb6d13e0a78_0_74: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1da6ad346_0_1: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e1da6ad346_0_1: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ebe7de8c0_0_5: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eebe7de8c0_0_5: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6d13e0a78_0_27: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b6d13e0a78_0_27: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1da6ad346_0_31: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e1da6ad346_0_31: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hyperlink" Target="http://www.diversityandability.com" TargetMode="External"/><Relationship Id="rId4" Type="http://schemas.openxmlformats.org/officeDocument/2006/relationships/hyperlink" Target="https://www.linkedin.com/company/diversity-and-ability" TargetMode="External"/><Relationship Id="rId11" Type="http://schemas.openxmlformats.org/officeDocument/2006/relationships/image" Target="../media/image3.png"/><Relationship Id="rId10" Type="http://schemas.openxmlformats.org/officeDocument/2006/relationships/image" Target="../media/image6.png"/><Relationship Id="rId12"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hyperlink" Target="https://www.facebook.com/dnamatters" TargetMode="External"/><Relationship Id="rId6" Type="http://schemas.openxmlformats.org/officeDocument/2006/relationships/hyperlink" Target="https://twitter.com/DandA_inclusion" TargetMode="External"/><Relationship Id="rId7" Type="http://schemas.openxmlformats.org/officeDocument/2006/relationships/hyperlink" Target="http://LinkedIn%20diversity-and-ability%20Facebook%20@dnamatters%20Twitter%20@DandA_inclusion%20Instagram%20@diversity_and_ability" TargetMode="External"/><Relationship Id="rId8"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11"/>
          <p:cNvSpPr/>
          <p:nvPr/>
        </p:nvSpPr>
        <p:spPr>
          <a:xfrm>
            <a:off x="4572000" y="-12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50" name="Google Shape;50;p1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1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1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3" name="Google Shape;53;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6" name="Google Shape;56;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CUSTOM_3">
    <p:bg>
      <p:bgPr>
        <a:solidFill>
          <a:schemeClr val="lt2"/>
        </a:solidFill>
      </p:bgPr>
    </p:bg>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65" name="Google Shape;65;p15"/>
          <p:cNvSpPr txBox="1"/>
          <p:nvPr/>
        </p:nvSpPr>
        <p:spPr>
          <a:xfrm>
            <a:off x="145350" y="904725"/>
            <a:ext cx="4932600" cy="40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2B2B73"/>
              </a:solidFill>
            </a:endParaRPr>
          </a:p>
          <a:p>
            <a:pPr indent="-190500" lvl="0" marL="393700" rtl="0" algn="l">
              <a:spcBef>
                <a:spcPts val="0"/>
              </a:spcBef>
              <a:spcAft>
                <a:spcPts val="0"/>
              </a:spcAft>
              <a:buNone/>
            </a:pPr>
            <a:r>
              <a:t/>
            </a:r>
            <a:endParaRPr>
              <a:solidFill>
                <a:srgbClr val="2B2B73"/>
              </a:solidFill>
            </a:endParaRPr>
          </a:p>
          <a:p>
            <a:pPr indent="0" lvl="0" marL="787400" rtl="0" algn="ctr">
              <a:spcBef>
                <a:spcPts val="0"/>
              </a:spcBef>
              <a:spcAft>
                <a:spcPts val="0"/>
              </a:spcAft>
              <a:buNone/>
            </a:pPr>
            <a:r>
              <a:t/>
            </a:r>
            <a:endParaRPr sz="1600">
              <a:solidFill>
                <a:srgbClr val="2B2B73"/>
              </a:solidFill>
            </a:endParaRPr>
          </a:p>
          <a:p>
            <a:pPr indent="0" lvl="0" marL="0" rtl="0" algn="ctr">
              <a:spcBef>
                <a:spcPts val="0"/>
              </a:spcBef>
              <a:spcAft>
                <a:spcPts val="0"/>
              </a:spcAft>
              <a:buNone/>
            </a:pPr>
            <a:r>
              <a:t/>
            </a:r>
            <a:endParaRPr b="1" sz="1800">
              <a:solidFill>
                <a:srgbClr val="2B2B73"/>
              </a:solidFill>
            </a:endParaRPr>
          </a:p>
          <a:p>
            <a:pPr indent="0" lvl="0" marL="0" rtl="0" algn="l">
              <a:spcBef>
                <a:spcPts val="0"/>
              </a:spcBef>
              <a:spcAft>
                <a:spcPts val="0"/>
              </a:spcAft>
              <a:buNone/>
            </a:pPr>
            <a:r>
              <a:t/>
            </a:r>
            <a:endParaRPr b="1" sz="1800">
              <a:solidFill>
                <a:srgbClr val="2B2B73"/>
              </a:solidFill>
            </a:endParaRPr>
          </a:p>
          <a:p>
            <a:pPr indent="0" lvl="0" marL="0" rtl="0" algn="ctr">
              <a:spcBef>
                <a:spcPts val="0"/>
              </a:spcBef>
              <a:spcAft>
                <a:spcPts val="0"/>
              </a:spcAft>
              <a:buNone/>
            </a:pPr>
            <a:r>
              <a:rPr b="1" lang="en" sz="1600" u="sng">
                <a:solidFill>
                  <a:srgbClr val="0097A7"/>
                </a:solidFill>
                <a:hlinkClick r:id="rId3">
                  <a:extLst>
                    <a:ext uri="{A12FA001-AC4F-418D-AE19-62706E023703}">
                      <ahyp:hlinkClr val="tx"/>
                    </a:ext>
                  </a:extLst>
                </a:hlinkClick>
              </a:rPr>
              <a:t>www.diversityandability.com</a:t>
            </a:r>
            <a:r>
              <a:rPr b="1" lang="en" sz="1600">
                <a:solidFill>
                  <a:srgbClr val="78909C"/>
                </a:solidFill>
              </a:rPr>
              <a:t> </a:t>
            </a:r>
            <a:endParaRPr b="1" sz="1800">
              <a:solidFill>
                <a:srgbClr val="2B2B73"/>
              </a:solidFill>
            </a:endParaRPr>
          </a:p>
          <a:p>
            <a:pPr indent="0" lvl="0" marL="0" rtl="0" algn="ctr">
              <a:spcBef>
                <a:spcPts val="0"/>
              </a:spcBef>
              <a:spcAft>
                <a:spcPts val="0"/>
              </a:spcAft>
              <a:buNone/>
            </a:pPr>
            <a:r>
              <a:t/>
            </a:r>
            <a:endParaRPr sz="1600">
              <a:solidFill>
                <a:srgbClr val="2B2B73"/>
              </a:solidFill>
            </a:endParaRPr>
          </a:p>
          <a:p>
            <a:pPr indent="0" lvl="0" marL="0" rtl="0" algn="ctr">
              <a:spcBef>
                <a:spcPts val="0"/>
              </a:spcBef>
              <a:spcAft>
                <a:spcPts val="0"/>
              </a:spcAft>
              <a:buNone/>
            </a:pPr>
            <a:r>
              <a:rPr b="1" lang="en" sz="1600">
                <a:solidFill>
                  <a:srgbClr val="2B2B73"/>
                </a:solidFill>
              </a:rPr>
              <a:t>Social Media: </a:t>
            </a:r>
            <a:r>
              <a:rPr lang="en">
                <a:solidFill>
                  <a:srgbClr val="2B2B73"/>
                </a:solidFill>
              </a:rPr>
              <a:t>	</a:t>
            </a:r>
            <a:endParaRPr>
              <a:solidFill>
                <a:srgbClr val="2B2B73"/>
              </a:solidFill>
            </a:endParaRPr>
          </a:p>
          <a:p>
            <a:pPr indent="-190500" lvl="0" marL="393700" rtl="0" algn="ctr">
              <a:spcBef>
                <a:spcPts val="0"/>
              </a:spcBef>
              <a:spcAft>
                <a:spcPts val="0"/>
              </a:spcAft>
              <a:buNone/>
            </a:pPr>
            <a:r>
              <a:t/>
            </a:r>
            <a:endParaRPr>
              <a:solidFill>
                <a:srgbClr val="2B2B73"/>
              </a:solidFill>
            </a:endParaRPr>
          </a:p>
          <a:p>
            <a:pPr indent="0" lvl="0" marL="914400" rtl="0" algn="l">
              <a:lnSpc>
                <a:spcPct val="115000"/>
              </a:lnSpc>
              <a:spcBef>
                <a:spcPts val="0"/>
              </a:spcBef>
              <a:spcAft>
                <a:spcPts val="0"/>
              </a:spcAft>
              <a:buNone/>
            </a:pPr>
            <a:r>
              <a:rPr lang="en" sz="1800" u="sng">
                <a:solidFill>
                  <a:srgbClr val="0097A7"/>
                </a:solidFill>
                <a:hlinkClick r:id="rId4">
                  <a:extLst>
                    <a:ext uri="{A12FA001-AC4F-418D-AE19-62706E023703}">
                      <ahyp:hlinkClr val="tx"/>
                    </a:ext>
                  </a:extLst>
                </a:hlinkClick>
              </a:rPr>
              <a:t>LinkedIn </a:t>
            </a:r>
            <a:r>
              <a:rPr lang="en" sz="1800">
                <a:solidFill>
                  <a:srgbClr val="2B2B73"/>
                </a:solidFill>
              </a:rPr>
              <a:t>diversity-and-ability</a:t>
            </a:r>
            <a:endParaRPr sz="1800">
              <a:solidFill>
                <a:srgbClr val="2B2B73"/>
              </a:solidFill>
            </a:endParaRPr>
          </a:p>
          <a:p>
            <a:pPr indent="0" lvl="0" marL="914400" rtl="0" algn="l">
              <a:lnSpc>
                <a:spcPct val="115000"/>
              </a:lnSpc>
              <a:spcBef>
                <a:spcPts val="0"/>
              </a:spcBef>
              <a:spcAft>
                <a:spcPts val="0"/>
              </a:spcAft>
              <a:buNone/>
            </a:pPr>
            <a:r>
              <a:rPr lang="en" sz="1800" u="sng">
                <a:solidFill>
                  <a:srgbClr val="0097A7"/>
                </a:solidFill>
                <a:hlinkClick r:id="rId5">
                  <a:extLst>
                    <a:ext uri="{A12FA001-AC4F-418D-AE19-62706E023703}">
                      <ahyp:hlinkClr val="tx"/>
                    </a:ext>
                  </a:extLst>
                </a:hlinkClick>
              </a:rPr>
              <a:t>Facebook</a:t>
            </a:r>
            <a:r>
              <a:rPr lang="en" sz="1800">
                <a:solidFill>
                  <a:srgbClr val="2B2B73"/>
                </a:solidFill>
              </a:rPr>
              <a:t> @dnamatters</a:t>
            </a:r>
            <a:endParaRPr sz="1800">
              <a:solidFill>
                <a:srgbClr val="2B2B73"/>
              </a:solidFill>
            </a:endParaRPr>
          </a:p>
          <a:p>
            <a:pPr indent="0" lvl="0" marL="914400" rtl="0" algn="l">
              <a:lnSpc>
                <a:spcPct val="115000"/>
              </a:lnSpc>
              <a:spcBef>
                <a:spcPts val="0"/>
              </a:spcBef>
              <a:spcAft>
                <a:spcPts val="0"/>
              </a:spcAft>
              <a:buNone/>
            </a:pPr>
            <a:r>
              <a:rPr lang="en" sz="1800" u="sng">
                <a:solidFill>
                  <a:srgbClr val="0097A7"/>
                </a:solidFill>
                <a:hlinkClick r:id="rId6">
                  <a:extLst>
                    <a:ext uri="{A12FA001-AC4F-418D-AE19-62706E023703}">
                      <ahyp:hlinkClr val="tx"/>
                    </a:ext>
                  </a:extLst>
                </a:hlinkClick>
              </a:rPr>
              <a:t>Twitter</a:t>
            </a:r>
            <a:r>
              <a:rPr lang="en" sz="1800">
                <a:solidFill>
                  <a:srgbClr val="2B2B73"/>
                </a:solidFill>
              </a:rPr>
              <a:t> @DandA_inclusion</a:t>
            </a:r>
            <a:br>
              <a:rPr lang="en" sz="1800">
                <a:solidFill>
                  <a:srgbClr val="2B2B73"/>
                </a:solidFill>
              </a:rPr>
            </a:br>
            <a:r>
              <a:rPr lang="en" sz="1800" u="sng">
                <a:solidFill>
                  <a:schemeClr val="hlink"/>
                </a:solidFill>
                <a:hlinkClick r:id="rId7"/>
              </a:rPr>
              <a:t>Instagram</a:t>
            </a:r>
            <a:r>
              <a:rPr lang="en" sz="1800">
                <a:solidFill>
                  <a:srgbClr val="2B2B73"/>
                </a:solidFill>
              </a:rPr>
              <a:t> @diversity_and_ability</a:t>
            </a:r>
            <a:endParaRPr sz="1800">
              <a:solidFill>
                <a:srgbClr val="2B2B73"/>
              </a:solidFill>
            </a:endParaRPr>
          </a:p>
          <a:p>
            <a:pPr indent="0" lvl="0" marL="1371600" rtl="0" algn="l">
              <a:spcBef>
                <a:spcPts val="0"/>
              </a:spcBef>
              <a:spcAft>
                <a:spcPts val="0"/>
              </a:spcAft>
              <a:buNone/>
            </a:pPr>
            <a:r>
              <a:t/>
            </a:r>
            <a:endParaRPr sz="1700">
              <a:solidFill>
                <a:srgbClr val="2B2B73"/>
              </a:solidFill>
            </a:endParaRPr>
          </a:p>
          <a:p>
            <a:pPr indent="0" lvl="0" marL="0" rtl="0" algn="l">
              <a:lnSpc>
                <a:spcPct val="115000"/>
              </a:lnSpc>
              <a:spcBef>
                <a:spcPts val="0"/>
              </a:spcBef>
              <a:spcAft>
                <a:spcPts val="1600"/>
              </a:spcAft>
              <a:buNone/>
            </a:pPr>
            <a:r>
              <a:t/>
            </a:r>
            <a:endParaRPr sz="1900">
              <a:solidFill>
                <a:srgbClr val="2B2B73"/>
              </a:solidFill>
            </a:endParaRPr>
          </a:p>
        </p:txBody>
      </p:sp>
      <p:pic>
        <p:nvPicPr>
          <p:cNvPr id="66" name="Google Shape;66;p15"/>
          <p:cNvPicPr preferRelativeResize="0"/>
          <p:nvPr/>
        </p:nvPicPr>
        <p:blipFill>
          <a:blip r:embed="rId8">
            <a:alphaModFix/>
          </a:blip>
          <a:stretch>
            <a:fillRect/>
          </a:stretch>
        </p:blipFill>
        <p:spPr>
          <a:xfrm>
            <a:off x="450775" y="816475"/>
            <a:ext cx="4321751" cy="1042450"/>
          </a:xfrm>
          <a:prstGeom prst="rect">
            <a:avLst/>
          </a:prstGeom>
          <a:noFill/>
          <a:ln>
            <a:noFill/>
          </a:ln>
        </p:spPr>
      </p:pic>
      <p:grpSp>
        <p:nvGrpSpPr>
          <p:cNvPr id="67" name="Google Shape;67;p15"/>
          <p:cNvGrpSpPr/>
          <p:nvPr/>
        </p:nvGrpSpPr>
        <p:grpSpPr>
          <a:xfrm>
            <a:off x="772400" y="3256600"/>
            <a:ext cx="272250" cy="1217675"/>
            <a:chOff x="772400" y="3256600"/>
            <a:chExt cx="272250" cy="1217675"/>
          </a:xfrm>
        </p:grpSpPr>
        <p:pic>
          <p:nvPicPr>
            <p:cNvPr id="68" name="Google Shape;68;p15"/>
            <p:cNvPicPr preferRelativeResize="0"/>
            <p:nvPr/>
          </p:nvPicPr>
          <p:blipFill>
            <a:blip r:embed="rId9">
              <a:alphaModFix/>
            </a:blip>
            <a:stretch>
              <a:fillRect/>
            </a:stretch>
          </p:blipFill>
          <p:spPr>
            <a:xfrm>
              <a:off x="772401" y="3901704"/>
              <a:ext cx="272249" cy="268705"/>
            </a:xfrm>
            <a:prstGeom prst="rect">
              <a:avLst/>
            </a:prstGeom>
            <a:noFill/>
            <a:ln>
              <a:noFill/>
            </a:ln>
          </p:spPr>
        </p:pic>
        <p:pic>
          <p:nvPicPr>
            <p:cNvPr id="69" name="Google Shape;69;p15"/>
            <p:cNvPicPr preferRelativeResize="0"/>
            <p:nvPr/>
          </p:nvPicPr>
          <p:blipFill>
            <a:blip r:embed="rId10">
              <a:alphaModFix/>
            </a:blip>
            <a:stretch>
              <a:fillRect/>
            </a:stretch>
          </p:blipFill>
          <p:spPr>
            <a:xfrm>
              <a:off x="772401" y="3585833"/>
              <a:ext cx="272248" cy="269156"/>
            </a:xfrm>
            <a:prstGeom prst="rect">
              <a:avLst/>
            </a:prstGeom>
            <a:noFill/>
            <a:ln>
              <a:noFill/>
            </a:ln>
          </p:spPr>
        </p:pic>
        <p:pic>
          <p:nvPicPr>
            <p:cNvPr id="70" name="Google Shape;70;p15"/>
            <p:cNvPicPr preferRelativeResize="0"/>
            <p:nvPr/>
          </p:nvPicPr>
          <p:blipFill>
            <a:blip r:embed="rId11">
              <a:alphaModFix/>
            </a:blip>
            <a:stretch>
              <a:fillRect/>
            </a:stretch>
          </p:blipFill>
          <p:spPr>
            <a:xfrm>
              <a:off x="772401" y="3256600"/>
              <a:ext cx="272248" cy="269142"/>
            </a:xfrm>
            <a:prstGeom prst="rect">
              <a:avLst/>
            </a:prstGeom>
            <a:noFill/>
            <a:ln>
              <a:noFill/>
            </a:ln>
          </p:spPr>
        </p:pic>
        <p:pic>
          <p:nvPicPr>
            <p:cNvPr id="71" name="Google Shape;71;p15"/>
            <p:cNvPicPr preferRelativeResize="0"/>
            <p:nvPr/>
          </p:nvPicPr>
          <p:blipFill>
            <a:blip r:embed="rId12">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Accolades">
  <p:cSld name="CUSTOM_6">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74" name="Google Shape;74;p16"/>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Title slide A">
  <p:cSld name="TITLE_2">
    <p:bg>
      <p:bgPr>
        <a:solidFill>
          <a:srgbClr val="FFFFFF"/>
        </a:solidFill>
      </p:bgPr>
    </p:bg>
    <p:spTree>
      <p:nvGrpSpPr>
        <p:cNvPr id="75" name="Shape 75"/>
        <p:cNvGrpSpPr/>
        <p:nvPr/>
      </p:nvGrpSpPr>
      <p:grpSpPr>
        <a:xfrm>
          <a:off x="0" y="0"/>
          <a:ext cx="0" cy="0"/>
          <a:chOff x="0" y="0"/>
          <a:chExt cx="0" cy="0"/>
        </a:xfrm>
      </p:grpSpPr>
      <p:sp>
        <p:nvSpPr>
          <p:cNvPr id="76" name="Google Shape;76;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77" name="Google Shape;77;p17"/>
          <p:cNvGrpSpPr/>
          <p:nvPr/>
        </p:nvGrpSpPr>
        <p:grpSpPr>
          <a:xfrm>
            <a:off x="630141" y="717397"/>
            <a:ext cx="2802942" cy="2182791"/>
            <a:chOff x="630150" y="717396"/>
            <a:chExt cx="2367350" cy="1914057"/>
          </a:xfrm>
        </p:grpSpPr>
        <p:pic>
          <p:nvPicPr>
            <p:cNvPr id="78" name="Google Shape;78;p17"/>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79" name="Google Shape;79;p17"/>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80" name="Google Shape;80;p17"/>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81" name="Google Shape;81;p17"/>
          <p:cNvSpPr/>
          <p:nvPr/>
        </p:nvSpPr>
        <p:spPr>
          <a:xfrm>
            <a:off x="0" y="3518525"/>
            <a:ext cx="9144000" cy="1625100"/>
          </a:xfrm>
          <a:prstGeom prst="rect">
            <a:avLst/>
          </a:prstGeom>
          <a:solidFill>
            <a:schemeClr val="lt2"/>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82" name="Google Shape;82;p17"/>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pre-set half page">
  <p:cSld name="CUSTOM_3_1">
    <p:bg>
      <p:bgPr>
        <a:solidFill>
          <a:schemeClr val="lt2"/>
        </a:solidFill>
      </p:bgPr>
    </p:bg>
    <p:spTree>
      <p:nvGrpSpPr>
        <p:cNvPr id="83" name="Shape 83"/>
        <p:cNvGrpSpPr/>
        <p:nvPr/>
      </p:nvGrpSpPr>
      <p:grpSpPr>
        <a:xfrm>
          <a:off x="0" y="0"/>
          <a:ext cx="0" cy="0"/>
          <a:chOff x="0" y="0"/>
          <a:chExt cx="0" cy="0"/>
        </a:xfrm>
      </p:grpSpPr>
      <p:pic>
        <p:nvPicPr>
          <p:cNvPr id="84" name="Google Shape;84;p18"/>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85" name="Google Shape;85;p18"/>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Case Study">
  <p:cSld name="TITLE_AND_TWO_COLUMNS_2">
    <p:spTree>
      <p:nvGrpSpPr>
        <p:cNvPr id="25" name="Shape 25"/>
        <p:cNvGrpSpPr/>
        <p:nvPr/>
      </p:nvGrpSpPr>
      <p:grpSpPr>
        <a:xfrm>
          <a:off x="0" y="0"/>
          <a:ext cx="0" cy="0"/>
          <a:chOff x="0" y="0"/>
          <a:chExt cx="0" cy="0"/>
        </a:xfrm>
      </p:grpSpPr>
      <p:sp>
        <p:nvSpPr>
          <p:cNvPr id="26" name="Google Shape;26;p6"/>
          <p:cNvSpPr/>
          <p:nvPr/>
        </p:nvSpPr>
        <p:spPr>
          <a:xfrm>
            <a:off x="3695841" y="1140619"/>
            <a:ext cx="5448300" cy="4002900"/>
          </a:xfrm>
          <a:prstGeom prst="rect">
            <a:avLst/>
          </a:prstGeom>
          <a:solidFill>
            <a:schemeClr val="lt1"/>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7" name="Google Shape;27;p6"/>
          <p:cNvSpPr/>
          <p:nvPr/>
        </p:nvSpPr>
        <p:spPr>
          <a:xfrm>
            <a:off x="3695841" y="0"/>
            <a:ext cx="5448300" cy="1140600"/>
          </a:xfrm>
          <a:prstGeom prst="rect">
            <a:avLst/>
          </a:prstGeom>
          <a:solidFill>
            <a:schemeClr val="accent3"/>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8" name="Google Shape;28;p6"/>
          <p:cNvSpPr txBox="1"/>
          <p:nvPr>
            <p:ph type="title"/>
          </p:nvPr>
        </p:nvSpPr>
        <p:spPr>
          <a:xfrm>
            <a:off x="311700" y="445025"/>
            <a:ext cx="3353100" cy="567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 name="Google Shape;29;p6"/>
          <p:cNvSpPr txBox="1"/>
          <p:nvPr>
            <p:ph idx="1" type="body"/>
          </p:nvPr>
        </p:nvSpPr>
        <p:spPr>
          <a:xfrm>
            <a:off x="358200" y="1246825"/>
            <a:ext cx="32601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0" name="Google Shape;30;p6"/>
          <p:cNvSpPr txBox="1"/>
          <p:nvPr>
            <p:ph idx="2" type="body"/>
          </p:nvPr>
        </p:nvSpPr>
        <p:spPr>
          <a:xfrm>
            <a:off x="3850550" y="1246825"/>
            <a:ext cx="4978200" cy="3334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Services/ sidepane">
  <p:cSld name="TITLE_AND_TWO_COLUMNS_1">
    <p:spTree>
      <p:nvGrpSpPr>
        <p:cNvPr id="32" name="Shape 32"/>
        <p:cNvGrpSpPr/>
        <p:nvPr/>
      </p:nvGrpSpPr>
      <p:grpSpPr>
        <a:xfrm>
          <a:off x="0" y="0"/>
          <a:ext cx="0" cy="0"/>
          <a:chOff x="0" y="0"/>
          <a:chExt cx="0" cy="0"/>
        </a:xfrm>
      </p:grpSpPr>
      <p:sp>
        <p:nvSpPr>
          <p:cNvPr id="33" name="Google Shape;33;p7"/>
          <p:cNvSpPr txBox="1"/>
          <p:nvPr>
            <p:ph idx="1" type="body"/>
          </p:nvPr>
        </p:nvSpPr>
        <p:spPr>
          <a:xfrm>
            <a:off x="284100" y="1444573"/>
            <a:ext cx="2503500" cy="3124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1"/>
              </a:buClr>
              <a:buSzPts val="1400"/>
              <a:buChar char="●"/>
              <a:defRPr sz="1400">
                <a:solidFill>
                  <a:schemeClr val="accent1"/>
                </a:solidFill>
              </a:defRPr>
            </a:lvl1pPr>
            <a:lvl2pPr indent="-304800" lvl="1" marL="914400" rtl="0">
              <a:spcBef>
                <a:spcPts val="1600"/>
              </a:spcBef>
              <a:spcAft>
                <a:spcPts val="0"/>
              </a:spcAft>
              <a:buClr>
                <a:schemeClr val="accent1"/>
              </a:buClr>
              <a:buSzPts val="1200"/>
              <a:buChar char="○"/>
              <a:defRPr sz="1200">
                <a:solidFill>
                  <a:schemeClr val="accent1"/>
                </a:solidFill>
              </a:defRPr>
            </a:lvl2pPr>
            <a:lvl3pPr indent="-304800" lvl="2" marL="1371600" rtl="0">
              <a:spcBef>
                <a:spcPts val="1600"/>
              </a:spcBef>
              <a:spcAft>
                <a:spcPts val="0"/>
              </a:spcAft>
              <a:buClr>
                <a:schemeClr val="accent1"/>
              </a:buClr>
              <a:buSzPts val="1200"/>
              <a:buChar char="■"/>
              <a:defRPr sz="1200">
                <a:solidFill>
                  <a:schemeClr val="accent1"/>
                </a:solidFill>
              </a:defRPr>
            </a:lvl3pPr>
            <a:lvl4pPr indent="-304800" lvl="3" marL="1828800" rtl="0">
              <a:spcBef>
                <a:spcPts val="1600"/>
              </a:spcBef>
              <a:spcAft>
                <a:spcPts val="0"/>
              </a:spcAft>
              <a:buClr>
                <a:schemeClr val="accent1"/>
              </a:buClr>
              <a:buSzPts val="1200"/>
              <a:buChar char="●"/>
              <a:defRPr sz="1200">
                <a:solidFill>
                  <a:schemeClr val="accent1"/>
                </a:solidFill>
              </a:defRPr>
            </a:lvl4pPr>
            <a:lvl5pPr indent="-304800" lvl="4" marL="2286000" rtl="0">
              <a:spcBef>
                <a:spcPts val="1600"/>
              </a:spcBef>
              <a:spcAft>
                <a:spcPts val="0"/>
              </a:spcAft>
              <a:buClr>
                <a:schemeClr val="accent1"/>
              </a:buClr>
              <a:buSzPts val="1200"/>
              <a:buChar char="○"/>
              <a:defRPr sz="1200">
                <a:solidFill>
                  <a:schemeClr val="accent1"/>
                </a:solidFill>
              </a:defRPr>
            </a:lvl5pPr>
            <a:lvl6pPr indent="-304800" lvl="5" marL="2743200" rtl="0">
              <a:spcBef>
                <a:spcPts val="1600"/>
              </a:spcBef>
              <a:spcAft>
                <a:spcPts val="0"/>
              </a:spcAft>
              <a:buClr>
                <a:schemeClr val="accent1"/>
              </a:buClr>
              <a:buSzPts val="1200"/>
              <a:buChar char="■"/>
              <a:defRPr sz="1200">
                <a:solidFill>
                  <a:schemeClr val="accent1"/>
                </a:solidFill>
              </a:defRPr>
            </a:lvl6pPr>
            <a:lvl7pPr indent="-304800" lvl="6" marL="3200400" rtl="0">
              <a:spcBef>
                <a:spcPts val="1600"/>
              </a:spcBef>
              <a:spcAft>
                <a:spcPts val="0"/>
              </a:spcAft>
              <a:buClr>
                <a:schemeClr val="accent1"/>
              </a:buClr>
              <a:buSzPts val="1200"/>
              <a:buChar char="●"/>
              <a:defRPr sz="1200">
                <a:solidFill>
                  <a:schemeClr val="accent1"/>
                </a:solidFill>
              </a:defRPr>
            </a:lvl7pPr>
            <a:lvl8pPr indent="-304800" lvl="7" marL="3657600" rtl="0">
              <a:spcBef>
                <a:spcPts val="1600"/>
              </a:spcBef>
              <a:spcAft>
                <a:spcPts val="0"/>
              </a:spcAft>
              <a:buClr>
                <a:schemeClr val="accent1"/>
              </a:buClr>
              <a:buSzPts val="1200"/>
              <a:buChar char="○"/>
              <a:defRPr sz="1200">
                <a:solidFill>
                  <a:schemeClr val="accent1"/>
                </a:solidFill>
              </a:defRPr>
            </a:lvl8pPr>
            <a:lvl9pPr indent="-304800" lvl="8" marL="4114800" rtl="0">
              <a:spcBef>
                <a:spcPts val="1600"/>
              </a:spcBef>
              <a:spcAft>
                <a:spcPts val="1600"/>
              </a:spcAft>
              <a:buClr>
                <a:schemeClr val="accent1"/>
              </a:buClr>
              <a:buSzPts val="1200"/>
              <a:buChar char="■"/>
              <a:defRPr sz="1200">
                <a:solidFill>
                  <a:schemeClr val="accent1"/>
                </a:solidFill>
              </a:defRPr>
            </a:lvl9pPr>
          </a:lstStyle>
          <a:p/>
        </p:txBody>
      </p:sp>
      <p:sp>
        <p:nvSpPr>
          <p:cNvPr id="34" name="Google Shape;34;p7"/>
          <p:cNvSpPr txBox="1"/>
          <p:nvPr>
            <p:ph idx="2" type="body"/>
          </p:nvPr>
        </p:nvSpPr>
        <p:spPr>
          <a:xfrm>
            <a:off x="2859075" y="246950"/>
            <a:ext cx="6083400" cy="4483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284280" y="4665150"/>
            <a:ext cx="1265961" cy="305362"/>
          </a:xfrm>
          <a:prstGeom prst="rect">
            <a:avLst/>
          </a:prstGeom>
          <a:noFill/>
          <a:ln>
            <a:noFill/>
          </a:ln>
        </p:spPr>
      </p:pic>
      <p:pic>
        <p:nvPicPr>
          <p:cNvPr id="37" name="Google Shape;37;p7"/>
          <p:cNvPicPr preferRelativeResize="0"/>
          <p:nvPr/>
        </p:nvPicPr>
        <p:blipFill rotWithShape="1">
          <a:blip r:embed="rId3">
            <a:alphaModFix/>
          </a:blip>
          <a:srcRect b="15648" l="0" r="0" t="18016"/>
          <a:stretch/>
        </p:blipFill>
        <p:spPr>
          <a:xfrm>
            <a:off x="284276" y="246950"/>
            <a:ext cx="2260096" cy="10791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3" name="Google Shape;43;p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1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Char char="●"/>
              <a:defRPr sz="1800">
                <a:solidFill>
                  <a:schemeClr val="dk1"/>
                </a:solidFill>
              </a:defRPr>
            </a:lvl1pPr>
            <a:lvl2pPr indent="-317500" lvl="1" marL="914400">
              <a:lnSpc>
                <a:spcPct val="115000"/>
              </a:lnSpc>
              <a:spcBef>
                <a:spcPts val="1600"/>
              </a:spcBef>
              <a:spcAft>
                <a:spcPts val="0"/>
              </a:spcAft>
              <a:buClr>
                <a:schemeClr val="dk1"/>
              </a:buClr>
              <a:buSzPts val="1400"/>
              <a:buChar char="○"/>
              <a:defRPr>
                <a:solidFill>
                  <a:schemeClr val="dk1"/>
                </a:solidFill>
              </a:defRPr>
            </a:lvl2pPr>
            <a:lvl3pPr indent="-317500" lvl="2" marL="1371600">
              <a:lnSpc>
                <a:spcPct val="115000"/>
              </a:lnSpc>
              <a:spcBef>
                <a:spcPts val="1600"/>
              </a:spcBef>
              <a:spcAft>
                <a:spcPts val="0"/>
              </a:spcAft>
              <a:buClr>
                <a:schemeClr val="dk1"/>
              </a:buClr>
              <a:buSzPts val="1400"/>
              <a:buChar char="■"/>
              <a:defRPr>
                <a:solidFill>
                  <a:schemeClr val="dk1"/>
                </a:solidFill>
              </a:defRPr>
            </a:lvl3pPr>
            <a:lvl4pPr indent="-317500" lvl="3" marL="1828800">
              <a:lnSpc>
                <a:spcPct val="115000"/>
              </a:lnSpc>
              <a:spcBef>
                <a:spcPts val="1600"/>
              </a:spcBef>
              <a:spcAft>
                <a:spcPts val="0"/>
              </a:spcAft>
              <a:buClr>
                <a:schemeClr val="dk1"/>
              </a:buClr>
              <a:buSzPts val="1400"/>
              <a:buChar char="●"/>
              <a:defRPr>
                <a:solidFill>
                  <a:schemeClr val="dk1"/>
                </a:solidFill>
              </a:defRPr>
            </a:lvl4pPr>
            <a:lvl5pPr indent="-317500" lvl="4" marL="2286000">
              <a:lnSpc>
                <a:spcPct val="115000"/>
              </a:lnSpc>
              <a:spcBef>
                <a:spcPts val="1600"/>
              </a:spcBef>
              <a:spcAft>
                <a:spcPts val="0"/>
              </a:spcAft>
              <a:buClr>
                <a:schemeClr val="dk1"/>
              </a:buClr>
              <a:buSzPts val="1400"/>
              <a:buChar char="○"/>
              <a:defRPr>
                <a:solidFill>
                  <a:schemeClr val="dk1"/>
                </a:solidFill>
              </a:defRPr>
            </a:lvl5pPr>
            <a:lvl6pPr indent="-317500" lvl="5" marL="2743200">
              <a:lnSpc>
                <a:spcPct val="115000"/>
              </a:lnSpc>
              <a:spcBef>
                <a:spcPts val="1600"/>
              </a:spcBef>
              <a:spcAft>
                <a:spcPts val="0"/>
              </a:spcAft>
              <a:buClr>
                <a:schemeClr val="dk1"/>
              </a:buClr>
              <a:buSzPts val="1400"/>
              <a:buChar char="■"/>
              <a:defRPr>
                <a:solidFill>
                  <a:schemeClr val="dk1"/>
                </a:solidFill>
              </a:defRPr>
            </a:lvl6pPr>
            <a:lvl7pPr indent="-317500" lvl="6" marL="3200400">
              <a:lnSpc>
                <a:spcPct val="115000"/>
              </a:lnSpc>
              <a:spcBef>
                <a:spcPts val="1600"/>
              </a:spcBef>
              <a:spcAft>
                <a:spcPts val="0"/>
              </a:spcAft>
              <a:buClr>
                <a:schemeClr val="dk1"/>
              </a:buClr>
              <a:buSzPts val="1400"/>
              <a:buChar char="●"/>
              <a:defRPr>
                <a:solidFill>
                  <a:schemeClr val="dk1"/>
                </a:solidFill>
              </a:defRPr>
            </a:lvl7pPr>
            <a:lvl8pPr indent="-317500" lvl="7" marL="3657600">
              <a:lnSpc>
                <a:spcPct val="115000"/>
              </a:lnSpc>
              <a:spcBef>
                <a:spcPts val="1600"/>
              </a:spcBef>
              <a:spcAft>
                <a:spcPts val="0"/>
              </a:spcAft>
              <a:buClr>
                <a:schemeClr val="dk1"/>
              </a:buClr>
              <a:buSzPts val="1400"/>
              <a:buChar char="○"/>
              <a:defRPr>
                <a:solidFill>
                  <a:schemeClr val="dk1"/>
                </a:solidFill>
              </a:defRPr>
            </a:lvl8pPr>
            <a:lvl9pPr indent="-317500" lvl="8" marL="4114800">
              <a:lnSpc>
                <a:spcPct val="115000"/>
              </a:lnSpc>
              <a:spcBef>
                <a:spcPts val="1600"/>
              </a:spcBef>
              <a:spcAft>
                <a:spcPts val="1600"/>
              </a:spcAft>
              <a:buClr>
                <a:schemeClr val="dk1"/>
              </a:buClr>
              <a:buSzPts val="1400"/>
              <a:buChar char="■"/>
              <a:defRPr>
                <a:solidFill>
                  <a:schemeClr val="dk1"/>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19"/>
          <p:cNvGrpSpPr/>
          <p:nvPr/>
        </p:nvGrpSpPr>
        <p:grpSpPr>
          <a:xfrm>
            <a:off x="0" y="0"/>
            <a:ext cx="9142616" cy="5219700"/>
            <a:chOff x="0" y="0"/>
            <a:chExt cx="9142616" cy="5219700"/>
          </a:xfrm>
        </p:grpSpPr>
        <p:sp>
          <p:nvSpPr>
            <p:cNvPr id="92" name="Google Shape;92;p19"/>
            <p:cNvSpPr/>
            <p:nvPr/>
          </p:nvSpPr>
          <p:spPr>
            <a:xfrm flipH="1">
              <a:off x="3581816" y="8050"/>
              <a:ext cx="5560800" cy="1582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9"/>
            <p:cNvSpPr/>
            <p:nvPr/>
          </p:nvSpPr>
          <p:spPr>
            <a:xfrm>
              <a:off x="0" y="0"/>
              <a:ext cx="3571500" cy="5159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236096" y="442719"/>
              <a:ext cx="3099315" cy="747600"/>
            </a:xfrm>
            <a:prstGeom prst="rect">
              <a:avLst/>
            </a:prstGeom>
            <a:noFill/>
            <a:ln>
              <a:noFill/>
            </a:ln>
          </p:spPr>
        </p:pic>
        <p:pic>
          <p:nvPicPr>
            <p:cNvPr id="95" name="Google Shape;95;p19"/>
            <p:cNvPicPr preferRelativeResize="0"/>
            <p:nvPr/>
          </p:nvPicPr>
          <p:blipFill rotWithShape="1">
            <a:blip r:embed="rId4">
              <a:alphaModFix/>
            </a:blip>
            <a:srcRect b="0" l="0" r="1584" t="0"/>
            <a:stretch/>
          </p:blipFill>
          <p:spPr>
            <a:xfrm>
              <a:off x="0" y="1590800"/>
              <a:ext cx="3571500" cy="3628900"/>
            </a:xfrm>
            <a:prstGeom prst="rect">
              <a:avLst/>
            </a:prstGeom>
            <a:noFill/>
            <a:ln>
              <a:noFill/>
            </a:ln>
          </p:spPr>
        </p:pic>
        <p:sp>
          <p:nvSpPr>
            <p:cNvPr id="96" name="Google Shape;96;p19"/>
            <p:cNvSpPr txBox="1"/>
            <p:nvPr/>
          </p:nvSpPr>
          <p:spPr>
            <a:xfrm>
              <a:off x="3713825" y="170025"/>
              <a:ext cx="5296800" cy="12930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Weekly Reflective Portfolio - International Course</a:t>
              </a:r>
              <a:endParaRPr b="1" sz="1800">
                <a:solidFill>
                  <a:schemeClr val="dk1"/>
                </a:solidFill>
              </a:endParaRPr>
            </a:p>
            <a:p>
              <a:pPr indent="0" lvl="0" marL="0" rtl="0" algn="l">
                <a:spcBef>
                  <a:spcPts val="0"/>
                </a:spcBef>
                <a:spcAft>
                  <a:spcPts val="0"/>
                </a:spcAft>
                <a:buNone/>
              </a:pPr>
              <a:r>
                <a:rPr b="1" lang="en" sz="1800">
                  <a:solidFill>
                    <a:schemeClr val="dk1"/>
                  </a:solidFill>
                </a:rPr>
                <a:t> </a:t>
              </a:r>
              <a:endParaRPr b="1" sz="1800">
                <a:solidFill>
                  <a:schemeClr val="dk1"/>
                </a:solidFill>
              </a:endParaRPr>
            </a:p>
            <a:p>
              <a:pPr indent="0" lvl="0" marL="0" rtl="0" algn="l">
                <a:spcBef>
                  <a:spcPts val="0"/>
                </a:spcBef>
                <a:spcAft>
                  <a:spcPts val="0"/>
                </a:spcAft>
                <a:buNone/>
              </a:pPr>
              <a:r>
                <a:rPr lang="en" sz="1800">
                  <a:solidFill>
                    <a:schemeClr val="dk1"/>
                  </a:solidFill>
                </a:rPr>
                <a:t>Course 2 - Introduction to Needs Assessments</a:t>
              </a:r>
              <a:endParaRPr sz="1800">
                <a:solidFill>
                  <a:schemeClr val="dk1"/>
                </a:solidFill>
              </a:endParaRPr>
            </a:p>
          </p:txBody>
        </p:sp>
      </p:grpSp>
      <p:sp>
        <p:nvSpPr>
          <p:cNvPr id="97" name="Google Shape;97;p19"/>
          <p:cNvSpPr txBox="1"/>
          <p:nvPr/>
        </p:nvSpPr>
        <p:spPr>
          <a:xfrm>
            <a:off x="3833050" y="1846950"/>
            <a:ext cx="50940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700">
                <a:solidFill>
                  <a:schemeClr val="dk1"/>
                </a:solidFill>
              </a:rPr>
              <a:t>Your Week 6 Portfolio</a:t>
            </a:r>
            <a:endParaRPr b="1" sz="3700">
              <a:solidFill>
                <a:schemeClr val="dk1"/>
              </a:solidFill>
            </a:endParaRPr>
          </a:p>
        </p:txBody>
      </p:sp>
      <p:sp>
        <p:nvSpPr>
          <p:cNvPr id="98" name="Google Shape;98;p19"/>
          <p:cNvSpPr txBox="1"/>
          <p:nvPr/>
        </p:nvSpPr>
        <p:spPr>
          <a:xfrm>
            <a:off x="3833050" y="2691050"/>
            <a:ext cx="993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rPr>
              <a:t>Name:</a:t>
            </a:r>
            <a:endParaRPr b="1" sz="2000">
              <a:solidFill>
                <a:schemeClr val="dk1"/>
              </a:solidFill>
            </a:endParaRPr>
          </a:p>
        </p:txBody>
      </p:sp>
      <p:sp>
        <p:nvSpPr>
          <p:cNvPr id="99" name="Google Shape;99;p19"/>
          <p:cNvSpPr txBox="1"/>
          <p:nvPr/>
        </p:nvSpPr>
        <p:spPr>
          <a:xfrm>
            <a:off x="4826632" y="2691050"/>
            <a:ext cx="435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rPr>
              <a:t>Please add your name here</a:t>
            </a:r>
            <a:endParaRPr sz="2000">
              <a:solidFill>
                <a:schemeClr val="dk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idx="1" type="body"/>
          </p:nvPr>
        </p:nvSpPr>
        <p:spPr>
          <a:xfrm>
            <a:off x="262350" y="797775"/>
            <a:ext cx="8520600" cy="415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400"/>
              <a:t>Each week you will have a portfolio to download. </a:t>
            </a:r>
            <a:endParaRPr sz="1400"/>
          </a:p>
          <a:p>
            <a:pPr indent="0" lvl="0" marL="0" rtl="0" algn="l">
              <a:spcBef>
                <a:spcPts val="1600"/>
              </a:spcBef>
              <a:spcAft>
                <a:spcPts val="0"/>
              </a:spcAft>
              <a:buNone/>
            </a:pPr>
            <a:r>
              <a:rPr lang="en" sz="1400"/>
              <a:t>You should work through the </a:t>
            </a:r>
            <a:r>
              <a:rPr b="1" lang="en" sz="1400"/>
              <a:t>weekly activities</a:t>
            </a:r>
            <a:r>
              <a:rPr lang="en" sz="1400"/>
              <a:t> set out in the portfolio </a:t>
            </a:r>
            <a:r>
              <a:rPr b="1" lang="en" sz="1400"/>
              <a:t>and also</a:t>
            </a:r>
            <a:r>
              <a:rPr lang="en" sz="1400"/>
              <a:t> use it to </a:t>
            </a:r>
            <a:r>
              <a:rPr b="1" lang="en" sz="1400"/>
              <a:t>reflect on the weekly course content</a:t>
            </a:r>
            <a:r>
              <a:rPr lang="en" sz="1400"/>
              <a:t>. </a:t>
            </a:r>
            <a:endParaRPr sz="1400"/>
          </a:p>
          <a:p>
            <a:pPr indent="0" lvl="0" marL="0" rtl="0" algn="l">
              <a:spcBef>
                <a:spcPts val="1600"/>
              </a:spcBef>
              <a:spcAft>
                <a:spcPts val="0"/>
              </a:spcAft>
              <a:buNone/>
            </a:pPr>
            <a:r>
              <a:rPr lang="en" sz="1400"/>
              <a:t>In your reflections you should think critically about how the weekly content impacts on your day to day life and work. </a:t>
            </a:r>
            <a:endParaRPr sz="1400"/>
          </a:p>
          <a:p>
            <a:pPr indent="0" lvl="0" marL="0" rtl="0" algn="l">
              <a:spcBef>
                <a:spcPts val="1600"/>
              </a:spcBef>
              <a:spcAft>
                <a:spcPts val="0"/>
              </a:spcAft>
              <a:buNone/>
            </a:pPr>
            <a:r>
              <a:rPr lang="en" sz="1400"/>
              <a:t>Your </a:t>
            </a:r>
            <a:r>
              <a:rPr b="1" lang="en" sz="1400"/>
              <a:t>assignment tasks</a:t>
            </a:r>
            <a:r>
              <a:rPr lang="en" sz="1400"/>
              <a:t> are also explained in this portfolio. Each assignment task will be clearly labelled and will be marked by a course facilitator. You should submit your assignment within this portfolio. </a:t>
            </a:r>
            <a:r>
              <a:rPr b="1" lang="en" sz="1400"/>
              <a:t>You will receive feedback on your assignments. </a:t>
            </a:r>
            <a:endParaRPr b="1" sz="1400"/>
          </a:p>
          <a:p>
            <a:pPr indent="0" lvl="0" marL="0" rtl="0" algn="l">
              <a:spcBef>
                <a:spcPts val="1600"/>
              </a:spcBef>
              <a:spcAft>
                <a:spcPts val="0"/>
              </a:spcAft>
              <a:buNone/>
            </a:pPr>
            <a:r>
              <a:rPr lang="en" sz="1400"/>
              <a:t>You will need to </a:t>
            </a:r>
            <a:r>
              <a:rPr b="1" lang="en" sz="1400"/>
              <a:t>upload your reflective portfolio at the end of every week (by Sunday)</a:t>
            </a:r>
            <a:r>
              <a:rPr lang="en" sz="1400"/>
              <a:t>. You can submit your portfolio as a link or as a pdf or powerpoint. </a:t>
            </a:r>
            <a:r>
              <a:rPr b="1" lang="en" sz="1400"/>
              <a:t>You will not receive feedback each week.</a:t>
            </a:r>
            <a:r>
              <a:rPr lang="en" sz="1400"/>
              <a:t> However, the portfolio is an essential part of the course and is a requirement for certification. </a:t>
            </a:r>
            <a:endParaRPr sz="1400"/>
          </a:p>
          <a:p>
            <a:pPr indent="0" lvl="0" marL="0" rtl="0" algn="l">
              <a:spcBef>
                <a:spcPts val="1600"/>
              </a:spcBef>
              <a:spcAft>
                <a:spcPts val="0"/>
              </a:spcAft>
              <a:buNone/>
            </a:pPr>
            <a:r>
              <a:rPr lang="en" sz="1400"/>
              <a:t>If you have any questions, please do get in touch with your facilitators.</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b="0" sz="1400"/>
          </a:p>
          <a:p>
            <a:pPr indent="0" lvl="0" marL="0" rtl="0" algn="l">
              <a:spcBef>
                <a:spcPts val="1600"/>
              </a:spcBef>
              <a:spcAft>
                <a:spcPts val="0"/>
              </a:spcAft>
              <a:buNone/>
            </a:pPr>
            <a:r>
              <a:t/>
            </a:r>
            <a:endParaRPr b="0" sz="1400"/>
          </a:p>
          <a:p>
            <a:pPr indent="0" lvl="0" marL="0" rtl="0" algn="l">
              <a:spcBef>
                <a:spcPts val="1600"/>
              </a:spcBef>
              <a:spcAft>
                <a:spcPts val="1600"/>
              </a:spcAft>
              <a:buNone/>
            </a:pPr>
            <a:r>
              <a:t/>
            </a:r>
            <a:endParaRPr b="0" sz="1400"/>
          </a:p>
        </p:txBody>
      </p:sp>
      <p:sp>
        <p:nvSpPr>
          <p:cNvPr id="105" name="Google Shape;105;p20"/>
          <p:cNvSpPr txBox="1"/>
          <p:nvPr>
            <p:ph type="title"/>
          </p:nvPr>
        </p:nvSpPr>
        <p:spPr>
          <a:xfrm>
            <a:off x="0" y="0"/>
            <a:ext cx="9144000" cy="572700"/>
          </a:xfrm>
          <a:prstGeom prst="rect">
            <a:avLst/>
          </a:prstGeom>
          <a:solidFill>
            <a:schemeClr val="lt1"/>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2300"/>
              <a:t>Introduction - </a:t>
            </a:r>
            <a:r>
              <a:rPr b="1" lang="en" sz="2300"/>
              <a:t>This document is your weekly reflective portfolio.</a:t>
            </a:r>
            <a:endParaRPr b="1" sz="230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0" y="0"/>
            <a:ext cx="9144000" cy="688800"/>
          </a:xfrm>
          <a:prstGeom prst="rect">
            <a:avLst/>
          </a:prstGeom>
          <a:solidFill>
            <a:schemeClr val="lt1"/>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2300"/>
              <a:t>Week 6: Reflective thinking, legacy building and future aspirations</a:t>
            </a:r>
            <a:endParaRPr b="1" sz="2300"/>
          </a:p>
        </p:txBody>
      </p:sp>
      <p:pic>
        <p:nvPicPr>
          <p:cNvPr id="111" name="Google Shape;111;p21"/>
          <p:cNvPicPr preferRelativeResize="0"/>
          <p:nvPr/>
        </p:nvPicPr>
        <p:blipFill>
          <a:blip r:embed="rId3">
            <a:alphaModFix/>
          </a:blip>
          <a:stretch>
            <a:fillRect/>
          </a:stretch>
        </p:blipFill>
        <p:spPr>
          <a:xfrm>
            <a:off x="5869081" y="2778154"/>
            <a:ext cx="2980598" cy="1986577"/>
          </a:xfrm>
          <a:prstGeom prst="rect">
            <a:avLst/>
          </a:prstGeom>
          <a:noFill/>
          <a:ln>
            <a:noFill/>
          </a:ln>
        </p:spPr>
      </p:pic>
      <p:pic>
        <p:nvPicPr>
          <p:cNvPr id="112" name="Google Shape;112;p21"/>
          <p:cNvPicPr preferRelativeResize="0"/>
          <p:nvPr/>
        </p:nvPicPr>
        <p:blipFill>
          <a:blip r:embed="rId4">
            <a:alphaModFix/>
          </a:blip>
          <a:stretch>
            <a:fillRect/>
          </a:stretch>
        </p:blipFill>
        <p:spPr>
          <a:xfrm>
            <a:off x="5869074" y="895165"/>
            <a:ext cx="2980598" cy="1676583"/>
          </a:xfrm>
          <a:prstGeom prst="rect">
            <a:avLst/>
          </a:prstGeom>
          <a:noFill/>
          <a:ln>
            <a:noFill/>
          </a:ln>
        </p:spPr>
      </p:pic>
      <p:sp>
        <p:nvSpPr>
          <p:cNvPr id="113" name="Google Shape;113;p21"/>
          <p:cNvSpPr txBox="1"/>
          <p:nvPr>
            <p:ph idx="1" type="body"/>
          </p:nvPr>
        </p:nvSpPr>
        <p:spPr>
          <a:xfrm>
            <a:off x="262350" y="1031575"/>
            <a:ext cx="5553300" cy="4152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600"/>
              <a:t>Welcome to week 6! This is the final week of the course. The focus this week is on future </a:t>
            </a:r>
            <a:r>
              <a:rPr lang="en" sz="1600"/>
              <a:t>aspirations</a:t>
            </a:r>
            <a:r>
              <a:rPr lang="en" sz="1600"/>
              <a:t> and the legacy that this course has left. We will ask you to reflect on your achievements and discuss ongoing reflective practice. </a:t>
            </a:r>
            <a:endParaRPr sz="1600"/>
          </a:p>
          <a:p>
            <a:pPr indent="0" lvl="0" marL="0" rtl="0" algn="l">
              <a:spcBef>
                <a:spcPts val="1600"/>
              </a:spcBef>
              <a:spcAft>
                <a:spcPts val="0"/>
              </a:spcAft>
              <a:buNone/>
            </a:pPr>
            <a:r>
              <a:rPr b="1" lang="en" sz="1600"/>
              <a:t>You will need to complete the following in this portfolio this week:</a:t>
            </a:r>
            <a:endParaRPr b="1" sz="1600"/>
          </a:p>
          <a:p>
            <a:pPr indent="-330200" lvl="0" marL="457200" rtl="0" algn="l">
              <a:spcBef>
                <a:spcPts val="1600"/>
              </a:spcBef>
              <a:spcAft>
                <a:spcPts val="0"/>
              </a:spcAft>
              <a:buSzPts val="1600"/>
              <a:buChar char="●"/>
            </a:pPr>
            <a:r>
              <a:rPr lang="en" sz="1600"/>
              <a:t>All week 6 activities</a:t>
            </a:r>
            <a:endParaRPr sz="1600"/>
          </a:p>
          <a:p>
            <a:pPr indent="-330200" lvl="0" marL="457200" rtl="0" algn="l">
              <a:spcBef>
                <a:spcPts val="0"/>
              </a:spcBef>
              <a:spcAft>
                <a:spcPts val="0"/>
              </a:spcAft>
              <a:buSzPts val="1600"/>
              <a:buChar char="●"/>
            </a:pPr>
            <a:r>
              <a:rPr lang="en" sz="1600"/>
              <a:t>Your Reflective Account on this </a:t>
            </a:r>
            <a:r>
              <a:rPr lang="en" sz="1600"/>
              <a:t>week's</a:t>
            </a:r>
            <a:r>
              <a:rPr lang="en" sz="1600"/>
              <a:t> content</a:t>
            </a:r>
            <a:endParaRPr sz="1600"/>
          </a:p>
          <a:p>
            <a:pPr indent="0" lvl="0" marL="0" rtl="0" algn="l">
              <a:spcBef>
                <a:spcPts val="1600"/>
              </a:spcBef>
              <a:spcAft>
                <a:spcPts val="0"/>
              </a:spcAft>
              <a:buNone/>
            </a:pPr>
            <a:r>
              <a:rPr lang="en" sz="1600"/>
              <a:t>You should then </a:t>
            </a:r>
            <a:r>
              <a:rPr b="1" lang="en" sz="1600"/>
              <a:t>upload your portfolio</a:t>
            </a:r>
            <a:r>
              <a:rPr lang="en" sz="1600"/>
              <a:t> to the moodle platform (as a link, PDF or powerpoint document) by the end of the week. </a:t>
            </a:r>
            <a:endParaRPr sz="1600"/>
          </a:p>
          <a:p>
            <a:pPr indent="0" lvl="0" marL="0" rtl="0" algn="l">
              <a:spcBef>
                <a:spcPts val="1600"/>
              </a:spcBef>
              <a:spcAft>
                <a:spcPts val="0"/>
              </a:spcAft>
              <a:buNone/>
            </a:pPr>
            <a:r>
              <a:t/>
            </a:r>
            <a:endParaRPr sz="1600"/>
          </a:p>
          <a:p>
            <a:pPr indent="0" lvl="0" marL="0" rtl="0" algn="l">
              <a:spcBef>
                <a:spcPts val="1600"/>
              </a:spcBef>
              <a:spcAft>
                <a:spcPts val="0"/>
              </a:spcAft>
              <a:buNone/>
            </a:pPr>
            <a:r>
              <a:t/>
            </a:r>
            <a:endParaRPr sz="1600"/>
          </a:p>
          <a:p>
            <a:pPr indent="0" lvl="0" marL="0" rtl="0" algn="l">
              <a:spcBef>
                <a:spcPts val="1600"/>
              </a:spcBef>
              <a:spcAft>
                <a:spcPts val="1600"/>
              </a:spcAft>
              <a:buNone/>
            </a:pPr>
            <a:r>
              <a:t/>
            </a: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idx="1" type="body"/>
          </p:nvPr>
        </p:nvSpPr>
        <p:spPr>
          <a:xfrm>
            <a:off x="2966175" y="1666275"/>
            <a:ext cx="6228000" cy="3477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600"/>
              <a:t>This weeks activities are:</a:t>
            </a:r>
            <a:endParaRPr sz="1600"/>
          </a:p>
          <a:p>
            <a:pPr indent="-330200" lvl="0" marL="457200" rtl="0" algn="l">
              <a:spcBef>
                <a:spcPts val="1600"/>
              </a:spcBef>
              <a:spcAft>
                <a:spcPts val="0"/>
              </a:spcAft>
              <a:buSzPts val="1600"/>
              <a:buChar char="●"/>
            </a:pPr>
            <a:r>
              <a:rPr b="1" lang="en" sz="1600"/>
              <a:t>What are your aspirations following this course?</a:t>
            </a:r>
            <a:endParaRPr b="1" sz="1600"/>
          </a:p>
          <a:p>
            <a:pPr indent="-330200" lvl="0" marL="457200" rtl="0" algn="l">
              <a:spcBef>
                <a:spcPts val="0"/>
              </a:spcBef>
              <a:spcAft>
                <a:spcPts val="0"/>
              </a:spcAft>
              <a:buSzPts val="1600"/>
              <a:buChar char="●"/>
            </a:pPr>
            <a:r>
              <a:rPr b="1" lang="en" sz="1600"/>
              <a:t>Where do you think disability rights will be in 10 years time?</a:t>
            </a:r>
            <a:endParaRPr b="1" sz="1600"/>
          </a:p>
          <a:p>
            <a:pPr indent="0" lvl="0" marL="0" rtl="0" algn="l">
              <a:spcBef>
                <a:spcPts val="1600"/>
              </a:spcBef>
              <a:spcAft>
                <a:spcPts val="0"/>
              </a:spcAft>
              <a:buNone/>
            </a:pPr>
            <a:r>
              <a:rPr lang="en" sz="1600"/>
              <a:t>The activities are designed to get you thinking about the content and to encourage questions. Each activity is described in the following slides.</a:t>
            </a:r>
            <a:endParaRPr sz="1600"/>
          </a:p>
          <a:p>
            <a:pPr indent="0" lvl="0" marL="0" rtl="0" algn="l">
              <a:spcBef>
                <a:spcPts val="1600"/>
              </a:spcBef>
              <a:spcAft>
                <a:spcPts val="0"/>
              </a:spcAft>
              <a:buNone/>
            </a:pPr>
            <a:r>
              <a:rPr lang="en" sz="1600"/>
              <a:t>Please do post your questions on the forum - the facilitators and your peers will respond to these questions throughout the course. </a:t>
            </a:r>
            <a:endParaRPr sz="1600"/>
          </a:p>
          <a:p>
            <a:pPr indent="0" lvl="0" marL="0" rtl="0" algn="l">
              <a:spcBef>
                <a:spcPts val="1600"/>
              </a:spcBef>
              <a:spcAft>
                <a:spcPts val="0"/>
              </a:spcAft>
              <a:buNone/>
            </a:pPr>
            <a:r>
              <a:t/>
            </a:r>
            <a:endParaRPr b="0" sz="1600"/>
          </a:p>
          <a:p>
            <a:pPr indent="0" lvl="0" marL="0" rtl="0" algn="l">
              <a:spcBef>
                <a:spcPts val="1600"/>
              </a:spcBef>
              <a:spcAft>
                <a:spcPts val="1600"/>
              </a:spcAft>
              <a:buNone/>
            </a:pPr>
            <a:r>
              <a:t/>
            </a:r>
            <a:endParaRPr b="0" sz="1600"/>
          </a:p>
        </p:txBody>
      </p:sp>
      <p:sp>
        <p:nvSpPr>
          <p:cNvPr id="119" name="Google Shape;119;p22"/>
          <p:cNvSpPr txBox="1"/>
          <p:nvPr>
            <p:ph type="title"/>
          </p:nvPr>
        </p:nvSpPr>
        <p:spPr>
          <a:xfrm>
            <a:off x="0" y="0"/>
            <a:ext cx="2757300" cy="5143500"/>
          </a:xfrm>
          <a:prstGeom prst="rect">
            <a:avLst/>
          </a:prstGeom>
          <a:solidFill>
            <a:schemeClr val="accent1"/>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20124D"/>
                </a:solidFill>
              </a:rPr>
              <a:t>Week 6 - Activities</a:t>
            </a:r>
            <a:endParaRPr b="1" sz="2200">
              <a:solidFill>
                <a:srgbClr val="20124D"/>
              </a:solidFill>
            </a:endParaRPr>
          </a:p>
          <a:p>
            <a:pPr indent="0" lvl="0" marL="0" rtl="0" algn="l">
              <a:spcBef>
                <a:spcPts val="0"/>
              </a:spcBef>
              <a:spcAft>
                <a:spcPts val="0"/>
              </a:spcAft>
              <a:buNone/>
            </a:pPr>
            <a:r>
              <a:t/>
            </a:r>
            <a:endParaRPr b="1" sz="2200">
              <a:solidFill>
                <a:srgbClr val="20124D"/>
              </a:solidFill>
            </a:endParaRPr>
          </a:p>
          <a:p>
            <a:pPr indent="0" lvl="0" marL="0" rtl="0" algn="l">
              <a:spcBef>
                <a:spcPts val="0"/>
              </a:spcBef>
              <a:spcAft>
                <a:spcPts val="0"/>
              </a:spcAft>
              <a:buNone/>
            </a:pPr>
            <a:r>
              <a:rPr b="1" lang="en" sz="1800">
                <a:solidFill>
                  <a:srgbClr val="20124D"/>
                </a:solidFill>
              </a:rPr>
              <a:t>As you work through the content we would recommend that you collaborate with others on these activities.</a:t>
            </a:r>
            <a:endParaRPr b="1" sz="1800">
              <a:solidFill>
                <a:srgbClr val="20124D"/>
              </a:solidFill>
            </a:endParaRPr>
          </a:p>
          <a:p>
            <a:pPr indent="0" lvl="0" marL="0" rtl="0" algn="l">
              <a:spcBef>
                <a:spcPts val="0"/>
              </a:spcBef>
              <a:spcAft>
                <a:spcPts val="0"/>
              </a:spcAft>
              <a:buNone/>
            </a:pPr>
            <a:r>
              <a:t/>
            </a:r>
            <a:endParaRPr b="1" sz="1800">
              <a:solidFill>
                <a:srgbClr val="20124D"/>
              </a:solidFill>
            </a:endParaRPr>
          </a:p>
          <a:p>
            <a:pPr indent="0" lvl="0" marL="0" rtl="0" algn="l">
              <a:spcBef>
                <a:spcPts val="0"/>
              </a:spcBef>
              <a:spcAft>
                <a:spcPts val="0"/>
              </a:spcAft>
              <a:buNone/>
            </a:pPr>
            <a:r>
              <a:rPr b="1" lang="en" sz="1400">
                <a:solidFill>
                  <a:srgbClr val="333333"/>
                </a:solidFill>
              </a:rPr>
              <a:t>These activities are not assessed and are a way for you to expand your knowledge. </a:t>
            </a:r>
            <a:endParaRPr b="1" sz="1400">
              <a:solidFill>
                <a:srgbClr val="333333"/>
              </a:solidFill>
            </a:endParaRPr>
          </a:p>
          <a:p>
            <a:pPr indent="0" lvl="0" marL="0" rtl="0" algn="l">
              <a:spcBef>
                <a:spcPts val="0"/>
              </a:spcBef>
              <a:spcAft>
                <a:spcPts val="0"/>
              </a:spcAft>
              <a:buNone/>
            </a:pPr>
            <a:r>
              <a:t/>
            </a:r>
            <a:endParaRPr b="1" sz="1400">
              <a:solidFill>
                <a:srgbClr val="333333"/>
              </a:solidFill>
            </a:endParaRPr>
          </a:p>
          <a:p>
            <a:pPr indent="0" lvl="0" marL="0" rtl="0" algn="l">
              <a:spcBef>
                <a:spcPts val="0"/>
              </a:spcBef>
              <a:spcAft>
                <a:spcPts val="0"/>
              </a:spcAft>
              <a:buNone/>
            </a:pPr>
            <a:r>
              <a:rPr b="1" lang="en" sz="1400">
                <a:solidFill>
                  <a:srgbClr val="333333"/>
                </a:solidFill>
              </a:rPr>
              <a:t>You can provide evidence of these activities on the following slides.</a:t>
            </a:r>
            <a:endParaRPr b="1" sz="1400">
              <a:solidFill>
                <a:srgbClr val="333333"/>
              </a:solidFill>
            </a:endParaRPr>
          </a:p>
          <a:p>
            <a:pPr indent="0" lvl="0" marL="0" rtl="0" algn="l">
              <a:spcBef>
                <a:spcPts val="0"/>
              </a:spcBef>
              <a:spcAft>
                <a:spcPts val="0"/>
              </a:spcAft>
              <a:buNone/>
            </a:pPr>
            <a:r>
              <a:t/>
            </a:r>
            <a:endParaRPr b="1" sz="1400">
              <a:solidFill>
                <a:srgbClr val="20124D"/>
              </a:solidFill>
            </a:endParaRPr>
          </a:p>
          <a:p>
            <a:pPr indent="0" lvl="0" marL="0" rtl="0" algn="l">
              <a:spcBef>
                <a:spcPts val="0"/>
              </a:spcBef>
              <a:spcAft>
                <a:spcPts val="0"/>
              </a:spcAft>
              <a:buNone/>
            </a:pPr>
            <a:r>
              <a:t/>
            </a:r>
            <a:endParaRPr b="1" sz="1800">
              <a:solidFill>
                <a:srgbClr val="E9EFF6"/>
              </a:solidFill>
            </a:endParaRPr>
          </a:p>
          <a:p>
            <a:pPr indent="0" lvl="0" marL="0" rtl="0" algn="l">
              <a:spcBef>
                <a:spcPts val="0"/>
              </a:spcBef>
              <a:spcAft>
                <a:spcPts val="0"/>
              </a:spcAft>
              <a:buNone/>
            </a:pPr>
            <a:r>
              <a:rPr b="1" lang="en" sz="1800">
                <a:solidFill>
                  <a:srgbClr val="E9EFF6"/>
                </a:solidFill>
              </a:rPr>
              <a:t> </a:t>
            </a:r>
            <a:endParaRPr b="1" sz="1800">
              <a:solidFill>
                <a:srgbClr val="E9EFF6"/>
              </a:solidFill>
            </a:endParaRPr>
          </a:p>
        </p:txBody>
      </p:sp>
      <p:pic>
        <p:nvPicPr>
          <p:cNvPr id="120" name="Google Shape;120;p22"/>
          <p:cNvPicPr preferRelativeResize="0"/>
          <p:nvPr/>
        </p:nvPicPr>
        <p:blipFill>
          <a:blip r:embed="rId3">
            <a:alphaModFix/>
          </a:blip>
          <a:stretch>
            <a:fillRect/>
          </a:stretch>
        </p:blipFill>
        <p:spPr>
          <a:xfrm>
            <a:off x="4896350" y="62450"/>
            <a:ext cx="2702477" cy="1520151"/>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0" y="0"/>
            <a:ext cx="9144000" cy="1046700"/>
          </a:xfrm>
          <a:prstGeom prst="rect">
            <a:avLst/>
          </a:prstGeom>
          <a:solidFill>
            <a:schemeClr val="accent1"/>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20124D"/>
                </a:solidFill>
              </a:rPr>
              <a:t>Activity </a:t>
            </a:r>
            <a:r>
              <a:rPr b="1" lang="en" sz="2200">
                <a:solidFill>
                  <a:srgbClr val="20124D"/>
                </a:solidFill>
              </a:rPr>
              <a:t>1</a:t>
            </a:r>
            <a:r>
              <a:rPr b="1" lang="en" sz="2200">
                <a:solidFill>
                  <a:srgbClr val="20124D"/>
                </a:solidFill>
              </a:rPr>
              <a:t>: </a:t>
            </a:r>
            <a:endParaRPr b="1" sz="2200">
              <a:solidFill>
                <a:srgbClr val="20124D"/>
              </a:solidFill>
            </a:endParaRPr>
          </a:p>
          <a:p>
            <a:pPr indent="0" lvl="0" marL="0" rtl="0" algn="l">
              <a:spcBef>
                <a:spcPts val="1000"/>
              </a:spcBef>
              <a:spcAft>
                <a:spcPts val="0"/>
              </a:spcAft>
              <a:buNone/>
            </a:pPr>
            <a:r>
              <a:rPr b="1" lang="en" sz="2200">
                <a:solidFill>
                  <a:srgbClr val="20124D"/>
                </a:solidFill>
              </a:rPr>
              <a:t>What are your aspirations following this course?</a:t>
            </a:r>
            <a:endParaRPr b="1" sz="2200">
              <a:solidFill>
                <a:srgbClr val="20124D"/>
              </a:solidFill>
            </a:endParaRPr>
          </a:p>
          <a:p>
            <a:pPr indent="0" lvl="0" marL="0" rtl="0" algn="l">
              <a:spcBef>
                <a:spcPts val="1000"/>
              </a:spcBef>
              <a:spcAft>
                <a:spcPts val="0"/>
              </a:spcAft>
              <a:buNone/>
            </a:pPr>
            <a:r>
              <a:t/>
            </a:r>
            <a:endParaRPr b="1" sz="2200">
              <a:solidFill>
                <a:srgbClr val="20124D"/>
              </a:solidFill>
            </a:endParaRPr>
          </a:p>
          <a:p>
            <a:pPr indent="0" lvl="0" marL="0" rtl="0" algn="l">
              <a:spcBef>
                <a:spcPts val="1000"/>
              </a:spcBef>
              <a:spcAft>
                <a:spcPts val="0"/>
              </a:spcAft>
              <a:buNone/>
            </a:pPr>
            <a:r>
              <a:t/>
            </a:r>
            <a:endParaRPr b="1" sz="2200">
              <a:solidFill>
                <a:srgbClr val="20124D"/>
              </a:solidFill>
            </a:endParaRPr>
          </a:p>
          <a:p>
            <a:pPr indent="0" lvl="0" marL="0" rtl="0" algn="l">
              <a:spcBef>
                <a:spcPts val="1000"/>
              </a:spcBef>
              <a:spcAft>
                <a:spcPts val="0"/>
              </a:spcAft>
              <a:buNone/>
            </a:pPr>
            <a:r>
              <a:t/>
            </a:r>
            <a:endParaRPr b="1" sz="2200">
              <a:solidFill>
                <a:srgbClr val="20124D"/>
              </a:solidFill>
            </a:endParaRPr>
          </a:p>
          <a:p>
            <a:pPr indent="0" lvl="0" marL="0" rtl="0" algn="l">
              <a:spcBef>
                <a:spcPts val="1000"/>
              </a:spcBef>
              <a:spcAft>
                <a:spcPts val="0"/>
              </a:spcAft>
              <a:buNone/>
            </a:pPr>
            <a:r>
              <a:t/>
            </a:r>
            <a:endParaRPr b="1" sz="2200">
              <a:solidFill>
                <a:srgbClr val="20124D"/>
              </a:solidFill>
            </a:endParaRPr>
          </a:p>
          <a:p>
            <a:pPr indent="0" lvl="0" marL="0" rtl="0" algn="l">
              <a:spcBef>
                <a:spcPts val="1000"/>
              </a:spcBef>
              <a:spcAft>
                <a:spcPts val="0"/>
              </a:spcAft>
              <a:buNone/>
            </a:pPr>
            <a:r>
              <a:t/>
            </a:r>
            <a:endParaRPr b="1" sz="1800">
              <a:solidFill>
                <a:srgbClr val="E9EFF6"/>
              </a:solidFill>
            </a:endParaRPr>
          </a:p>
          <a:p>
            <a:pPr indent="0" lvl="0" marL="0" rtl="0" algn="l">
              <a:spcBef>
                <a:spcPts val="0"/>
              </a:spcBef>
              <a:spcAft>
                <a:spcPts val="0"/>
              </a:spcAft>
              <a:buNone/>
            </a:pPr>
            <a:r>
              <a:rPr b="1" lang="en" sz="1800">
                <a:solidFill>
                  <a:srgbClr val="E9EFF6"/>
                </a:solidFill>
              </a:rPr>
              <a:t> The 1st barrier I experience is…</a:t>
            </a:r>
            <a:endParaRPr b="1" sz="1800">
              <a:solidFill>
                <a:srgbClr val="E9EFF6"/>
              </a:solidFill>
            </a:endParaRPr>
          </a:p>
          <a:p>
            <a:pPr indent="0" lvl="0" marL="0" rtl="0" algn="l">
              <a:spcBef>
                <a:spcPts val="0"/>
              </a:spcBef>
              <a:spcAft>
                <a:spcPts val="0"/>
              </a:spcAft>
              <a:buNone/>
            </a:pPr>
            <a:r>
              <a:t/>
            </a:r>
            <a:endParaRPr b="1" sz="1800">
              <a:solidFill>
                <a:srgbClr val="E9EFF6"/>
              </a:solidFill>
            </a:endParaRPr>
          </a:p>
          <a:p>
            <a:pPr indent="0" lvl="0" marL="0" rtl="0" algn="l">
              <a:spcBef>
                <a:spcPts val="0"/>
              </a:spcBef>
              <a:spcAft>
                <a:spcPts val="0"/>
              </a:spcAft>
              <a:buNone/>
            </a:pPr>
            <a:r>
              <a:rPr b="1" lang="en" sz="1800">
                <a:solidFill>
                  <a:srgbClr val="E9EFF6"/>
                </a:solidFill>
              </a:rPr>
              <a:t>The technology that could support me is…</a:t>
            </a:r>
            <a:endParaRPr b="1" sz="1800">
              <a:solidFill>
                <a:srgbClr val="E9EFF6"/>
              </a:solidFill>
            </a:endParaRPr>
          </a:p>
          <a:p>
            <a:pPr indent="0" lvl="0" marL="0" rtl="0" algn="l">
              <a:spcBef>
                <a:spcPts val="0"/>
              </a:spcBef>
              <a:spcAft>
                <a:spcPts val="0"/>
              </a:spcAft>
              <a:buNone/>
            </a:pPr>
            <a:r>
              <a:t/>
            </a:r>
            <a:endParaRPr b="1" sz="1800">
              <a:solidFill>
                <a:srgbClr val="E9EFF6"/>
              </a:solidFill>
            </a:endParaRPr>
          </a:p>
          <a:p>
            <a:pPr indent="0" lvl="0" marL="0" rtl="0" algn="l">
              <a:spcBef>
                <a:spcPts val="0"/>
              </a:spcBef>
              <a:spcAft>
                <a:spcPts val="0"/>
              </a:spcAft>
              <a:buNone/>
            </a:pPr>
            <a:r>
              <a:rPr b="1" lang="en" sz="1800">
                <a:solidFill>
                  <a:srgbClr val="E9EFF6"/>
                </a:solidFill>
              </a:rPr>
              <a:t>The justification for this is...</a:t>
            </a:r>
            <a:endParaRPr b="1" sz="1800">
              <a:solidFill>
                <a:srgbClr val="E9EFF6"/>
              </a:solidFill>
            </a:endParaRPr>
          </a:p>
          <a:p>
            <a:pPr indent="0" lvl="0" marL="0" rtl="0" algn="l">
              <a:spcBef>
                <a:spcPts val="0"/>
              </a:spcBef>
              <a:spcAft>
                <a:spcPts val="0"/>
              </a:spcAft>
              <a:buNone/>
            </a:pPr>
            <a:r>
              <a:t/>
            </a:r>
            <a:endParaRPr b="1" sz="1800">
              <a:solidFill>
                <a:srgbClr val="E9EFF6"/>
              </a:solidFill>
            </a:endParaRPr>
          </a:p>
        </p:txBody>
      </p:sp>
      <p:pic>
        <p:nvPicPr>
          <p:cNvPr id="126" name="Google Shape;126;p23"/>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27" name="Google Shape;127;p23"/>
          <p:cNvSpPr txBox="1"/>
          <p:nvPr/>
        </p:nvSpPr>
        <p:spPr>
          <a:xfrm>
            <a:off x="25825" y="1092850"/>
            <a:ext cx="8963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The 2 courses are designed to be intensive to enable you to leave the course with the knowledge required to start conducting needs assessments and recommending assistive technology where appropriate. Within needs assessing there are lots of avenues to explore and further professional development to undertake. We would like to invite you to share your next steps and aspirations and hopes </a:t>
            </a:r>
            <a:r>
              <a:rPr lang="en" sz="1200">
                <a:solidFill>
                  <a:schemeClr val="dk1"/>
                </a:solidFill>
              </a:rPr>
              <a:t>following</a:t>
            </a:r>
            <a:r>
              <a:rPr lang="en" sz="1200">
                <a:solidFill>
                  <a:schemeClr val="dk1"/>
                </a:solidFill>
              </a:rPr>
              <a:t> taking part in these 2 courses.</a:t>
            </a:r>
            <a:endParaRPr sz="1200">
              <a:solidFill>
                <a:schemeClr val="dk1"/>
              </a:solidFill>
            </a:endParaRPr>
          </a:p>
        </p:txBody>
      </p:sp>
      <p:sp>
        <p:nvSpPr>
          <p:cNvPr id="128" name="Google Shape;128;p23"/>
          <p:cNvSpPr/>
          <p:nvPr/>
        </p:nvSpPr>
        <p:spPr>
          <a:xfrm>
            <a:off x="266050" y="2160600"/>
            <a:ext cx="8537700" cy="2716800"/>
          </a:xfrm>
          <a:prstGeom prst="rect">
            <a:avLst/>
          </a:prstGeom>
          <a:solidFill>
            <a:schemeClr val="accent6"/>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My aspirations following this course are...</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0" y="0"/>
            <a:ext cx="9144000" cy="1046700"/>
          </a:xfrm>
          <a:prstGeom prst="rect">
            <a:avLst/>
          </a:prstGeom>
          <a:solidFill>
            <a:schemeClr val="accent1"/>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20124D"/>
                </a:solidFill>
              </a:rPr>
              <a:t>Activity 2: </a:t>
            </a:r>
            <a:endParaRPr b="1" sz="2200">
              <a:solidFill>
                <a:srgbClr val="20124D"/>
              </a:solidFill>
            </a:endParaRPr>
          </a:p>
          <a:p>
            <a:pPr indent="0" lvl="0" marL="0" rtl="0" algn="l">
              <a:spcBef>
                <a:spcPts val="1000"/>
              </a:spcBef>
              <a:spcAft>
                <a:spcPts val="0"/>
              </a:spcAft>
              <a:buNone/>
            </a:pPr>
            <a:r>
              <a:rPr b="1" lang="en" sz="2200">
                <a:solidFill>
                  <a:srgbClr val="20124D"/>
                </a:solidFill>
              </a:rPr>
              <a:t>Where do you think disability rights will be in 10 years time?</a:t>
            </a:r>
            <a:endParaRPr b="1" sz="2200">
              <a:solidFill>
                <a:srgbClr val="20124D"/>
              </a:solidFill>
            </a:endParaRPr>
          </a:p>
          <a:p>
            <a:pPr indent="0" lvl="0" marL="0" rtl="0" algn="l">
              <a:spcBef>
                <a:spcPts val="1000"/>
              </a:spcBef>
              <a:spcAft>
                <a:spcPts val="0"/>
              </a:spcAft>
              <a:buNone/>
            </a:pPr>
            <a:r>
              <a:t/>
            </a:r>
            <a:endParaRPr b="1" sz="2200">
              <a:solidFill>
                <a:srgbClr val="20124D"/>
              </a:solidFill>
            </a:endParaRPr>
          </a:p>
          <a:p>
            <a:pPr indent="0" lvl="0" marL="0" rtl="0" algn="l">
              <a:spcBef>
                <a:spcPts val="1000"/>
              </a:spcBef>
              <a:spcAft>
                <a:spcPts val="0"/>
              </a:spcAft>
              <a:buNone/>
            </a:pPr>
            <a:r>
              <a:t/>
            </a:r>
            <a:endParaRPr b="1" sz="2200">
              <a:solidFill>
                <a:srgbClr val="20124D"/>
              </a:solidFill>
            </a:endParaRPr>
          </a:p>
          <a:p>
            <a:pPr indent="0" lvl="0" marL="0" rtl="0" algn="l">
              <a:spcBef>
                <a:spcPts val="1000"/>
              </a:spcBef>
              <a:spcAft>
                <a:spcPts val="0"/>
              </a:spcAft>
              <a:buNone/>
            </a:pPr>
            <a:r>
              <a:t/>
            </a:r>
            <a:endParaRPr b="1" sz="1800">
              <a:solidFill>
                <a:srgbClr val="E9EFF6"/>
              </a:solidFill>
            </a:endParaRPr>
          </a:p>
          <a:p>
            <a:pPr indent="0" lvl="0" marL="0" rtl="0" algn="l">
              <a:spcBef>
                <a:spcPts val="0"/>
              </a:spcBef>
              <a:spcAft>
                <a:spcPts val="0"/>
              </a:spcAft>
              <a:buNone/>
            </a:pPr>
            <a:r>
              <a:rPr b="1" lang="en" sz="1800">
                <a:solidFill>
                  <a:srgbClr val="E9EFF6"/>
                </a:solidFill>
              </a:rPr>
              <a:t> </a:t>
            </a:r>
            <a:endParaRPr b="1" sz="1800">
              <a:solidFill>
                <a:srgbClr val="E9EFF6"/>
              </a:solidFill>
            </a:endParaRPr>
          </a:p>
        </p:txBody>
      </p:sp>
      <p:pic>
        <p:nvPicPr>
          <p:cNvPr id="134" name="Google Shape;134;p24"/>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35" name="Google Shape;135;p24"/>
          <p:cNvSpPr txBox="1"/>
          <p:nvPr/>
        </p:nvSpPr>
        <p:spPr>
          <a:xfrm>
            <a:off x="58075" y="1173475"/>
            <a:ext cx="8971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If we were to be able to look 10 years into the future, where do you think disability rights will be in your country? What do you think will have changed? Will what you’ve learnt play a part in that?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Where do you hope that disability rights will be in 10 years time? Share your thoughts below. </a:t>
            </a:r>
            <a:endParaRPr>
              <a:solidFill>
                <a:schemeClr val="dk1"/>
              </a:solidFill>
            </a:endParaRPr>
          </a:p>
        </p:txBody>
      </p:sp>
      <p:sp>
        <p:nvSpPr>
          <p:cNvPr id="136" name="Google Shape;136;p24"/>
          <p:cNvSpPr/>
          <p:nvPr/>
        </p:nvSpPr>
        <p:spPr>
          <a:xfrm>
            <a:off x="322500" y="2200900"/>
            <a:ext cx="8473200" cy="2757300"/>
          </a:xfrm>
          <a:prstGeom prst="rect">
            <a:avLst/>
          </a:prstGeom>
          <a:solidFill>
            <a:schemeClr val="accent6"/>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Looking 10 years into the future</a:t>
            </a:r>
            <a:r>
              <a:rPr lang="en"/>
              <a:t>...</a:t>
            </a:r>
            <a:r>
              <a:rPr lang="en"/>
              <a:t>.</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idx="1" type="body"/>
          </p:nvPr>
        </p:nvSpPr>
        <p:spPr>
          <a:xfrm>
            <a:off x="2926475" y="322475"/>
            <a:ext cx="6038400" cy="446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600"/>
              <a:t>Please write your reflection here. You should write between 100-150 words. </a:t>
            </a:r>
            <a:endParaRPr sz="1600"/>
          </a:p>
          <a:p>
            <a:pPr indent="0" lvl="0" marL="0" rtl="0" algn="l">
              <a:spcBef>
                <a:spcPts val="1600"/>
              </a:spcBef>
              <a:spcAft>
                <a:spcPts val="0"/>
              </a:spcAft>
              <a:buNone/>
            </a:pPr>
            <a:r>
              <a:rPr lang="en" sz="1600"/>
              <a:t>You can resize this textbox if necessary. </a:t>
            </a:r>
            <a:endParaRPr sz="1600"/>
          </a:p>
          <a:p>
            <a:pPr indent="0" lvl="0" marL="0" rtl="0" algn="l">
              <a:spcBef>
                <a:spcPts val="1600"/>
              </a:spcBef>
              <a:spcAft>
                <a:spcPts val="0"/>
              </a:spcAft>
              <a:buNone/>
            </a:pPr>
            <a:r>
              <a:rPr lang="en" sz="1600"/>
              <a:t>We are happy for you to upload an audio or video of your reflection if you would prefer. </a:t>
            </a:r>
            <a:endParaRPr sz="1600"/>
          </a:p>
          <a:p>
            <a:pPr indent="0" lvl="0" marL="0" rtl="0" algn="l">
              <a:spcBef>
                <a:spcPts val="1600"/>
              </a:spcBef>
              <a:spcAft>
                <a:spcPts val="0"/>
              </a:spcAft>
              <a:buNone/>
            </a:pPr>
            <a:r>
              <a:rPr lang="en" sz="1600"/>
              <a:t>You can also upload images. </a:t>
            </a:r>
            <a:endParaRPr sz="1600"/>
          </a:p>
          <a:p>
            <a:pPr indent="0" lvl="0" marL="0" rtl="0" algn="l">
              <a:spcBef>
                <a:spcPts val="1600"/>
              </a:spcBef>
              <a:spcAft>
                <a:spcPts val="0"/>
              </a:spcAft>
              <a:buNone/>
            </a:pPr>
            <a:r>
              <a:rPr lang="en" sz="1600"/>
              <a:t>(You can delete this text)</a:t>
            </a:r>
            <a:endParaRPr b="0" sz="1600"/>
          </a:p>
          <a:p>
            <a:pPr indent="0" lvl="0" marL="0" rtl="0" algn="l">
              <a:spcBef>
                <a:spcPts val="1600"/>
              </a:spcBef>
              <a:spcAft>
                <a:spcPts val="0"/>
              </a:spcAft>
              <a:buNone/>
            </a:pPr>
            <a:r>
              <a:t/>
            </a:r>
            <a:endParaRPr b="0" sz="1600"/>
          </a:p>
          <a:p>
            <a:pPr indent="0" lvl="0" marL="0" rtl="0" algn="l">
              <a:spcBef>
                <a:spcPts val="1600"/>
              </a:spcBef>
              <a:spcAft>
                <a:spcPts val="1600"/>
              </a:spcAft>
              <a:buNone/>
            </a:pPr>
            <a:r>
              <a:t/>
            </a:r>
            <a:endParaRPr b="0" sz="1600"/>
          </a:p>
        </p:txBody>
      </p:sp>
      <p:sp>
        <p:nvSpPr>
          <p:cNvPr id="142" name="Google Shape;142;p25"/>
          <p:cNvSpPr txBox="1"/>
          <p:nvPr>
            <p:ph type="title"/>
          </p:nvPr>
        </p:nvSpPr>
        <p:spPr>
          <a:xfrm>
            <a:off x="0" y="0"/>
            <a:ext cx="2757300" cy="5143500"/>
          </a:xfrm>
          <a:prstGeom prst="rect">
            <a:avLst/>
          </a:prstGeom>
          <a:solidFill>
            <a:schemeClr val="dk1"/>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CCCC7"/>
                </a:solidFill>
              </a:rPr>
              <a:t>Reflective Account Week 6</a:t>
            </a:r>
            <a:endParaRPr b="1" sz="2200">
              <a:solidFill>
                <a:srgbClr val="FCCCC7"/>
              </a:solidFill>
            </a:endParaRPr>
          </a:p>
          <a:p>
            <a:pPr indent="0" lvl="0" marL="0" rtl="0" algn="l">
              <a:spcBef>
                <a:spcPts val="0"/>
              </a:spcBef>
              <a:spcAft>
                <a:spcPts val="0"/>
              </a:spcAft>
              <a:buNone/>
            </a:pPr>
            <a:r>
              <a:t/>
            </a:r>
            <a:endParaRPr b="1" sz="2200">
              <a:solidFill>
                <a:srgbClr val="FCCCC7"/>
              </a:solidFill>
            </a:endParaRPr>
          </a:p>
          <a:p>
            <a:pPr indent="0" lvl="0" marL="0" rtl="0" algn="l">
              <a:spcBef>
                <a:spcPts val="0"/>
              </a:spcBef>
              <a:spcAft>
                <a:spcPts val="0"/>
              </a:spcAft>
              <a:buNone/>
            </a:pPr>
            <a:r>
              <a:rPr b="1" lang="en" sz="1800">
                <a:solidFill>
                  <a:schemeClr val="lt1"/>
                </a:solidFill>
              </a:rPr>
              <a:t>Please use this space to reflect on what you have learnt this week. </a:t>
            </a:r>
            <a:endParaRPr b="1" sz="1800">
              <a:solidFill>
                <a:schemeClr val="lt1"/>
              </a:solidFill>
            </a:endParaRPr>
          </a:p>
          <a:p>
            <a:pPr indent="0" lvl="0" marL="0" rtl="0" algn="l">
              <a:spcBef>
                <a:spcPts val="0"/>
              </a:spcBef>
              <a:spcAft>
                <a:spcPts val="0"/>
              </a:spcAft>
              <a:buNone/>
            </a:pPr>
            <a:r>
              <a:t/>
            </a:r>
            <a:endParaRPr b="1" sz="1800">
              <a:solidFill>
                <a:srgbClr val="E9EFF6"/>
              </a:solidFill>
            </a:endParaRPr>
          </a:p>
          <a:p>
            <a:pPr indent="0" lvl="0" marL="0" rtl="0" algn="l">
              <a:spcBef>
                <a:spcPts val="0"/>
              </a:spcBef>
              <a:spcAft>
                <a:spcPts val="0"/>
              </a:spcAft>
              <a:buNone/>
            </a:pPr>
            <a:r>
              <a:rPr b="1" lang="en" sz="1400">
                <a:solidFill>
                  <a:srgbClr val="E9EFF6"/>
                </a:solidFill>
              </a:rPr>
              <a:t>Some prompts: </a:t>
            </a:r>
            <a:endParaRPr b="1" sz="1400">
              <a:solidFill>
                <a:srgbClr val="E9EFF6"/>
              </a:solidFill>
            </a:endParaRPr>
          </a:p>
          <a:p>
            <a:pPr indent="0" lvl="0" marL="0" rtl="0" algn="l">
              <a:spcBef>
                <a:spcPts val="0"/>
              </a:spcBef>
              <a:spcAft>
                <a:spcPts val="0"/>
              </a:spcAft>
              <a:buNone/>
            </a:pPr>
            <a:r>
              <a:t/>
            </a:r>
            <a:endParaRPr b="1" sz="1400">
              <a:solidFill>
                <a:srgbClr val="E9EFF6"/>
              </a:solidFill>
            </a:endParaRPr>
          </a:p>
          <a:p>
            <a:pPr indent="-317500" lvl="0" marL="457200" rtl="0" algn="l">
              <a:spcBef>
                <a:spcPts val="0"/>
              </a:spcBef>
              <a:spcAft>
                <a:spcPts val="0"/>
              </a:spcAft>
              <a:buClr>
                <a:srgbClr val="E9EFF6"/>
              </a:buClr>
              <a:buSzPts val="1400"/>
              <a:buChar char="●"/>
            </a:pPr>
            <a:r>
              <a:rPr b="1" lang="en" sz="1400">
                <a:solidFill>
                  <a:srgbClr val="E9EFF6"/>
                </a:solidFill>
              </a:rPr>
              <a:t>How will this new content impact your work? </a:t>
            </a:r>
            <a:endParaRPr b="1" sz="1400">
              <a:solidFill>
                <a:srgbClr val="E9EFF6"/>
              </a:solidFill>
            </a:endParaRPr>
          </a:p>
          <a:p>
            <a:pPr indent="-317500" lvl="0" marL="457200" rtl="0" algn="l">
              <a:spcBef>
                <a:spcPts val="0"/>
              </a:spcBef>
              <a:spcAft>
                <a:spcPts val="0"/>
              </a:spcAft>
              <a:buClr>
                <a:srgbClr val="E9EFF6"/>
              </a:buClr>
              <a:buSzPts val="1400"/>
              <a:buChar char="●"/>
            </a:pPr>
            <a:r>
              <a:rPr b="1" lang="en" sz="1400">
                <a:solidFill>
                  <a:srgbClr val="E9EFF6"/>
                </a:solidFill>
              </a:rPr>
              <a:t>What did you learn?</a:t>
            </a:r>
            <a:endParaRPr b="1" sz="1400">
              <a:solidFill>
                <a:srgbClr val="E9EFF6"/>
              </a:solidFill>
            </a:endParaRPr>
          </a:p>
          <a:p>
            <a:pPr indent="-317500" lvl="0" marL="457200" rtl="0" algn="l">
              <a:spcBef>
                <a:spcPts val="0"/>
              </a:spcBef>
              <a:spcAft>
                <a:spcPts val="0"/>
              </a:spcAft>
              <a:buClr>
                <a:srgbClr val="E9EFF6"/>
              </a:buClr>
              <a:buSzPts val="1400"/>
              <a:buChar char="●"/>
            </a:pPr>
            <a:r>
              <a:rPr b="1" lang="en" sz="1400">
                <a:solidFill>
                  <a:srgbClr val="E9EFF6"/>
                </a:solidFill>
              </a:rPr>
              <a:t>Is there anything you’d like to know more about? </a:t>
            </a:r>
            <a:endParaRPr b="1" sz="1400">
              <a:solidFill>
                <a:srgbClr val="E9EFF6"/>
              </a:solidFill>
            </a:endParaRPr>
          </a:p>
          <a:p>
            <a:pPr indent="0" lvl="0" marL="0" rtl="0" algn="l">
              <a:spcBef>
                <a:spcPts val="0"/>
              </a:spcBef>
              <a:spcAft>
                <a:spcPts val="0"/>
              </a:spcAft>
              <a:buNone/>
            </a:pPr>
            <a:r>
              <a:t/>
            </a:r>
            <a:endParaRPr b="1" sz="1800">
              <a:solidFill>
                <a:srgbClr val="E9EFF6"/>
              </a:solidFill>
            </a:endParaRPr>
          </a:p>
          <a:p>
            <a:pPr indent="0" lvl="0" marL="0" rtl="0" algn="l">
              <a:spcBef>
                <a:spcPts val="0"/>
              </a:spcBef>
              <a:spcAft>
                <a:spcPts val="0"/>
              </a:spcAft>
              <a:buNone/>
            </a:pPr>
            <a:r>
              <a:rPr b="1" lang="en" sz="1800">
                <a:solidFill>
                  <a:srgbClr val="E9EFF6"/>
                </a:solidFill>
              </a:rPr>
              <a:t> </a:t>
            </a:r>
            <a:endParaRPr b="1" sz="1800">
              <a:solidFill>
                <a:srgbClr val="E9EFF6"/>
              </a:solidFill>
            </a:endParaRPr>
          </a:p>
        </p:txBody>
      </p:sp>
      <p:pic>
        <p:nvPicPr>
          <p:cNvPr id="143" name="Google Shape;143;p25"/>
          <p:cNvPicPr preferRelativeResize="0"/>
          <p:nvPr/>
        </p:nvPicPr>
        <p:blipFill rotWithShape="1">
          <a:blip r:embed="rId3">
            <a:alphaModFix/>
          </a:blip>
          <a:srcRect b="0" l="20479" r="22978" t="0"/>
          <a:stretch/>
        </p:blipFill>
        <p:spPr>
          <a:xfrm>
            <a:off x="1865626" y="4214950"/>
            <a:ext cx="857251" cy="852800"/>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0" y="0"/>
            <a:ext cx="9144000" cy="570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20124D"/>
                </a:solidFill>
              </a:rPr>
              <a:t>Your questions, thoughts, comments...</a:t>
            </a:r>
            <a:endParaRPr b="1" sz="2200">
              <a:solidFill>
                <a:srgbClr val="20124D"/>
              </a:solidFill>
            </a:endParaRPr>
          </a:p>
          <a:p>
            <a:pPr indent="0" lvl="0" marL="0" rtl="0" algn="l">
              <a:spcBef>
                <a:spcPts val="1000"/>
              </a:spcBef>
              <a:spcAft>
                <a:spcPts val="0"/>
              </a:spcAft>
              <a:buNone/>
            </a:pPr>
            <a:r>
              <a:t/>
            </a:r>
            <a:endParaRPr b="1" sz="1800">
              <a:solidFill>
                <a:srgbClr val="E9EFF6"/>
              </a:solidFill>
            </a:endParaRPr>
          </a:p>
          <a:p>
            <a:pPr indent="0" lvl="0" marL="0" rtl="0" algn="l">
              <a:spcBef>
                <a:spcPts val="0"/>
              </a:spcBef>
              <a:spcAft>
                <a:spcPts val="0"/>
              </a:spcAft>
              <a:buNone/>
            </a:pPr>
            <a:r>
              <a:rPr b="1" lang="en" sz="1800">
                <a:solidFill>
                  <a:srgbClr val="E9EFF6"/>
                </a:solidFill>
              </a:rPr>
              <a:t> </a:t>
            </a:r>
            <a:endParaRPr b="1" sz="1800">
              <a:solidFill>
                <a:srgbClr val="E9EFF6"/>
              </a:solidFill>
            </a:endParaRPr>
          </a:p>
        </p:txBody>
      </p:sp>
      <p:sp>
        <p:nvSpPr>
          <p:cNvPr id="149" name="Google Shape;149;p26"/>
          <p:cNvSpPr txBox="1"/>
          <p:nvPr/>
        </p:nvSpPr>
        <p:spPr>
          <a:xfrm>
            <a:off x="12900" y="743350"/>
            <a:ext cx="9118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Thank you for completing this </a:t>
            </a:r>
            <a:r>
              <a:rPr lang="en">
                <a:solidFill>
                  <a:schemeClr val="dk1"/>
                </a:solidFill>
              </a:rPr>
              <a:t>week's</a:t>
            </a:r>
            <a:r>
              <a:rPr lang="en">
                <a:solidFill>
                  <a:schemeClr val="dk1"/>
                </a:solidFill>
              </a:rPr>
              <a:t> key activities,</a:t>
            </a:r>
            <a:r>
              <a:rPr lang="en">
                <a:solidFill>
                  <a:schemeClr val="dk1"/>
                </a:solidFill>
              </a:rPr>
              <a:t> content and reflection. You can use this space to share any comments, </a:t>
            </a:r>
            <a:r>
              <a:rPr lang="en">
                <a:solidFill>
                  <a:schemeClr val="dk1"/>
                </a:solidFill>
              </a:rPr>
              <a:t>thoughts or questions that you may have that you’d like the facilitators to be aware of. </a:t>
            </a:r>
            <a:endParaRPr>
              <a:solidFill>
                <a:schemeClr val="dk1"/>
              </a:solidFill>
            </a:endParaRPr>
          </a:p>
        </p:txBody>
      </p:sp>
      <p:pic>
        <p:nvPicPr>
          <p:cNvPr id="150" name="Google Shape;150;p26"/>
          <p:cNvPicPr preferRelativeResize="0"/>
          <p:nvPr/>
        </p:nvPicPr>
        <p:blipFill rotWithShape="1">
          <a:blip r:embed="rId3">
            <a:alphaModFix/>
          </a:blip>
          <a:srcRect b="0" l="11762" r="0" t="0"/>
          <a:stretch/>
        </p:blipFill>
        <p:spPr>
          <a:xfrm>
            <a:off x="5070425" y="1763450"/>
            <a:ext cx="4304251" cy="2743824"/>
          </a:xfrm>
          <a:prstGeom prst="rect">
            <a:avLst/>
          </a:prstGeom>
          <a:noFill/>
          <a:ln>
            <a:noFill/>
          </a:ln>
        </p:spPr>
      </p:pic>
      <p:sp>
        <p:nvSpPr>
          <p:cNvPr id="151" name="Google Shape;151;p26"/>
          <p:cNvSpPr txBox="1"/>
          <p:nvPr/>
        </p:nvSpPr>
        <p:spPr>
          <a:xfrm>
            <a:off x="329150" y="1592600"/>
            <a:ext cx="409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Add your questions here...</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