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4" roundtripDataSignature="AMtx7mgq8nHziKh8pQgkmdhcQ+lvyvq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2" y="4400556"/>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3: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4: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5: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6: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7: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8: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hyperlink" Target="http://www.diversityandability.com" TargetMode="External"/><Relationship Id="rId4" Type="http://schemas.openxmlformats.org/officeDocument/2006/relationships/hyperlink" Target="https://www.linkedin.com/company/diversity-and-ability" TargetMode="External"/><Relationship Id="rId11" Type="http://schemas.openxmlformats.org/officeDocument/2006/relationships/image" Target="../media/image3.png"/><Relationship Id="rId10" Type="http://schemas.openxmlformats.org/officeDocument/2006/relationships/image" Target="../media/image1.png"/><Relationship Id="rId9" Type="http://schemas.openxmlformats.org/officeDocument/2006/relationships/image" Target="../media/image8.png"/><Relationship Id="rId5" Type="http://schemas.openxmlformats.org/officeDocument/2006/relationships/hyperlink" Target="https://www.facebook.com/dnamatters" TargetMode="External"/><Relationship Id="rId6" Type="http://schemas.openxmlformats.org/officeDocument/2006/relationships/hyperlink" Target="https://twitter.com/DandA_inclusion" TargetMode="External"/><Relationship Id="rId7" Type="http://schemas.openxmlformats.org/officeDocument/2006/relationships/image" Target="../media/image4.png"/><Relationship Id="rId8"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9" name="Google Shape;4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20"/>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2" name="Google Shape;52;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3" name="Google Shape;53;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5" name="Google Shape;5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2" name="Google Shape;6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CUSTOM_3">
    <p:bg>
      <p:bgPr>
        <a:solidFill>
          <a:schemeClr val="lt2"/>
        </a:solidFill>
      </p:bgPr>
    </p:bg>
    <p:spTree>
      <p:nvGrpSpPr>
        <p:cNvPr id="63" name="Shape 63"/>
        <p:cNvGrpSpPr/>
        <p:nvPr/>
      </p:nvGrpSpPr>
      <p:grpSpPr>
        <a:xfrm>
          <a:off x="0" y="0"/>
          <a:ext cx="0" cy="0"/>
          <a:chOff x="0" y="0"/>
          <a:chExt cx="0" cy="0"/>
        </a:xfrm>
      </p:grpSpPr>
      <p:pic>
        <p:nvPicPr>
          <p:cNvPr id="64" name="Google Shape;64;p23"/>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65" name="Google Shape;65;p23"/>
          <p:cNvSpPr txBox="1"/>
          <p:nvPr/>
        </p:nvSpPr>
        <p:spPr>
          <a:xfrm>
            <a:off x="145350" y="904725"/>
            <a:ext cx="4932600" cy="40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190500" lvl="0" marL="3937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B2B73"/>
              </a:solidFill>
              <a:latin typeface="Arial"/>
              <a:ea typeface="Arial"/>
              <a:cs typeface="Arial"/>
              <a:sym typeface="Arial"/>
            </a:endParaRPr>
          </a:p>
          <a:p>
            <a:pPr indent="0" lvl="0" marL="78740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2B2B7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0097A7"/>
                </a:solidFill>
                <a:latin typeface="Arial"/>
                <a:ea typeface="Arial"/>
                <a:cs typeface="Arial"/>
                <a:sym typeface="Arial"/>
                <a:hlinkClick r:id="rId3">
                  <a:extLst>
                    <a:ext uri="{A12FA001-AC4F-418D-AE19-62706E023703}">
                      <ahyp:hlinkClr val="tx"/>
                    </a:ext>
                  </a:extLst>
                </a:hlinkClick>
              </a:rPr>
              <a:t>www.diversityandability.com</a:t>
            </a:r>
            <a:r>
              <a:rPr b="1" i="0" lang="en" sz="1600" u="none" cap="none" strike="noStrike">
                <a:solidFill>
                  <a:srgbClr val="78909C"/>
                </a:solidFill>
                <a:latin typeface="Arial"/>
                <a:ea typeface="Arial"/>
                <a:cs typeface="Arial"/>
                <a:sym typeface="Arial"/>
              </a:rPr>
              <a:t> </a:t>
            </a:r>
            <a:endParaRPr b="1" i="0" sz="18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2B2B73"/>
                </a:solidFill>
                <a:latin typeface="Arial"/>
                <a:ea typeface="Arial"/>
                <a:cs typeface="Arial"/>
                <a:sym typeface="Arial"/>
              </a:rPr>
              <a:t>Social Media: </a:t>
            </a:r>
            <a:r>
              <a:rPr b="0" i="0" lang="en" sz="1400" u="none" cap="none" strike="noStrike">
                <a:solidFill>
                  <a:srgbClr val="2B2B73"/>
                </a:solidFill>
                <a:latin typeface="Arial"/>
                <a:ea typeface="Arial"/>
                <a:cs typeface="Arial"/>
                <a:sym typeface="Arial"/>
              </a:rPr>
              <a:t>	</a:t>
            </a:r>
            <a:endParaRPr b="0" i="0" sz="1400" u="none" cap="none" strike="noStrike">
              <a:solidFill>
                <a:srgbClr val="2B2B73"/>
              </a:solidFill>
              <a:latin typeface="Arial"/>
              <a:ea typeface="Arial"/>
              <a:cs typeface="Arial"/>
              <a:sym typeface="Arial"/>
            </a:endParaRPr>
          </a:p>
          <a:p>
            <a:pPr indent="-190500" lvl="0" marL="3937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4">
                  <a:extLst>
                    <a:ext uri="{A12FA001-AC4F-418D-AE19-62706E023703}">
                      <ahyp:hlinkClr val="tx"/>
                    </a:ext>
                  </a:extLst>
                </a:hlinkClick>
              </a:rPr>
              <a:t>LinkedIn </a:t>
            </a:r>
            <a:r>
              <a:rPr b="0" i="0" lang="en" sz="1800" u="none" cap="none" strike="noStrike">
                <a:solidFill>
                  <a:srgbClr val="2B2B73"/>
                </a:solidFill>
                <a:latin typeface="Arial"/>
                <a:ea typeface="Arial"/>
                <a:cs typeface="Arial"/>
                <a:sym typeface="Arial"/>
              </a:rPr>
              <a:t>diversity-and-ability</a:t>
            </a:r>
            <a:endParaRPr b="0" i="0" sz="18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5">
                  <a:extLst>
                    <a:ext uri="{A12FA001-AC4F-418D-AE19-62706E023703}">
                      <ahyp:hlinkClr val="tx"/>
                    </a:ext>
                  </a:extLst>
                </a:hlinkClick>
              </a:rPr>
              <a:t>Facebook</a:t>
            </a:r>
            <a:r>
              <a:rPr b="0" i="0" lang="en" sz="1800" u="none" cap="none" strike="noStrike">
                <a:solidFill>
                  <a:srgbClr val="2B2B73"/>
                </a:solidFill>
                <a:latin typeface="Arial"/>
                <a:ea typeface="Arial"/>
                <a:cs typeface="Arial"/>
                <a:sym typeface="Arial"/>
              </a:rPr>
              <a:t> @dnamatters</a:t>
            </a:r>
            <a:endParaRPr b="0" i="0" sz="18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6">
                  <a:extLst>
                    <a:ext uri="{A12FA001-AC4F-418D-AE19-62706E023703}">
                      <ahyp:hlinkClr val="tx"/>
                    </a:ext>
                  </a:extLst>
                </a:hlinkClick>
              </a:rPr>
              <a:t>Twitter</a:t>
            </a:r>
            <a:r>
              <a:rPr b="0" i="0" lang="en" sz="1800" u="none" cap="none" strike="noStrike">
                <a:solidFill>
                  <a:srgbClr val="2B2B73"/>
                </a:solidFill>
                <a:latin typeface="Arial"/>
                <a:ea typeface="Arial"/>
                <a:cs typeface="Arial"/>
                <a:sym typeface="Arial"/>
              </a:rPr>
              <a:t> @DandA_inclusion</a:t>
            </a:r>
            <a:br>
              <a:rPr b="0" i="0" lang="en" sz="1800" u="none" cap="none" strike="noStrike">
                <a:solidFill>
                  <a:srgbClr val="2B2B73"/>
                </a:solidFill>
                <a:latin typeface="Arial"/>
                <a:ea typeface="Arial"/>
                <a:cs typeface="Arial"/>
                <a:sym typeface="Arial"/>
              </a:rPr>
            </a:br>
            <a:r>
              <a:rPr b="0" i="0" lang="en" sz="1800" u="sng" cap="none" strike="noStrike">
                <a:solidFill>
                  <a:schemeClr val="hlink"/>
                </a:solidFill>
                <a:latin typeface="Arial"/>
                <a:ea typeface="Arial"/>
                <a:cs typeface="Arial"/>
                <a:sym typeface="Arial"/>
              </a:rPr>
              <a:t>Instagram</a:t>
            </a:r>
            <a:r>
              <a:rPr b="0" i="0" lang="en" sz="1800" u="none" cap="none" strike="noStrike">
                <a:solidFill>
                  <a:srgbClr val="2B2B73"/>
                </a:solidFill>
                <a:latin typeface="Arial"/>
                <a:ea typeface="Arial"/>
                <a:cs typeface="Arial"/>
                <a:sym typeface="Arial"/>
              </a:rPr>
              <a:t> @diversity_and_ability</a:t>
            </a:r>
            <a:endParaRPr b="0" i="0" sz="1800" u="none" cap="none" strike="noStrike">
              <a:solidFill>
                <a:srgbClr val="2B2B73"/>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B2B73"/>
              </a:solidFill>
              <a:latin typeface="Arial"/>
              <a:ea typeface="Arial"/>
              <a:cs typeface="Arial"/>
              <a:sym typeface="Arial"/>
            </a:endParaRPr>
          </a:p>
          <a:p>
            <a:pPr indent="0" lvl="0" marL="0" marR="0" rtl="0" algn="l">
              <a:lnSpc>
                <a:spcPct val="115000"/>
              </a:lnSpc>
              <a:spcBef>
                <a:spcPts val="0"/>
              </a:spcBef>
              <a:spcAft>
                <a:spcPts val="1600"/>
              </a:spcAft>
              <a:buClr>
                <a:srgbClr val="000000"/>
              </a:buClr>
              <a:buSzPts val="1900"/>
              <a:buFont typeface="Arial"/>
              <a:buNone/>
            </a:pPr>
            <a:r>
              <a:t/>
            </a:r>
            <a:endParaRPr b="0" i="0" sz="1900" u="none" cap="none" strike="noStrike">
              <a:solidFill>
                <a:srgbClr val="2B2B73"/>
              </a:solidFill>
              <a:latin typeface="Arial"/>
              <a:ea typeface="Arial"/>
              <a:cs typeface="Arial"/>
              <a:sym typeface="Arial"/>
            </a:endParaRPr>
          </a:p>
        </p:txBody>
      </p:sp>
      <p:pic>
        <p:nvPicPr>
          <p:cNvPr id="66" name="Google Shape;66;p23"/>
          <p:cNvPicPr preferRelativeResize="0"/>
          <p:nvPr/>
        </p:nvPicPr>
        <p:blipFill rotWithShape="1">
          <a:blip r:embed="rId7">
            <a:alphaModFix/>
          </a:blip>
          <a:srcRect b="0" l="0" r="0" t="0"/>
          <a:stretch/>
        </p:blipFill>
        <p:spPr>
          <a:xfrm>
            <a:off x="450775" y="816475"/>
            <a:ext cx="4321751" cy="1042450"/>
          </a:xfrm>
          <a:prstGeom prst="rect">
            <a:avLst/>
          </a:prstGeom>
          <a:noFill/>
          <a:ln>
            <a:noFill/>
          </a:ln>
        </p:spPr>
      </p:pic>
      <p:grpSp>
        <p:nvGrpSpPr>
          <p:cNvPr id="67" name="Google Shape;67;p23"/>
          <p:cNvGrpSpPr/>
          <p:nvPr/>
        </p:nvGrpSpPr>
        <p:grpSpPr>
          <a:xfrm>
            <a:off x="772400" y="3256600"/>
            <a:ext cx="272250" cy="1217676"/>
            <a:chOff x="772400" y="3256600"/>
            <a:chExt cx="272250" cy="1217676"/>
          </a:xfrm>
        </p:grpSpPr>
        <p:pic>
          <p:nvPicPr>
            <p:cNvPr id="68" name="Google Shape;68;p23"/>
            <p:cNvPicPr preferRelativeResize="0"/>
            <p:nvPr/>
          </p:nvPicPr>
          <p:blipFill rotWithShape="1">
            <a:blip r:embed="rId8">
              <a:alphaModFix/>
            </a:blip>
            <a:srcRect b="0" l="0" r="0" t="0"/>
            <a:stretch/>
          </p:blipFill>
          <p:spPr>
            <a:xfrm>
              <a:off x="772401" y="3901704"/>
              <a:ext cx="272249" cy="268705"/>
            </a:xfrm>
            <a:prstGeom prst="rect">
              <a:avLst/>
            </a:prstGeom>
            <a:noFill/>
            <a:ln>
              <a:noFill/>
            </a:ln>
          </p:spPr>
        </p:pic>
        <p:pic>
          <p:nvPicPr>
            <p:cNvPr id="69" name="Google Shape;69;p23"/>
            <p:cNvPicPr preferRelativeResize="0"/>
            <p:nvPr/>
          </p:nvPicPr>
          <p:blipFill rotWithShape="1">
            <a:blip r:embed="rId9">
              <a:alphaModFix/>
            </a:blip>
            <a:srcRect b="0" l="0" r="0" t="0"/>
            <a:stretch/>
          </p:blipFill>
          <p:spPr>
            <a:xfrm>
              <a:off x="772401" y="3585833"/>
              <a:ext cx="272248" cy="269156"/>
            </a:xfrm>
            <a:prstGeom prst="rect">
              <a:avLst/>
            </a:prstGeom>
            <a:noFill/>
            <a:ln>
              <a:noFill/>
            </a:ln>
          </p:spPr>
        </p:pic>
        <p:pic>
          <p:nvPicPr>
            <p:cNvPr id="70" name="Google Shape;70;p23"/>
            <p:cNvPicPr preferRelativeResize="0"/>
            <p:nvPr/>
          </p:nvPicPr>
          <p:blipFill rotWithShape="1">
            <a:blip r:embed="rId10">
              <a:alphaModFix/>
            </a:blip>
            <a:srcRect b="0" l="0" r="0" t="0"/>
            <a:stretch/>
          </p:blipFill>
          <p:spPr>
            <a:xfrm>
              <a:off x="772401" y="3256600"/>
              <a:ext cx="272248" cy="269142"/>
            </a:xfrm>
            <a:prstGeom prst="rect">
              <a:avLst/>
            </a:prstGeom>
            <a:noFill/>
            <a:ln>
              <a:noFill/>
            </a:ln>
          </p:spPr>
        </p:pic>
        <p:pic>
          <p:nvPicPr>
            <p:cNvPr id="71" name="Google Shape;71;p23"/>
            <p:cNvPicPr preferRelativeResize="0"/>
            <p:nvPr/>
          </p:nvPicPr>
          <p:blipFill rotWithShape="1">
            <a:blip r:embed="rId11">
              <a:alphaModFix/>
            </a:blip>
            <a:srcRect b="0" l="0" r="0" t="0"/>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Accolades">
  <p:cSld name="CUSTOM_6">
    <p:spTree>
      <p:nvGrpSpPr>
        <p:cNvPr id="72" name="Shape 72"/>
        <p:cNvGrpSpPr/>
        <p:nvPr/>
      </p:nvGrpSpPr>
      <p:grpSpPr>
        <a:xfrm>
          <a:off x="0" y="0"/>
          <a:ext cx="0" cy="0"/>
          <a:chOff x="0" y="0"/>
          <a:chExt cx="0" cy="0"/>
        </a:xfrm>
      </p:grpSpPr>
      <p:sp>
        <p:nvSpPr>
          <p:cNvPr id="73" name="Google Shape;73;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74" name="Google Shape;74;p24"/>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Title slide A">
  <p:cSld name="TITLE_2">
    <p:bg>
      <p:bgPr>
        <a:solidFill>
          <a:srgbClr val="FFFFFF"/>
        </a:solidFill>
      </p:bgPr>
    </p:bg>
    <p:spTree>
      <p:nvGrpSpPr>
        <p:cNvPr id="75" name="Shape 75"/>
        <p:cNvGrpSpPr/>
        <p:nvPr/>
      </p:nvGrpSpPr>
      <p:grpSpPr>
        <a:xfrm>
          <a:off x="0" y="0"/>
          <a:ext cx="0" cy="0"/>
          <a:chOff x="0" y="0"/>
          <a:chExt cx="0" cy="0"/>
        </a:xfrm>
      </p:grpSpPr>
      <p:sp>
        <p:nvSpPr>
          <p:cNvPr id="76" name="Google Shape;7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77" name="Google Shape;77;p25"/>
          <p:cNvGrpSpPr/>
          <p:nvPr/>
        </p:nvGrpSpPr>
        <p:grpSpPr>
          <a:xfrm>
            <a:off x="630141" y="717397"/>
            <a:ext cx="2802942" cy="2182791"/>
            <a:chOff x="630150" y="717396"/>
            <a:chExt cx="2367350" cy="1914057"/>
          </a:xfrm>
        </p:grpSpPr>
        <p:pic>
          <p:nvPicPr>
            <p:cNvPr id="78" name="Google Shape;78;p25"/>
            <p:cNvPicPr preferRelativeResize="0"/>
            <p:nvPr/>
          </p:nvPicPr>
          <p:blipFill rotWithShape="1">
            <a:blip r:embed="rId2">
              <a:alphaModFix/>
            </a:blip>
            <a:srcRect b="0" l="46889" r="0" t="0"/>
            <a:stretch/>
          </p:blipFill>
          <p:spPr>
            <a:xfrm>
              <a:off x="630150" y="1556253"/>
              <a:ext cx="2367350" cy="1075200"/>
            </a:xfrm>
            <a:prstGeom prst="rect">
              <a:avLst/>
            </a:prstGeom>
            <a:noFill/>
            <a:ln>
              <a:noFill/>
            </a:ln>
          </p:spPr>
        </p:pic>
        <p:pic>
          <p:nvPicPr>
            <p:cNvPr id="79" name="Google Shape;79;p25"/>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80" name="Google Shape;80;p25"/>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81" name="Google Shape;81;p25"/>
          <p:cNvSpPr/>
          <p:nvPr/>
        </p:nvSpPr>
        <p:spPr>
          <a:xfrm>
            <a:off x="0" y="3518525"/>
            <a:ext cx="9144000" cy="1625100"/>
          </a:xfrm>
          <a:prstGeom prst="rect">
            <a:avLst/>
          </a:prstGeom>
          <a:solidFill>
            <a:schemeClr val="lt2"/>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82" name="Google Shape;82;p25"/>
          <p:cNvSpPr txBox="1"/>
          <p:nvPr>
            <p:ph type="title"/>
          </p:nvPr>
        </p:nvSpPr>
        <p:spPr>
          <a:xfrm>
            <a:off x="998000" y="3899425"/>
            <a:ext cx="7084500" cy="77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pre-set half page">
  <p:cSld name="CUSTOM_3_1">
    <p:bg>
      <p:bgPr>
        <a:solidFill>
          <a:schemeClr val="lt2"/>
        </a:solidFill>
      </p:bgPr>
    </p:bg>
    <p:spTree>
      <p:nvGrpSpPr>
        <p:cNvPr id="83" name="Shape 83"/>
        <p:cNvGrpSpPr/>
        <p:nvPr/>
      </p:nvGrpSpPr>
      <p:grpSpPr>
        <a:xfrm>
          <a:off x="0" y="0"/>
          <a:ext cx="0" cy="0"/>
          <a:chOff x="0" y="0"/>
          <a:chExt cx="0" cy="0"/>
        </a:xfrm>
      </p:grpSpPr>
      <p:pic>
        <p:nvPicPr>
          <p:cNvPr id="84" name="Google Shape;84;p26"/>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85" name="Google Shape;85;p26"/>
          <p:cNvSpPr txBox="1"/>
          <p:nvPr>
            <p:ph type="title"/>
          </p:nvPr>
        </p:nvSpPr>
        <p:spPr>
          <a:xfrm>
            <a:off x="311700" y="370250"/>
            <a:ext cx="3982200" cy="75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26"/>
          <p:cNvSpPr txBox="1"/>
          <p:nvPr>
            <p:ph idx="1" type="body"/>
          </p:nvPr>
        </p:nvSpPr>
        <p:spPr>
          <a:xfrm>
            <a:off x="311700" y="1389600"/>
            <a:ext cx="3982200" cy="3179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Case Study">
  <p:cSld name="TITLE_AND_TWO_COLUMNS_2">
    <p:spTree>
      <p:nvGrpSpPr>
        <p:cNvPr id="27" name="Shape 27"/>
        <p:cNvGrpSpPr/>
        <p:nvPr/>
      </p:nvGrpSpPr>
      <p:grpSpPr>
        <a:xfrm>
          <a:off x="0" y="0"/>
          <a:ext cx="0" cy="0"/>
          <a:chOff x="0" y="0"/>
          <a:chExt cx="0" cy="0"/>
        </a:xfrm>
      </p:grpSpPr>
      <p:sp>
        <p:nvSpPr>
          <p:cNvPr id="28" name="Google Shape;28;p15"/>
          <p:cNvSpPr/>
          <p:nvPr/>
        </p:nvSpPr>
        <p:spPr>
          <a:xfrm>
            <a:off x="3695841" y="1140619"/>
            <a:ext cx="5448300" cy="40029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9" name="Google Shape;29;p15"/>
          <p:cNvSpPr/>
          <p:nvPr/>
        </p:nvSpPr>
        <p:spPr>
          <a:xfrm>
            <a:off x="3695841" y="0"/>
            <a:ext cx="5448300" cy="1140600"/>
          </a:xfrm>
          <a:prstGeom prst="rect">
            <a:avLst/>
          </a:prstGeom>
          <a:solidFill>
            <a:schemeClr val="accent3"/>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0" name="Google Shape;30;p15"/>
          <p:cNvSpPr txBox="1"/>
          <p:nvPr>
            <p:ph type="title"/>
          </p:nvPr>
        </p:nvSpPr>
        <p:spPr>
          <a:xfrm>
            <a:off x="311700" y="445025"/>
            <a:ext cx="3353100" cy="567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15"/>
          <p:cNvSpPr txBox="1"/>
          <p:nvPr>
            <p:ph idx="1" type="body"/>
          </p:nvPr>
        </p:nvSpPr>
        <p:spPr>
          <a:xfrm>
            <a:off x="358200" y="1246825"/>
            <a:ext cx="32601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15"/>
          <p:cNvSpPr txBox="1"/>
          <p:nvPr>
            <p:ph idx="2" type="body"/>
          </p:nvPr>
        </p:nvSpPr>
        <p:spPr>
          <a:xfrm>
            <a:off x="3850550" y="1246825"/>
            <a:ext cx="4978200" cy="3334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Services/ sidepane">
  <p:cSld name="TITLE_AND_TWO_COLUMNS_1">
    <p:spTree>
      <p:nvGrpSpPr>
        <p:cNvPr id="34" name="Shape 34"/>
        <p:cNvGrpSpPr/>
        <p:nvPr/>
      </p:nvGrpSpPr>
      <p:grpSpPr>
        <a:xfrm>
          <a:off x="0" y="0"/>
          <a:ext cx="0" cy="0"/>
          <a:chOff x="0" y="0"/>
          <a:chExt cx="0" cy="0"/>
        </a:xfrm>
      </p:grpSpPr>
      <p:sp>
        <p:nvSpPr>
          <p:cNvPr id="35" name="Google Shape;35;p16"/>
          <p:cNvSpPr txBox="1"/>
          <p:nvPr>
            <p:ph idx="1" type="body"/>
          </p:nvPr>
        </p:nvSpPr>
        <p:spPr>
          <a:xfrm>
            <a:off x="284100" y="1444573"/>
            <a:ext cx="2503500" cy="3124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accent1"/>
              </a:buClr>
              <a:buSzPts val="1400"/>
              <a:buChar char="●"/>
              <a:defRPr sz="1400">
                <a:solidFill>
                  <a:schemeClr val="accent1"/>
                </a:solidFill>
              </a:defRPr>
            </a:lvl1pPr>
            <a:lvl2pPr indent="-304800" lvl="1" marL="914400" algn="l">
              <a:lnSpc>
                <a:spcPct val="115000"/>
              </a:lnSpc>
              <a:spcBef>
                <a:spcPts val="1600"/>
              </a:spcBef>
              <a:spcAft>
                <a:spcPts val="0"/>
              </a:spcAft>
              <a:buClr>
                <a:schemeClr val="accent1"/>
              </a:buClr>
              <a:buSzPts val="1200"/>
              <a:buChar char="○"/>
              <a:defRPr sz="1200">
                <a:solidFill>
                  <a:schemeClr val="accent1"/>
                </a:solidFill>
              </a:defRPr>
            </a:lvl2pPr>
            <a:lvl3pPr indent="-304800" lvl="2" marL="1371600" algn="l">
              <a:lnSpc>
                <a:spcPct val="115000"/>
              </a:lnSpc>
              <a:spcBef>
                <a:spcPts val="1600"/>
              </a:spcBef>
              <a:spcAft>
                <a:spcPts val="0"/>
              </a:spcAft>
              <a:buClr>
                <a:schemeClr val="accent1"/>
              </a:buClr>
              <a:buSzPts val="1200"/>
              <a:buChar char="■"/>
              <a:defRPr sz="1200">
                <a:solidFill>
                  <a:schemeClr val="accent1"/>
                </a:solidFill>
              </a:defRPr>
            </a:lvl3pPr>
            <a:lvl4pPr indent="-304800" lvl="3" marL="1828800" algn="l">
              <a:lnSpc>
                <a:spcPct val="115000"/>
              </a:lnSpc>
              <a:spcBef>
                <a:spcPts val="1600"/>
              </a:spcBef>
              <a:spcAft>
                <a:spcPts val="0"/>
              </a:spcAft>
              <a:buClr>
                <a:schemeClr val="accent1"/>
              </a:buClr>
              <a:buSzPts val="1200"/>
              <a:buChar char="●"/>
              <a:defRPr sz="1200">
                <a:solidFill>
                  <a:schemeClr val="accent1"/>
                </a:solidFill>
              </a:defRPr>
            </a:lvl4pPr>
            <a:lvl5pPr indent="-304800" lvl="4" marL="2286000" algn="l">
              <a:lnSpc>
                <a:spcPct val="115000"/>
              </a:lnSpc>
              <a:spcBef>
                <a:spcPts val="1600"/>
              </a:spcBef>
              <a:spcAft>
                <a:spcPts val="0"/>
              </a:spcAft>
              <a:buClr>
                <a:schemeClr val="accent1"/>
              </a:buClr>
              <a:buSzPts val="1200"/>
              <a:buChar char="○"/>
              <a:defRPr sz="1200">
                <a:solidFill>
                  <a:schemeClr val="accent1"/>
                </a:solidFill>
              </a:defRPr>
            </a:lvl5pPr>
            <a:lvl6pPr indent="-304800" lvl="5" marL="2743200" algn="l">
              <a:lnSpc>
                <a:spcPct val="115000"/>
              </a:lnSpc>
              <a:spcBef>
                <a:spcPts val="1600"/>
              </a:spcBef>
              <a:spcAft>
                <a:spcPts val="0"/>
              </a:spcAft>
              <a:buClr>
                <a:schemeClr val="accent1"/>
              </a:buClr>
              <a:buSzPts val="1200"/>
              <a:buChar char="■"/>
              <a:defRPr sz="1200">
                <a:solidFill>
                  <a:schemeClr val="accent1"/>
                </a:solidFill>
              </a:defRPr>
            </a:lvl6pPr>
            <a:lvl7pPr indent="-304800" lvl="6" marL="3200400" algn="l">
              <a:lnSpc>
                <a:spcPct val="115000"/>
              </a:lnSpc>
              <a:spcBef>
                <a:spcPts val="1600"/>
              </a:spcBef>
              <a:spcAft>
                <a:spcPts val="0"/>
              </a:spcAft>
              <a:buClr>
                <a:schemeClr val="accent1"/>
              </a:buClr>
              <a:buSzPts val="1200"/>
              <a:buChar char="●"/>
              <a:defRPr sz="1200">
                <a:solidFill>
                  <a:schemeClr val="accent1"/>
                </a:solidFill>
              </a:defRPr>
            </a:lvl7pPr>
            <a:lvl8pPr indent="-304800" lvl="7" marL="3657600" algn="l">
              <a:lnSpc>
                <a:spcPct val="115000"/>
              </a:lnSpc>
              <a:spcBef>
                <a:spcPts val="1600"/>
              </a:spcBef>
              <a:spcAft>
                <a:spcPts val="0"/>
              </a:spcAft>
              <a:buClr>
                <a:schemeClr val="accent1"/>
              </a:buClr>
              <a:buSzPts val="1200"/>
              <a:buChar char="○"/>
              <a:defRPr sz="1200">
                <a:solidFill>
                  <a:schemeClr val="accent1"/>
                </a:solidFill>
              </a:defRPr>
            </a:lvl8pPr>
            <a:lvl9pPr indent="-304800" lvl="8" marL="4114800" algn="l">
              <a:lnSpc>
                <a:spcPct val="115000"/>
              </a:lnSpc>
              <a:spcBef>
                <a:spcPts val="1600"/>
              </a:spcBef>
              <a:spcAft>
                <a:spcPts val="1600"/>
              </a:spcAft>
              <a:buClr>
                <a:schemeClr val="accent1"/>
              </a:buClr>
              <a:buSzPts val="1200"/>
              <a:buChar char="■"/>
              <a:defRPr sz="1200">
                <a:solidFill>
                  <a:schemeClr val="accent1"/>
                </a:solidFill>
              </a:defRPr>
            </a:lvl9pPr>
          </a:lstStyle>
          <a:p/>
        </p:txBody>
      </p:sp>
      <p:sp>
        <p:nvSpPr>
          <p:cNvPr id="36" name="Google Shape;36;p16"/>
          <p:cNvSpPr txBox="1"/>
          <p:nvPr>
            <p:ph idx="2" type="body"/>
          </p:nvPr>
        </p:nvSpPr>
        <p:spPr>
          <a:xfrm>
            <a:off x="2859075" y="246950"/>
            <a:ext cx="6083400" cy="44835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16"/>
          <p:cNvPicPr preferRelativeResize="0"/>
          <p:nvPr/>
        </p:nvPicPr>
        <p:blipFill rotWithShape="1">
          <a:blip r:embed="rId2">
            <a:alphaModFix/>
          </a:blip>
          <a:srcRect b="0" l="0" r="0" t="0"/>
          <a:stretch/>
        </p:blipFill>
        <p:spPr>
          <a:xfrm>
            <a:off x="284280" y="4665150"/>
            <a:ext cx="1265961" cy="305362"/>
          </a:xfrm>
          <a:prstGeom prst="rect">
            <a:avLst/>
          </a:prstGeom>
          <a:noFill/>
          <a:ln>
            <a:noFill/>
          </a:ln>
        </p:spPr>
      </p:pic>
      <p:pic>
        <p:nvPicPr>
          <p:cNvPr id="39" name="Google Shape;39;p16"/>
          <p:cNvPicPr preferRelativeResize="0"/>
          <p:nvPr/>
        </p:nvPicPr>
        <p:blipFill rotWithShape="1">
          <a:blip r:embed="rId3">
            <a:alphaModFix/>
          </a:blip>
          <a:srcRect b="15647" l="0" r="0" t="18016"/>
          <a:stretch/>
        </p:blipFill>
        <p:spPr>
          <a:xfrm>
            <a:off x="284276" y="246950"/>
            <a:ext cx="2260096" cy="10791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17500" lvl="1" marL="914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1"/>
          <p:cNvGrpSpPr/>
          <p:nvPr/>
        </p:nvGrpSpPr>
        <p:grpSpPr>
          <a:xfrm>
            <a:off x="0" y="0"/>
            <a:ext cx="9142616" cy="5219700"/>
            <a:chOff x="0" y="0"/>
            <a:chExt cx="9142616" cy="5219700"/>
          </a:xfrm>
        </p:grpSpPr>
        <p:sp>
          <p:nvSpPr>
            <p:cNvPr id="92" name="Google Shape;92;p1"/>
            <p:cNvSpPr/>
            <p:nvPr/>
          </p:nvSpPr>
          <p:spPr>
            <a:xfrm flipH="1">
              <a:off x="3581816" y="8050"/>
              <a:ext cx="5560800" cy="1582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0" y="0"/>
              <a:ext cx="3571500" cy="5159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1"/>
            <p:cNvPicPr preferRelativeResize="0"/>
            <p:nvPr/>
          </p:nvPicPr>
          <p:blipFill rotWithShape="1">
            <a:blip r:embed="rId3">
              <a:alphaModFix/>
            </a:blip>
            <a:srcRect b="0" l="0" r="0" t="0"/>
            <a:stretch/>
          </p:blipFill>
          <p:spPr>
            <a:xfrm>
              <a:off x="236096" y="442719"/>
              <a:ext cx="3099315" cy="747600"/>
            </a:xfrm>
            <a:prstGeom prst="rect">
              <a:avLst/>
            </a:prstGeom>
            <a:noFill/>
            <a:ln>
              <a:noFill/>
            </a:ln>
          </p:spPr>
        </p:pic>
        <p:pic>
          <p:nvPicPr>
            <p:cNvPr id="95" name="Google Shape;95;p1"/>
            <p:cNvPicPr preferRelativeResize="0"/>
            <p:nvPr/>
          </p:nvPicPr>
          <p:blipFill rotWithShape="1">
            <a:blip r:embed="rId4">
              <a:alphaModFix/>
            </a:blip>
            <a:srcRect b="0" l="0" r="1583" t="0"/>
            <a:stretch/>
          </p:blipFill>
          <p:spPr>
            <a:xfrm>
              <a:off x="0" y="1590800"/>
              <a:ext cx="3571500" cy="3628900"/>
            </a:xfrm>
            <a:prstGeom prst="rect">
              <a:avLst/>
            </a:prstGeom>
            <a:noFill/>
            <a:ln>
              <a:noFill/>
            </a:ln>
          </p:spPr>
        </p:pic>
        <p:sp>
          <p:nvSpPr>
            <p:cNvPr id="96" name="Google Shape;96;p1"/>
            <p:cNvSpPr txBox="1"/>
            <p:nvPr/>
          </p:nvSpPr>
          <p:spPr>
            <a:xfrm>
              <a:off x="3713825" y="291550"/>
              <a:ext cx="5296800" cy="10158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Weekly Reflective Portfolio - International Course</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rPr>
                <a:t>Train the Trainer - Week Six</a:t>
              </a:r>
              <a:endParaRPr sz="1800">
                <a:solidFill>
                  <a:schemeClr val="dk1"/>
                </a:solidFill>
              </a:endParaRPr>
            </a:p>
          </p:txBody>
        </p:sp>
      </p:grpSp>
      <p:sp>
        <p:nvSpPr>
          <p:cNvPr id="97" name="Google Shape;97;p1"/>
          <p:cNvSpPr txBox="1"/>
          <p:nvPr/>
        </p:nvSpPr>
        <p:spPr>
          <a:xfrm>
            <a:off x="3833050" y="1846950"/>
            <a:ext cx="50940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i="0" lang="en" sz="3700" u="none" cap="none" strike="noStrike">
                <a:solidFill>
                  <a:schemeClr val="dk1"/>
                </a:solidFill>
                <a:latin typeface="Arial"/>
                <a:ea typeface="Arial"/>
                <a:cs typeface="Arial"/>
                <a:sym typeface="Arial"/>
              </a:rPr>
              <a:t>Your Week 6 Portfolio</a:t>
            </a:r>
            <a:endParaRPr b="1" i="0" sz="3700" u="none" cap="none" strike="noStrike">
              <a:solidFill>
                <a:schemeClr val="dk1"/>
              </a:solidFill>
              <a:latin typeface="Arial"/>
              <a:ea typeface="Arial"/>
              <a:cs typeface="Arial"/>
              <a:sym typeface="Arial"/>
            </a:endParaRPr>
          </a:p>
        </p:txBody>
      </p:sp>
      <p:sp>
        <p:nvSpPr>
          <p:cNvPr id="98" name="Google Shape;98;p1"/>
          <p:cNvSpPr txBox="1"/>
          <p:nvPr/>
        </p:nvSpPr>
        <p:spPr>
          <a:xfrm>
            <a:off x="3833050" y="2691050"/>
            <a:ext cx="993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Name:</a:t>
            </a:r>
            <a:endParaRPr b="1" i="0" sz="2000" u="none" cap="none" strike="noStrike">
              <a:solidFill>
                <a:schemeClr val="dk1"/>
              </a:solidFill>
              <a:latin typeface="Arial"/>
              <a:ea typeface="Arial"/>
              <a:cs typeface="Arial"/>
              <a:sym typeface="Arial"/>
            </a:endParaRPr>
          </a:p>
        </p:txBody>
      </p:sp>
      <p:sp>
        <p:nvSpPr>
          <p:cNvPr id="99" name="Google Shape;99;p1"/>
          <p:cNvSpPr txBox="1"/>
          <p:nvPr/>
        </p:nvSpPr>
        <p:spPr>
          <a:xfrm>
            <a:off x="4826632" y="2691050"/>
            <a:ext cx="4356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Please add your name here</a:t>
            </a:r>
            <a:endParaRPr b="0" i="0" sz="20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1" type="body"/>
          </p:nvPr>
        </p:nvSpPr>
        <p:spPr>
          <a:xfrm>
            <a:off x="262350" y="797775"/>
            <a:ext cx="8520600" cy="415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400"/>
              <a:t>Each week you will have a portfolio to download. </a:t>
            </a:r>
            <a:endParaRPr sz="1400"/>
          </a:p>
          <a:p>
            <a:pPr indent="0" lvl="0" marL="0" rtl="0" algn="l">
              <a:lnSpc>
                <a:spcPct val="115000"/>
              </a:lnSpc>
              <a:spcBef>
                <a:spcPts val="1600"/>
              </a:spcBef>
              <a:spcAft>
                <a:spcPts val="0"/>
              </a:spcAft>
              <a:buSzPts val="1800"/>
              <a:buNone/>
            </a:pPr>
            <a:r>
              <a:rPr lang="en" sz="1400"/>
              <a:t>You should work through the </a:t>
            </a:r>
            <a:r>
              <a:rPr b="1" lang="en" sz="1400"/>
              <a:t>weekly activities</a:t>
            </a:r>
            <a:r>
              <a:rPr lang="en" sz="1400"/>
              <a:t> set out in the portfolio </a:t>
            </a:r>
            <a:r>
              <a:rPr b="1" lang="en" sz="1400"/>
              <a:t>and also</a:t>
            </a:r>
            <a:r>
              <a:rPr lang="en" sz="1400"/>
              <a:t> use it to </a:t>
            </a:r>
            <a:r>
              <a:rPr b="1" lang="en" sz="1400"/>
              <a:t>reflect on the weekly course content</a:t>
            </a:r>
            <a:r>
              <a:rPr lang="en" sz="1400"/>
              <a:t>. </a:t>
            </a:r>
            <a:endParaRPr sz="1400"/>
          </a:p>
          <a:p>
            <a:pPr indent="0" lvl="0" marL="0" rtl="0" algn="l">
              <a:lnSpc>
                <a:spcPct val="115000"/>
              </a:lnSpc>
              <a:spcBef>
                <a:spcPts val="1600"/>
              </a:spcBef>
              <a:spcAft>
                <a:spcPts val="0"/>
              </a:spcAft>
              <a:buSzPts val="1800"/>
              <a:buNone/>
            </a:pPr>
            <a:r>
              <a:rPr lang="en" sz="1400"/>
              <a:t>In your reflections you should think critically about how the weekly content impacts on your day to day life and work. </a:t>
            </a:r>
            <a:endParaRPr sz="1400"/>
          </a:p>
          <a:p>
            <a:pPr indent="0" lvl="0" marL="0" rtl="0" algn="l">
              <a:lnSpc>
                <a:spcPct val="115000"/>
              </a:lnSpc>
              <a:spcBef>
                <a:spcPts val="1600"/>
              </a:spcBef>
              <a:spcAft>
                <a:spcPts val="0"/>
              </a:spcAft>
              <a:buSzPts val="1800"/>
              <a:buNone/>
            </a:pPr>
            <a:r>
              <a:rPr lang="en" sz="1400"/>
              <a:t>Your </a:t>
            </a:r>
            <a:r>
              <a:rPr b="1" lang="en" sz="1400"/>
              <a:t>assignment tasks</a:t>
            </a:r>
            <a:r>
              <a:rPr lang="en" sz="1400"/>
              <a:t> are also explained in this portfolio. Each assignment task will be clearly labelled and will be marked by a course facilitator. You should submit your assignment within this portfolio. </a:t>
            </a:r>
            <a:r>
              <a:rPr b="1" lang="en" sz="1400"/>
              <a:t>You will receive feedback on your assignments. </a:t>
            </a:r>
            <a:endParaRPr b="1" sz="1400"/>
          </a:p>
          <a:p>
            <a:pPr indent="0" lvl="0" marL="0" rtl="0" algn="l">
              <a:lnSpc>
                <a:spcPct val="115000"/>
              </a:lnSpc>
              <a:spcBef>
                <a:spcPts val="1600"/>
              </a:spcBef>
              <a:spcAft>
                <a:spcPts val="0"/>
              </a:spcAft>
              <a:buSzPts val="1800"/>
              <a:buNone/>
            </a:pPr>
            <a:r>
              <a:rPr lang="en" sz="1400"/>
              <a:t>You will need to </a:t>
            </a:r>
            <a:r>
              <a:rPr b="1" lang="en" sz="1400"/>
              <a:t>upload your reflective portfolio at the end of every week (by Sunday)</a:t>
            </a:r>
            <a:r>
              <a:rPr lang="en" sz="1400"/>
              <a:t>. You can submit your portfolio as a link or as a pdf or powerpoint. </a:t>
            </a:r>
            <a:r>
              <a:rPr b="1" lang="en" sz="1400"/>
              <a:t>You will not receive feedback each week.</a:t>
            </a:r>
            <a:r>
              <a:rPr lang="en" sz="1400"/>
              <a:t> However, the portfolio is an essential part of the course and is a requirement for certification. </a:t>
            </a:r>
            <a:endParaRPr sz="1400"/>
          </a:p>
          <a:p>
            <a:pPr indent="0" lvl="0" marL="0" rtl="0" algn="l">
              <a:lnSpc>
                <a:spcPct val="115000"/>
              </a:lnSpc>
              <a:spcBef>
                <a:spcPts val="1600"/>
              </a:spcBef>
              <a:spcAft>
                <a:spcPts val="0"/>
              </a:spcAft>
              <a:buSzPts val="1800"/>
              <a:buNone/>
            </a:pPr>
            <a:r>
              <a:rPr lang="en" sz="1400"/>
              <a:t>If you have any questions, please do get in touch with your facilitators.</a:t>
            </a:r>
            <a:endParaRPr sz="1400"/>
          </a:p>
          <a:p>
            <a:pPr indent="0" lvl="0" marL="0" rtl="0" algn="l">
              <a:lnSpc>
                <a:spcPct val="115000"/>
              </a:lnSpc>
              <a:spcBef>
                <a:spcPts val="1600"/>
              </a:spcBef>
              <a:spcAft>
                <a:spcPts val="0"/>
              </a:spcAft>
              <a:buSzPts val="1800"/>
              <a:buNone/>
            </a:pPr>
            <a:r>
              <a:t/>
            </a:r>
            <a:endParaRPr sz="1400"/>
          </a:p>
          <a:p>
            <a:pPr indent="0" lvl="0" marL="0" rtl="0" algn="l">
              <a:lnSpc>
                <a:spcPct val="115000"/>
              </a:lnSpc>
              <a:spcBef>
                <a:spcPts val="1600"/>
              </a:spcBef>
              <a:spcAft>
                <a:spcPts val="0"/>
              </a:spcAft>
              <a:buSzPts val="1800"/>
              <a:buNone/>
            </a:pPr>
            <a:r>
              <a:t/>
            </a:r>
            <a:endParaRPr b="0" sz="1400"/>
          </a:p>
          <a:p>
            <a:pPr indent="0" lvl="0" marL="0" rtl="0" algn="l">
              <a:lnSpc>
                <a:spcPct val="115000"/>
              </a:lnSpc>
              <a:spcBef>
                <a:spcPts val="1600"/>
              </a:spcBef>
              <a:spcAft>
                <a:spcPts val="0"/>
              </a:spcAft>
              <a:buSzPts val="1800"/>
              <a:buNone/>
            </a:pPr>
            <a:r>
              <a:t/>
            </a:r>
            <a:endParaRPr b="0" sz="1400"/>
          </a:p>
          <a:p>
            <a:pPr indent="0" lvl="0" marL="0" rtl="0" algn="l">
              <a:lnSpc>
                <a:spcPct val="115000"/>
              </a:lnSpc>
              <a:spcBef>
                <a:spcPts val="1600"/>
              </a:spcBef>
              <a:spcAft>
                <a:spcPts val="1600"/>
              </a:spcAft>
              <a:buSzPts val="1800"/>
              <a:buNone/>
            </a:pPr>
            <a:r>
              <a:t/>
            </a:r>
            <a:endParaRPr b="0" sz="1400"/>
          </a:p>
        </p:txBody>
      </p:sp>
      <p:sp>
        <p:nvSpPr>
          <p:cNvPr id="105" name="Google Shape;105;p2"/>
          <p:cNvSpPr txBox="1"/>
          <p:nvPr>
            <p:ph type="title"/>
          </p:nvPr>
        </p:nvSpPr>
        <p:spPr>
          <a:xfrm>
            <a:off x="0" y="0"/>
            <a:ext cx="91440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t>Introduction - This document is your weekly reflective portfolio.</a:t>
            </a:r>
            <a:endParaRPr b="1" sz="23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0" y="0"/>
            <a:ext cx="9144000" cy="6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t>Week 6: Reflective thinking, legacy building and future aspirations</a:t>
            </a:r>
            <a:endParaRPr b="1" sz="2300"/>
          </a:p>
        </p:txBody>
      </p:sp>
      <p:pic>
        <p:nvPicPr>
          <p:cNvPr id="111" name="Google Shape;111;p3"/>
          <p:cNvPicPr preferRelativeResize="0"/>
          <p:nvPr/>
        </p:nvPicPr>
        <p:blipFill rotWithShape="1">
          <a:blip r:embed="rId3">
            <a:alphaModFix/>
          </a:blip>
          <a:srcRect b="0" l="0" r="0" t="0"/>
          <a:stretch/>
        </p:blipFill>
        <p:spPr>
          <a:xfrm>
            <a:off x="5869081" y="2778154"/>
            <a:ext cx="2980598" cy="1986577"/>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5869074" y="895165"/>
            <a:ext cx="2980598" cy="1676583"/>
          </a:xfrm>
          <a:prstGeom prst="rect">
            <a:avLst/>
          </a:prstGeom>
          <a:noFill/>
          <a:ln>
            <a:noFill/>
          </a:ln>
        </p:spPr>
      </p:pic>
      <p:sp>
        <p:nvSpPr>
          <p:cNvPr id="113" name="Google Shape;113;p3"/>
          <p:cNvSpPr txBox="1"/>
          <p:nvPr>
            <p:ph idx="1" type="body"/>
          </p:nvPr>
        </p:nvSpPr>
        <p:spPr>
          <a:xfrm>
            <a:off x="262350" y="1031575"/>
            <a:ext cx="5553300" cy="415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Welcome to week 6! This is the final week of the course. The focus this week is on future aspirations and the legacy that this course has left. We will ask you to reflect on your achievements and discuss ongoing reflective practice. </a:t>
            </a:r>
            <a:endParaRPr sz="1600"/>
          </a:p>
          <a:p>
            <a:pPr indent="0" lvl="0" marL="0" rtl="0" algn="l">
              <a:lnSpc>
                <a:spcPct val="115000"/>
              </a:lnSpc>
              <a:spcBef>
                <a:spcPts val="1600"/>
              </a:spcBef>
              <a:spcAft>
                <a:spcPts val="0"/>
              </a:spcAft>
              <a:buSzPts val="1800"/>
              <a:buNone/>
            </a:pPr>
            <a:r>
              <a:rPr b="1" lang="en" sz="1600"/>
              <a:t>You will need to complete the following in this portfolio this week:</a:t>
            </a:r>
            <a:endParaRPr b="1" sz="1600"/>
          </a:p>
          <a:p>
            <a:pPr indent="-330200" lvl="0" marL="457200" rtl="0" algn="l">
              <a:lnSpc>
                <a:spcPct val="115000"/>
              </a:lnSpc>
              <a:spcBef>
                <a:spcPts val="1600"/>
              </a:spcBef>
              <a:spcAft>
                <a:spcPts val="0"/>
              </a:spcAft>
              <a:buSzPts val="1600"/>
              <a:buChar char="●"/>
            </a:pPr>
            <a:r>
              <a:rPr lang="en" sz="1600"/>
              <a:t>All week 6 activities</a:t>
            </a:r>
            <a:endParaRPr sz="1600"/>
          </a:p>
          <a:p>
            <a:pPr indent="-330200" lvl="0" marL="457200" rtl="0" algn="l">
              <a:lnSpc>
                <a:spcPct val="115000"/>
              </a:lnSpc>
              <a:spcBef>
                <a:spcPts val="0"/>
              </a:spcBef>
              <a:spcAft>
                <a:spcPts val="0"/>
              </a:spcAft>
              <a:buSzPts val="1600"/>
              <a:buChar char="●"/>
            </a:pPr>
            <a:r>
              <a:rPr lang="en" sz="1600"/>
              <a:t>Your Reflective Account on this week's content</a:t>
            </a:r>
            <a:endParaRPr sz="1600"/>
          </a:p>
          <a:p>
            <a:pPr indent="0" lvl="0" marL="0" rtl="0" algn="l">
              <a:lnSpc>
                <a:spcPct val="115000"/>
              </a:lnSpc>
              <a:spcBef>
                <a:spcPts val="1600"/>
              </a:spcBef>
              <a:spcAft>
                <a:spcPts val="0"/>
              </a:spcAft>
              <a:buSzPts val="1800"/>
              <a:buNone/>
            </a:pPr>
            <a:r>
              <a:rPr lang="en" sz="1600"/>
              <a:t>You should then </a:t>
            </a:r>
            <a:r>
              <a:rPr b="1" lang="en" sz="1600"/>
              <a:t>upload your portfolio</a:t>
            </a:r>
            <a:r>
              <a:rPr lang="en" sz="1600"/>
              <a:t> to the moodle platform (as a link, PDF or powerpoint document) by the end of the week.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1600"/>
              </a:spcAft>
              <a:buSzPts val="1800"/>
              <a:buNone/>
            </a:pPr>
            <a:r>
              <a:t/>
            </a: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idx="1" type="body"/>
          </p:nvPr>
        </p:nvSpPr>
        <p:spPr>
          <a:xfrm>
            <a:off x="2966175" y="1666275"/>
            <a:ext cx="6228000" cy="3477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This weeks activities are:</a:t>
            </a:r>
            <a:endParaRPr sz="1600"/>
          </a:p>
          <a:p>
            <a:pPr indent="-330200" lvl="0" marL="457200" rtl="0" algn="l">
              <a:lnSpc>
                <a:spcPct val="115000"/>
              </a:lnSpc>
              <a:spcBef>
                <a:spcPts val="1600"/>
              </a:spcBef>
              <a:spcAft>
                <a:spcPts val="0"/>
              </a:spcAft>
              <a:buSzPts val="1600"/>
              <a:buChar char="●"/>
            </a:pPr>
            <a:r>
              <a:rPr b="1" lang="en" sz="1600"/>
              <a:t>What are your aspirations for future learners  following this course?</a:t>
            </a:r>
            <a:endParaRPr b="1" sz="1600"/>
          </a:p>
          <a:p>
            <a:pPr indent="-330200" lvl="0" marL="457200" rtl="0" algn="l">
              <a:lnSpc>
                <a:spcPct val="115000"/>
              </a:lnSpc>
              <a:spcBef>
                <a:spcPts val="0"/>
              </a:spcBef>
              <a:spcAft>
                <a:spcPts val="0"/>
              </a:spcAft>
              <a:buSzPts val="1600"/>
              <a:buChar char="●"/>
            </a:pPr>
            <a:r>
              <a:rPr b="1" lang="en" sz="1600"/>
              <a:t>Where do you think Assistive Technology Training will be in 10 years time?</a:t>
            </a:r>
            <a:endParaRPr b="1" sz="1600"/>
          </a:p>
          <a:p>
            <a:pPr indent="0" lvl="0" marL="0" rtl="0" algn="l">
              <a:lnSpc>
                <a:spcPct val="115000"/>
              </a:lnSpc>
              <a:spcBef>
                <a:spcPts val="1600"/>
              </a:spcBef>
              <a:spcAft>
                <a:spcPts val="0"/>
              </a:spcAft>
              <a:buSzPts val="1800"/>
              <a:buNone/>
            </a:pPr>
            <a:r>
              <a:rPr lang="en" sz="1600"/>
              <a:t>The activities are designed to get you thinking about the content and to encourage questions. Each activity is described in the following slides.</a:t>
            </a:r>
            <a:endParaRPr sz="1600"/>
          </a:p>
          <a:p>
            <a:pPr indent="0" lvl="0" marL="0" rtl="0" algn="l">
              <a:lnSpc>
                <a:spcPct val="115000"/>
              </a:lnSpc>
              <a:spcBef>
                <a:spcPts val="1600"/>
              </a:spcBef>
              <a:spcAft>
                <a:spcPts val="0"/>
              </a:spcAft>
              <a:buSzPts val="1800"/>
              <a:buNone/>
            </a:pPr>
            <a:r>
              <a:rPr lang="en" sz="1600"/>
              <a:t>Please do post your questions on the forum - the facilitators and your peers will respond to these questions throughout the course. </a:t>
            </a:r>
            <a:endParaRPr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1600"/>
              </a:spcAft>
              <a:buSzPts val="1800"/>
              <a:buNone/>
            </a:pPr>
            <a:r>
              <a:t/>
            </a:r>
            <a:endParaRPr b="0" sz="1600"/>
          </a:p>
        </p:txBody>
      </p:sp>
      <p:sp>
        <p:nvSpPr>
          <p:cNvPr id="119" name="Google Shape;119;p4"/>
          <p:cNvSpPr txBox="1"/>
          <p:nvPr>
            <p:ph type="title"/>
          </p:nvPr>
        </p:nvSpPr>
        <p:spPr>
          <a:xfrm>
            <a:off x="0" y="0"/>
            <a:ext cx="2757300" cy="51435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6 - Activities</a:t>
            </a:r>
            <a:endParaRPr b="1" sz="2200">
              <a:solidFill>
                <a:srgbClr val="20124D"/>
              </a:solidFill>
            </a:endParaRPr>
          </a:p>
          <a:p>
            <a:pPr indent="0" lvl="0" marL="0" rtl="0" algn="l">
              <a:lnSpc>
                <a:spcPct val="100000"/>
              </a:lnSpc>
              <a:spcBef>
                <a:spcPts val="0"/>
              </a:spcBef>
              <a:spcAft>
                <a:spcPts val="0"/>
              </a:spcAft>
              <a:buSzPts val="2800"/>
              <a:buNone/>
            </a:pPr>
            <a:r>
              <a:t/>
            </a:r>
            <a:endParaRPr b="1" sz="2200">
              <a:solidFill>
                <a:srgbClr val="20124D"/>
              </a:solidFill>
            </a:endParaRPr>
          </a:p>
          <a:p>
            <a:pPr indent="0" lvl="0" marL="0" rtl="0" algn="l">
              <a:lnSpc>
                <a:spcPct val="100000"/>
              </a:lnSpc>
              <a:spcBef>
                <a:spcPts val="0"/>
              </a:spcBef>
              <a:spcAft>
                <a:spcPts val="0"/>
              </a:spcAft>
              <a:buSzPts val="2800"/>
              <a:buNone/>
            </a:pPr>
            <a:r>
              <a:rPr b="1" lang="en" sz="1800">
                <a:solidFill>
                  <a:srgbClr val="20124D"/>
                </a:solidFill>
              </a:rPr>
              <a:t>As you work through the content we would recommend that you collaborate with others on these activities.</a:t>
            </a:r>
            <a:endParaRPr b="1" sz="1800">
              <a:solidFill>
                <a:srgbClr val="20124D"/>
              </a:solidFill>
            </a:endParaRPr>
          </a:p>
          <a:p>
            <a:pPr indent="0" lvl="0" marL="0" rtl="0" algn="l">
              <a:lnSpc>
                <a:spcPct val="100000"/>
              </a:lnSpc>
              <a:spcBef>
                <a:spcPts val="0"/>
              </a:spcBef>
              <a:spcAft>
                <a:spcPts val="0"/>
              </a:spcAft>
              <a:buSzPts val="2800"/>
              <a:buNone/>
            </a:pPr>
            <a:r>
              <a:t/>
            </a:r>
            <a:endParaRPr b="1" sz="1800">
              <a:solidFill>
                <a:srgbClr val="20124D"/>
              </a:solidFill>
            </a:endParaRPr>
          </a:p>
          <a:p>
            <a:pPr indent="0" lvl="0" marL="0" rtl="0" algn="l">
              <a:lnSpc>
                <a:spcPct val="100000"/>
              </a:lnSpc>
              <a:spcBef>
                <a:spcPts val="0"/>
              </a:spcBef>
              <a:spcAft>
                <a:spcPts val="0"/>
              </a:spcAft>
              <a:buSzPts val="2800"/>
              <a:buNone/>
            </a:pPr>
            <a:r>
              <a:rPr b="1" lang="en" sz="1400">
                <a:solidFill>
                  <a:srgbClr val="333333"/>
                </a:solidFill>
              </a:rPr>
              <a:t>These activities are not assessed and are a way for you to expand your knowledge. </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333333"/>
              </a:solidFill>
            </a:endParaRPr>
          </a:p>
          <a:p>
            <a:pPr indent="0" lvl="0" marL="0" rtl="0" algn="l">
              <a:lnSpc>
                <a:spcPct val="100000"/>
              </a:lnSpc>
              <a:spcBef>
                <a:spcPts val="0"/>
              </a:spcBef>
              <a:spcAft>
                <a:spcPts val="0"/>
              </a:spcAft>
              <a:buSzPts val="2800"/>
              <a:buNone/>
            </a:pPr>
            <a:r>
              <a:rPr b="1" lang="en" sz="1400">
                <a:solidFill>
                  <a:srgbClr val="333333"/>
                </a:solidFill>
              </a:rPr>
              <a:t>You can provide evidence of these activities on the following slides.</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20124D"/>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20" name="Google Shape;120;p4"/>
          <p:cNvPicPr preferRelativeResize="0"/>
          <p:nvPr/>
        </p:nvPicPr>
        <p:blipFill rotWithShape="1">
          <a:blip r:embed="rId3">
            <a:alphaModFix/>
          </a:blip>
          <a:srcRect b="0" l="0" r="0" t="0"/>
          <a:stretch/>
        </p:blipFill>
        <p:spPr>
          <a:xfrm>
            <a:off x="4896350" y="62450"/>
            <a:ext cx="2702477" cy="1520151"/>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0" y="0"/>
            <a:ext cx="9144000" cy="11703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Six: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What are your aspirations  for your future learners following a course?</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The 1st barrier I experience is…</a:t>
            </a:r>
            <a:endParaRPr b="1" sz="1800">
              <a:solidFill>
                <a:srgbClr val="E9EFF6"/>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The technology that could support me is…</a:t>
            </a:r>
            <a:endParaRPr b="1" sz="1800">
              <a:solidFill>
                <a:srgbClr val="E9EFF6"/>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The justification for this is...</a:t>
            </a:r>
            <a:endParaRPr b="1" sz="1800">
              <a:solidFill>
                <a:srgbClr val="E9EFF6"/>
              </a:solidFill>
            </a:endParaRPr>
          </a:p>
          <a:p>
            <a:pPr indent="0" lvl="0" marL="0" rtl="0" algn="l">
              <a:lnSpc>
                <a:spcPct val="100000"/>
              </a:lnSpc>
              <a:spcBef>
                <a:spcPts val="0"/>
              </a:spcBef>
              <a:spcAft>
                <a:spcPts val="0"/>
              </a:spcAft>
              <a:buSzPts val="2800"/>
              <a:buNone/>
            </a:pPr>
            <a:r>
              <a:t/>
            </a:r>
            <a:endParaRPr b="1" sz="1800">
              <a:solidFill>
                <a:srgbClr val="E9EFF6"/>
              </a:solidFill>
            </a:endParaRPr>
          </a:p>
        </p:txBody>
      </p:sp>
      <p:sp>
        <p:nvSpPr>
          <p:cNvPr id="126" name="Google Shape;126;p5"/>
          <p:cNvSpPr txBox="1"/>
          <p:nvPr/>
        </p:nvSpPr>
        <p:spPr>
          <a:xfrm>
            <a:off x="90450" y="1298175"/>
            <a:ext cx="8963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 sz="1200">
                <a:solidFill>
                  <a:schemeClr val="dk1"/>
                </a:solidFill>
              </a:rPr>
              <a:t>This course has been</a:t>
            </a:r>
            <a:r>
              <a:rPr b="0" i="0" lang="en" sz="1200" u="none" cap="none" strike="noStrike">
                <a:solidFill>
                  <a:schemeClr val="dk1"/>
                </a:solidFill>
                <a:latin typeface="Arial"/>
                <a:ea typeface="Arial"/>
                <a:cs typeface="Arial"/>
                <a:sym typeface="Arial"/>
              </a:rPr>
              <a:t> designed to be intensive to enable you to leave the course with the knowledge required to start </a:t>
            </a:r>
            <a:r>
              <a:rPr lang="en" sz="1200">
                <a:solidFill>
                  <a:schemeClr val="dk1"/>
                </a:solidFill>
              </a:rPr>
              <a:t>training others </a:t>
            </a:r>
            <a:r>
              <a:rPr b="0" i="0" lang="en" sz="1200" u="none" cap="none" strike="noStrike">
                <a:solidFill>
                  <a:schemeClr val="dk1"/>
                </a:solidFill>
                <a:latin typeface="Arial"/>
                <a:ea typeface="Arial"/>
                <a:cs typeface="Arial"/>
                <a:sym typeface="Arial"/>
              </a:rPr>
              <a:t>where appropriate. </a:t>
            </a:r>
            <a:r>
              <a:rPr lang="en" sz="1200">
                <a:solidFill>
                  <a:schemeClr val="dk1"/>
                </a:solidFill>
              </a:rPr>
              <a:t>What are your aspirations for your future learners</a:t>
            </a:r>
            <a:endParaRPr b="0" i="0" sz="1200" u="none" cap="none" strike="noStrike">
              <a:solidFill>
                <a:schemeClr val="dk1"/>
              </a:solidFill>
              <a:latin typeface="Arial"/>
              <a:ea typeface="Arial"/>
              <a:cs typeface="Arial"/>
              <a:sym typeface="Arial"/>
            </a:endParaRPr>
          </a:p>
        </p:txBody>
      </p:sp>
      <p:sp>
        <p:nvSpPr>
          <p:cNvPr id="127" name="Google Shape;127;p5"/>
          <p:cNvSpPr/>
          <p:nvPr/>
        </p:nvSpPr>
        <p:spPr>
          <a:xfrm>
            <a:off x="266050" y="2160600"/>
            <a:ext cx="8537700" cy="2716800"/>
          </a:xfrm>
          <a:prstGeom prst="rect">
            <a:avLst/>
          </a:prstGeom>
          <a:solidFill>
            <a:schemeClr val="accent6"/>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My aspirations  for </a:t>
            </a:r>
            <a:r>
              <a:rPr lang="en"/>
              <a:t>my future learners of my course are</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title"/>
          </p:nvPr>
        </p:nvSpPr>
        <p:spPr>
          <a:xfrm>
            <a:off x="0" y="0"/>
            <a:ext cx="9144000" cy="12732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b="1" lang="en" sz="2200">
                <a:solidFill>
                  <a:srgbClr val="20124D"/>
                </a:solidFill>
              </a:rPr>
              <a:t>Week Six: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Where do you think </a:t>
            </a:r>
            <a:r>
              <a:rPr b="1" lang="en" sz="2200">
                <a:solidFill>
                  <a:srgbClr val="20124D"/>
                </a:solidFill>
              </a:rPr>
              <a:t>Assistive Technology Training</a:t>
            </a:r>
            <a:r>
              <a:rPr b="1" lang="en" sz="2200">
                <a:solidFill>
                  <a:srgbClr val="20124D"/>
                </a:solidFill>
              </a:rPr>
              <a:t> will be in 10 years time?</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sp>
        <p:nvSpPr>
          <p:cNvPr id="133" name="Google Shape;133;p6"/>
          <p:cNvSpPr txBox="1"/>
          <p:nvPr/>
        </p:nvSpPr>
        <p:spPr>
          <a:xfrm>
            <a:off x="58075" y="1173475"/>
            <a:ext cx="89712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If we were to be able to look 10 years into the future, where do you think </a:t>
            </a:r>
            <a:r>
              <a:rPr lang="en">
                <a:solidFill>
                  <a:schemeClr val="dk1"/>
                </a:solidFill>
              </a:rPr>
              <a:t>Assistive Technology Training </a:t>
            </a:r>
            <a:r>
              <a:rPr b="0" i="0" lang="en" sz="1400" u="none" cap="none" strike="noStrike">
                <a:solidFill>
                  <a:schemeClr val="dk1"/>
                </a:solidFill>
                <a:latin typeface="Arial"/>
                <a:ea typeface="Arial"/>
                <a:cs typeface="Arial"/>
                <a:sym typeface="Arial"/>
              </a:rPr>
              <a:t>will be in your country? What do you think will have changed? Will what you’ve learnt play a part in that?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Where do you hope that </a:t>
            </a:r>
            <a:r>
              <a:rPr lang="en">
                <a:solidFill>
                  <a:schemeClr val="dk1"/>
                </a:solidFill>
              </a:rPr>
              <a:t>Assistive Technology </a:t>
            </a:r>
            <a:r>
              <a:rPr b="0" i="0" lang="en" sz="1400" u="none" cap="none" strike="noStrike">
                <a:solidFill>
                  <a:schemeClr val="dk1"/>
                </a:solidFill>
                <a:latin typeface="Arial"/>
                <a:ea typeface="Arial"/>
                <a:cs typeface="Arial"/>
                <a:sym typeface="Arial"/>
              </a:rPr>
              <a:t> will be in 10 years time? Share your thoughts below. </a:t>
            </a:r>
            <a:endParaRPr b="0" i="0" sz="1400" u="none" cap="none" strike="noStrike">
              <a:solidFill>
                <a:schemeClr val="dk1"/>
              </a:solidFill>
              <a:latin typeface="Arial"/>
              <a:ea typeface="Arial"/>
              <a:cs typeface="Arial"/>
              <a:sym typeface="Arial"/>
            </a:endParaRPr>
          </a:p>
        </p:txBody>
      </p:sp>
      <p:sp>
        <p:nvSpPr>
          <p:cNvPr id="134" name="Google Shape;134;p6"/>
          <p:cNvSpPr/>
          <p:nvPr/>
        </p:nvSpPr>
        <p:spPr>
          <a:xfrm>
            <a:off x="322500" y="2200900"/>
            <a:ext cx="8473200" cy="2757300"/>
          </a:xfrm>
          <a:prstGeom prst="rect">
            <a:avLst/>
          </a:prstGeom>
          <a:solidFill>
            <a:schemeClr val="accent6"/>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Looking 10 years into the future....</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idx="1" type="body"/>
          </p:nvPr>
        </p:nvSpPr>
        <p:spPr>
          <a:xfrm>
            <a:off x="2926475" y="322475"/>
            <a:ext cx="6038400" cy="446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Please write your reflection here. You should write between 100-150 words. </a:t>
            </a:r>
            <a:endParaRPr sz="1600"/>
          </a:p>
          <a:p>
            <a:pPr indent="0" lvl="0" marL="0" rtl="0" algn="l">
              <a:lnSpc>
                <a:spcPct val="115000"/>
              </a:lnSpc>
              <a:spcBef>
                <a:spcPts val="1600"/>
              </a:spcBef>
              <a:spcAft>
                <a:spcPts val="0"/>
              </a:spcAft>
              <a:buSzPts val="1800"/>
              <a:buNone/>
            </a:pPr>
            <a:r>
              <a:rPr lang="en" sz="1600"/>
              <a:t>You can resize this textbox if necessary. </a:t>
            </a:r>
            <a:endParaRPr sz="1600"/>
          </a:p>
          <a:p>
            <a:pPr indent="0" lvl="0" marL="0" rtl="0" algn="l">
              <a:lnSpc>
                <a:spcPct val="115000"/>
              </a:lnSpc>
              <a:spcBef>
                <a:spcPts val="1600"/>
              </a:spcBef>
              <a:spcAft>
                <a:spcPts val="0"/>
              </a:spcAft>
              <a:buSzPts val="1800"/>
              <a:buNone/>
            </a:pPr>
            <a:r>
              <a:rPr lang="en" sz="1600"/>
              <a:t>We are happy for you to upload an audio or video of your reflection if you would prefer. </a:t>
            </a:r>
            <a:endParaRPr sz="1600"/>
          </a:p>
          <a:p>
            <a:pPr indent="0" lvl="0" marL="0" rtl="0" algn="l">
              <a:lnSpc>
                <a:spcPct val="115000"/>
              </a:lnSpc>
              <a:spcBef>
                <a:spcPts val="1600"/>
              </a:spcBef>
              <a:spcAft>
                <a:spcPts val="0"/>
              </a:spcAft>
              <a:buSzPts val="1800"/>
              <a:buNone/>
            </a:pPr>
            <a:r>
              <a:rPr lang="en" sz="1600"/>
              <a:t>You can also upload images. </a:t>
            </a:r>
            <a:endParaRPr sz="1600"/>
          </a:p>
          <a:p>
            <a:pPr indent="0" lvl="0" marL="0" rtl="0" algn="l">
              <a:lnSpc>
                <a:spcPct val="115000"/>
              </a:lnSpc>
              <a:spcBef>
                <a:spcPts val="1600"/>
              </a:spcBef>
              <a:spcAft>
                <a:spcPts val="0"/>
              </a:spcAft>
              <a:buSzPts val="1800"/>
              <a:buNone/>
            </a:pPr>
            <a:r>
              <a:rPr lang="en" sz="1600"/>
              <a:t>(You can delete this text)</a:t>
            </a:r>
            <a:endParaRPr b="0"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1600"/>
              </a:spcAft>
              <a:buSzPts val="1800"/>
              <a:buNone/>
            </a:pPr>
            <a:r>
              <a:t/>
            </a:r>
            <a:endParaRPr b="0" sz="1600"/>
          </a:p>
        </p:txBody>
      </p:sp>
      <p:sp>
        <p:nvSpPr>
          <p:cNvPr id="140" name="Google Shape;140;p7"/>
          <p:cNvSpPr txBox="1"/>
          <p:nvPr>
            <p:ph type="title"/>
          </p:nvPr>
        </p:nvSpPr>
        <p:spPr>
          <a:xfrm>
            <a:off x="0" y="0"/>
            <a:ext cx="2757300" cy="51435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FCCCC7"/>
                </a:solidFill>
              </a:rPr>
              <a:t>Reflective Account </a:t>
            </a:r>
            <a:endParaRPr b="1" sz="2200">
              <a:solidFill>
                <a:srgbClr val="FCCCC7"/>
              </a:solidFill>
            </a:endParaRPr>
          </a:p>
          <a:p>
            <a:pPr indent="0" lvl="0" marL="0" rtl="0" algn="l">
              <a:lnSpc>
                <a:spcPct val="100000"/>
              </a:lnSpc>
              <a:spcBef>
                <a:spcPts val="0"/>
              </a:spcBef>
              <a:spcAft>
                <a:spcPts val="0"/>
              </a:spcAft>
              <a:buSzPts val="2800"/>
              <a:buNone/>
            </a:pPr>
            <a:r>
              <a:t/>
            </a:r>
            <a:endParaRPr b="1" sz="2200">
              <a:solidFill>
                <a:srgbClr val="FCCCC7"/>
              </a:solidFill>
            </a:endParaRPr>
          </a:p>
          <a:p>
            <a:pPr indent="0" lvl="0" marL="0" rtl="0" algn="l">
              <a:lnSpc>
                <a:spcPct val="100000"/>
              </a:lnSpc>
              <a:spcBef>
                <a:spcPts val="0"/>
              </a:spcBef>
              <a:spcAft>
                <a:spcPts val="0"/>
              </a:spcAft>
              <a:buSzPts val="2800"/>
              <a:buNone/>
            </a:pPr>
            <a:r>
              <a:rPr b="1" lang="en" sz="1800">
                <a:solidFill>
                  <a:schemeClr val="lt1"/>
                </a:solidFill>
              </a:rPr>
              <a:t>Please use this space to reflect on what you have learnt this week. </a:t>
            </a:r>
            <a:endParaRPr b="1" sz="1800">
              <a:solidFill>
                <a:schemeClr val="lt1"/>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400">
                <a:solidFill>
                  <a:srgbClr val="E9EFF6"/>
                </a:solidFill>
              </a:rPr>
              <a:t>Some prompts: </a:t>
            </a:r>
            <a:endParaRPr b="1" sz="1400">
              <a:solidFill>
                <a:srgbClr val="E9EFF6"/>
              </a:solidFill>
            </a:endParaRPr>
          </a:p>
          <a:p>
            <a:pPr indent="0" lvl="0" marL="0" rtl="0" algn="l">
              <a:lnSpc>
                <a:spcPct val="100000"/>
              </a:lnSpc>
              <a:spcBef>
                <a:spcPts val="0"/>
              </a:spcBef>
              <a:spcAft>
                <a:spcPts val="0"/>
              </a:spcAft>
              <a:buSzPts val="2800"/>
              <a:buNone/>
            </a:pPr>
            <a:r>
              <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How will this new content impact your work? </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What did you learn?</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Is there anything you’d like to know more about? </a:t>
            </a:r>
            <a:endParaRPr b="1" sz="1400">
              <a:solidFill>
                <a:srgbClr val="E9EFF6"/>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41" name="Google Shape;141;p7"/>
          <p:cNvPicPr preferRelativeResize="0"/>
          <p:nvPr/>
        </p:nvPicPr>
        <p:blipFill rotWithShape="1">
          <a:blip r:embed="rId3">
            <a:alphaModFix/>
          </a:blip>
          <a:srcRect b="0" l="20479" r="22978" t="0"/>
          <a:stretch/>
        </p:blipFill>
        <p:spPr>
          <a:xfrm>
            <a:off x="1865626" y="4214950"/>
            <a:ext cx="857251" cy="85280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0" y="0"/>
            <a:ext cx="9144000" cy="570600"/>
          </a:xfrm>
          <a:prstGeom prst="rect">
            <a:avLst/>
          </a:prstGeom>
          <a:solidFill>
            <a:schemeClr val="dk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Your questions, thoughts, comments...</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sp>
        <p:nvSpPr>
          <p:cNvPr id="147" name="Google Shape;147;p8"/>
          <p:cNvSpPr txBox="1"/>
          <p:nvPr/>
        </p:nvSpPr>
        <p:spPr>
          <a:xfrm>
            <a:off x="12900" y="743350"/>
            <a:ext cx="9118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Thank you for completing this week's key activities, content and reflection. You can use this space to share any comments, thoughts or questions that you may have that you’d like the facilitators to be aware of. </a:t>
            </a:r>
            <a:endParaRPr b="0" i="0" sz="1400" u="none" cap="none" strike="noStrike">
              <a:solidFill>
                <a:schemeClr val="dk1"/>
              </a:solidFill>
              <a:latin typeface="Arial"/>
              <a:ea typeface="Arial"/>
              <a:cs typeface="Arial"/>
              <a:sym typeface="Arial"/>
            </a:endParaRPr>
          </a:p>
        </p:txBody>
      </p:sp>
      <p:pic>
        <p:nvPicPr>
          <p:cNvPr id="148" name="Google Shape;148;p8"/>
          <p:cNvPicPr preferRelativeResize="0"/>
          <p:nvPr/>
        </p:nvPicPr>
        <p:blipFill rotWithShape="1">
          <a:blip r:embed="rId3">
            <a:alphaModFix/>
          </a:blip>
          <a:srcRect b="0" l="11762" r="0" t="0"/>
          <a:stretch/>
        </p:blipFill>
        <p:spPr>
          <a:xfrm>
            <a:off x="5070425" y="1763450"/>
            <a:ext cx="4304251" cy="2743824"/>
          </a:xfrm>
          <a:prstGeom prst="rect">
            <a:avLst/>
          </a:prstGeom>
          <a:noFill/>
          <a:ln>
            <a:noFill/>
          </a:ln>
        </p:spPr>
      </p:pic>
      <p:sp>
        <p:nvSpPr>
          <p:cNvPr id="149" name="Google Shape;149;p8"/>
          <p:cNvSpPr txBox="1"/>
          <p:nvPr/>
        </p:nvSpPr>
        <p:spPr>
          <a:xfrm>
            <a:off x="329150" y="1592600"/>
            <a:ext cx="409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Add your questions here...</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