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802"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b4ac6d4782_0_10:notes"/>
          <p:cNvSpPr txBox="1">
            <a:spLocks noGrp="1"/>
          </p:cNvSpPr>
          <p:nvPr>
            <p:ph type="body" idx="1"/>
          </p:nvPr>
        </p:nvSpPr>
        <p:spPr>
          <a:xfrm>
            <a:off x="685802" y="4400556"/>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gb4ac6d4782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e1da6ad346_0_3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 name="Google Shape;163;ge1da6ad346_0_3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4ac6d4782_0_3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gb4ac6d4782_0_3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6d13e0a78_0_5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gb6d13e0a78_0_5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b6d13e0a78_0_7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gb6d13e0a78_0_7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1da6ad346_0_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e1da6ad346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e1da6ad346_0_13: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 name="Google Shape;134;ge1da6ad346_0_13: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e1da6ad346_0_23: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ge1da6ad346_0_23: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b6d13e0a78_0_68: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 name="Google Shape;149;gb6d13e0a78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b6d13e0a78_0_2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 name="Google Shape;156;gb6d13e0a78_0_2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diversityandability.com" TargetMode="External"/><Relationship Id="rId7"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hyperlink" Target="https://twitter.com/DandA_inclusion" TargetMode="External"/><Relationship Id="rId11" Type="http://schemas.openxmlformats.org/officeDocument/2006/relationships/image" Target="../media/image7.png"/><Relationship Id="rId5" Type="http://schemas.openxmlformats.org/officeDocument/2006/relationships/hyperlink" Target="https://www.facebook.com/dnamatters" TargetMode="External"/><Relationship Id="rId10" Type="http://schemas.openxmlformats.org/officeDocument/2006/relationships/image" Target="../media/image6.png"/><Relationship Id="rId4" Type="http://schemas.openxmlformats.org/officeDocument/2006/relationships/hyperlink" Target="https://www.linkedin.com/company/diversity-and-ability" TargetMode="External"/><Relationship Id="rId9"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11"/>
          <p:cNvSpPr/>
          <p:nvPr/>
        </p:nvSpPr>
        <p:spPr>
          <a:xfrm>
            <a:off x="4572000" y="-12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0" name="Google Shape;50;p1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1" name="Google Shape;51;p1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2" name="Google Shape;52;p1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53" name="Google Shape;53;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
        <p:cNvGrpSpPr/>
        <p:nvPr/>
      </p:nvGrpSpPr>
      <p:grpSpPr>
        <a:xfrm>
          <a:off x="0" y="0"/>
          <a:ext cx="0" cy="0"/>
          <a:chOff x="0" y="0"/>
          <a:chExt cx="0" cy="0"/>
        </a:xfrm>
      </p:grpSpPr>
      <p:sp>
        <p:nvSpPr>
          <p:cNvPr id="55" name="Google Shape;55;p1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56" name="Google Shape;5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
        <p:cNvGrpSpPr/>
        <p:nvPr/>
      </p:nvGrpSpPr>
      <p:grpSpPr>
        <a:xfrm>
          <a:off x="0" y="0"/>
          <a:ext cx="0" cy="0"/>
          <a:chOff x="0" y="0"/>
          <a:chExt cx="0" cy="0"/>
        </a:xfrm>
      </p:grpSpPr>
      <p:sp>
        <p:nvSpPr>
          <p:cNvPr id="58" name="Google Shape;58;p1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9" name="Google Shape;59;p1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0" name="Google Shape;6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cial Media">
  <p:cSld name="CUSTOM_3">
    <p:bg>
      <p:bgPr>
        <a:solidFill>
          <a:schemeClr val="lt2"/>
        </a:solidFill>
        <a:effectLst/>
      </p:bgPr>
    </p:bg>
    <p:spTree>
      <p:nvGrpSpPr>
        <p:cNvPr id="1"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65" name="Google Shape;65;p15"/>
          <p:cNvSpPr txBox="1"/>
          <p:nvPr/>
        </p:nvSpPr>
        <p:spPr>
          <a:xfrm>
            <a:off x="145350" y="904725"/>
            <a:ext cx="4932600" cy="400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rgbClr val="2B2B73"/>
              </a:solidFill>
            </a:endParaRPr>
          </a:p>
          <a:p>
            <a:pPr marL="393700" lvl="0" indent="-190500" algn="l" rtl="0">
              <a:spcBef>
                <a:spcPts val="0"/>
              </a:spcBef>
              <a:spcAft>
                <a:spcPts val="0"/>
              </a:spcAft>
              <a:buNone/>
            </a:pPr>
            <a:endParaRPr>
              <a:solidFill>
                <a:srgbClr val="2B2B73"/>
              </a:solidFill>
            </a:endParaRPr>
          </a:p>
          <a:p>
            <a:pPr marL="78740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endParaRPr sz="1800" b="1">
              <a:solidFill>
                <a:srgbClr val="2B2B73"/>
              </a:solidFill>
            </a:endParaRPr>
          </a:p>
          <a:p>
            <a:pPr marL="0" lvl="0" indent="0" algn="l" rtl="0">
              <a:spcBef>
                <a:spcPts val="0"/>
              </a:spcBef>
              <a:spcAft>
                <a:spcPts val="0"/>
              </a:spcAft>
              <a:buNone/>
            </a:pPr>
            <a:endParaRPr sz="1800" b="1">
              <a:solidFill>
                <a:srgbClr val="2B2B73"/>
              </a:solidFill>
            </a:endParaRPr>
          </a:p>
          <a:p>
            <a:pPr marL="0" lvl="0" indent="0" algn="ctr" rtl="0">
              <a:spcBef>
                <a:spcPts val="0"/>
              </a:spcBef>
              <a:spcAft>
                <a:spcPts val="0"/>
              </a:spcAft>
              <a:buNone/>
            </a:pPr>
            <a:r>
              <a:rPr lang="en" sz="1600" b="1" u="sng">
                <a:solidFill>
                  <a:srgbClr val="0097A7"/>
                </a:solidFill>
                <a:hlinkClick r:id="rId3">
                  <a:extLst>
                    <a:ext uri="{A12FA001-AC4F-418D-AE19-62706E023703}">
                      <ahyp:hlinkClr xmlns:ahyp="http://schemas.microsoft.com/office/drawing/2018/hyperlinkcolor" val="tx"/>
                    </a:ext>
                  </a:extLst>
                </a:hlinkClick>
              </a:rPr>
              <a:t>www.diversityandability.com</a:t>
            </a:r>
            <a:r>
              <a:rPr lang="en" sz="1600" b="1">
                <a:solidFill>
                  <a:srgbClr val="78909C"/>
                </a:solidFill>
              </a:rPr>
              <a:t> </a:t>
            </a:r>
            <a:endParaRPr sz="1800" b="1">
              <a:solidFill>
                <a:srgbClr val="2B2B73"/>
              </a:solidFill>
            </a:endParaRPr>
          </a:p>
          <a:p>
            <a:pPr marL="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r>
              <a:rPr lang="en" sz="1600" b="1">
                <a:solidFill>
                  <a:srgbClr val="2B2B73"/>
                </a:solidFill>
              </a:rPr>
              <a:t>Social Media: </a:t>
            </a:r>
            <a:r>
              <a:rPr lang="en">
                <a:solidFill>
                  <a:srgbClr val="2B2B73"/>
                </a:solidFill>
              </a:rPr>
              <a:t>	</a:t>
            </a:r>
            <a:endParaRPr>
              <a:solidFill>
                <a:srgbClr val="2B2B73"/>
              </a:solidFill>
            </a:endParaRPr>
          </a:p>
          <a:p>
            <a:pPr marL="393700" lvl="0" indent="-190500" algn="ctr" rtl="0">
              <a:spcBef>
                <a:spcPts val="0"/>
              </a:spcBef>
              <a:spcAft>
                <a:spcPts val="0"/>
              </a:spcAft>
              <a:buNone/>
            </a:pPr>
            <a:endParaRPr>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4">
                  <a:extLst>
                    <a:ext uri="{A12FA001-AC4F-418D-AE19-62706E023703}">
                      <ahyp:hlinkClr xmlns:ahyp="http://schemas.microsoft.com/office/drawing/2018/hyperlinkcolor" val="tx"/>
                    </a:ext>
                  </a:extLst>
                </a:hlinkClick>
              </a:rPr>
              <a:t>LinkedIn </a:t>
            </a:r>
            <a:r>
              <a:rPr lang="en" sz="1800">
                <a:solidFill>
                  <a:srgbClr val="2B2B73"/>
                </a:solidFill>
              </a:rPr>
              <a:t>diversity-and-ability</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5">
                  <a:extLst>
                    <a:ext uri="{A12FA001-AC4F-418D-AE19-62706E023703}">
                      <ahyp:hlinkClr xmlns:ahyp="http://schemas.microsoft.com/office/drawing/2018/hyperlinkcolor" val="tx"/>
                    </a:ext>
                  </a:extLst>
                </a:hlinkClick>
              </a:rPr>
              <a:t>Facebook</a:t>
            </a:r>
            <a:r>
              <a:rPr lang="en" sz="1800">
                <a:solidFill>
                  <a:srgbClr val="2B2B73"/>
                </a:solidFill>
              </a:rPr>
              <a:t> @dnamatters</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6">
                  <a:extLst>
                    <a:ext uri="{A12FA001-AC4F-418D-AE19-62706E023703}">
                      <ahyp:hlinkClr xmlns:ahyp="http://schemas.microsoft.com/office/drawing/2018/hyperlinkcolor" val="tx"/>
                    </a:ext>
                  </a:extLst>
                </a:hlinkClick>
              </a:rPr>
              <a:t>Twitter</a:t>
            </a:r>
            <a:r>
              <a:rPr lang="en" sz="1800">
                <a:solidFill>
                  <a:srgbClr val="2B2B73"/>
                </a:solidFill>
              </a:rPr>
              <a:t> @DandA_inclusion</a:t>
            </a:r>
            <a:br>
              <a:rPr lang="en" sz="1800">
                <a:solidFill>
                  <a:srgbClr val="2B2B73"/>
                </a:solidFill>
              </a:rPr>
            </a:br>
            <a:r>
              <a:rPr lang="en" sz="1800" u="sng">
                <a:solidFill>
                  <a:schemeClr val="hlink"/>
                </a:solidFill>
                <a:hlinkClick r:id=""/>
              </a:rPr>
              <a:t>Instagram</a:t>
            </a:r>
            <a:r>
              <a:rPr lang="en" sz="1800">
                <a:solidFill>
                  <a:srgbClr val="2B2B73"/>
                </a:solidFill>
              </a:rPr>
              <a:t> @diversity_and_ability</a:t>
            </a:r>
            <a:endParaRPr sz="1800">
              <a:solidFill>
                <a:srgbClr val="2B2B73"/>
              </a:solidFill>
            </a:endParaRPr>
          </a:p>
          <a:p>
            <a:pPr marL="1371600" lvl="0" indent="0" algn="l" rtl="0">
              <a:spcBef>
                <a:spcPts val="0"/>
              </a:spcBef>
              <a:spcAft>
                <a:spcPts val="0"/>
              </a:spcAft>
              <a:buNone/>
            </a:pPr>
            <a:endParaRPr sz="1700">
              <a:solidFill>
                <a:srgbClr val="2B2B73"/>
              </a:solidFill>
            </a:endParaRPr>
          </a:p>
          <a:p>
            <a:pPr marL="0" lvl="0" indent="0" algn="l" rtl="0">
              <a:lnSpc>
                <a:spcPct val="115000"/>
              </a:lnSpc>
              <a:spcBef>
                <a:spcPts val="0"/>
              </a:spcBef>
              <a:spcAft>
                <a:spcPts val="1600"/>
              </a:spcAft>
              <a:buNone/>
            </a:pPr>
            <a:endParaRPr sz="1900">
              <a:solidFill>
                <a:srgbClr val="2B2B73"/>
              </a:solidFill>
            </a:endParaRPr>
          </a:p>
        </p:txBody>
      </p:sp>
      <p:pic>
        <p:nvPicPr>
          <p:cNvPr id="66" name="Google Shape;66;p15"/>
          <p:cNvPicPr preferRelativeResize="0"/>
          <p:nvPr/>
        </p:nvPicPr>
        <p:blipFill>
          <a:blip r:embed="rId7">
            <a:alphaModFix/>
          </a:blip>
          <a:stretch>
            <a:fillRect/>
          </a:stretch>
        </p:blipFill>
        <p:spPr>
          <a:xfrm>
            <a:off x="450775" y="816475"/>
            <a:ext cx="4321751" cy="1042450"/>
          </a:xfrm>
          <a:prstGeom prst="rect">
            <a:avLst/>
          </a:prstGeom>
          <a:noFill/>
          <a:ln>
            <a:noFill/>
          </a:ln>
        </p:spPr>
      </p:pic>
      <p:grpSp>
        <p:nvGrpSpPr>
          <p:cNvPr id="67" name="Google Shape;67;p15"/>
          <p:cNvGrpSpPr/>
          <p:nvPr/>
        </p:nvGrpSpPr>
        <p:grpSpPr>
          <a:xfrm>
            <a:off x="772400" y="3256600"/>
            <a:ext cx="272250" cy="1217675"/>
            <a:chOff x="772400" y="3256600"/>
            <a:chExt cx="272250" cy="1217675"/>
          </a:xfrm>
        </p:grpSpPr>
        <p:pic>
          <p:nvPicPr>
            <p:cNvPr id="68" name="Google Shape;68;p15"/>
            <p:cNvPicPr preferRelativeResize="0"/>
            <p:nvPr/>
          </p:nvPicPr>
          <p:blipFill>
            <a:blip r:embed="rId8">
              <a:alphaModFix/>
            </a:blip>
            <a:stretch>
              <a:fillRect/>
            </a:stretch>
          </p:blipFill>
          <p:spPr>
            <a:xfrm>
              <a:off x="772401" y="3901704"/>
              <a:ext cx="272249" cy="268705"/>
            </a:xfrm>
            <a:prstGeom prst="rect">
              <a:avLst/>
            </a:prstGeom>
            <a:noFill/>
            <a:ln>
              <a:noFill/>
            </a:ln>
          </p:spPr>
        </p:pic>
        <p:pic>
          <p:nvPicPr>
            <p:cNvPr id="69" name="Google Shape;69;p15"/>
            <p:cNvPicPr preferRelativeResize="0"/>
            <p:nvPr/>
          </p:nvPicPr>
          <p:blipFill>
            <a:blip r:embed="rId9">
              <a:alphaModFix/>
            </a:blip>
            <a:stretch>
              <a:fillRect/>
            </a:stretch>
          </p:blipFill>
          <p:spPr>
            <a:xfrm>
              <a:off x="772401" y="3585833"/>
              <a:ext cx="272248" cy="269156"/>
            </a:xfrm>
            <a:prstGeom prst="rect">
              <a:avLst/>
            </a:prstGeom>
            <a:noFill/>
            <a:ln>
              <a:noFill/>
            </a:ln>
          </p:spPr>
        </p:pic>
        <p:pic>
          <p:nvPicPr>
            <p:cNvPr id="70" name="Google Shape;70;p15"/>
            <p:cNvPicPr preferRelativeResize="0"/>
            <p:nvPr/>
          </p:nvPicPr>
          <p:blipFill>
            <a:blip r:embed="rId10">
              <a:alphaModFix/>
            </a:blip>
            <a:stretch>
              <a:fillRect/>
            </a:stretch>
          </p:blipFill>
          <p:spPr>
            <a:xfrm>
              <a:off x="772401" y="3256600"/>
              <a:ext cx="272248" cy="269142"/>
            </a:xfrm>
            <a:prstGeom prst="rect">
              <a:avLst/>
            </a:prstGeom>
            <a:noFill/>
            <a:ln>
              <a:noFill/>
            </a:ln>
          </p:spPr>
        </p:pic>
        <p:pic>
          <p:nvPicPr>
            <p:cNvPr id="71" name="Google Shape;71;p15"/>
            <p:cNvPicPr preferRelativeResize="0"/>
            <p:nvPr/>
          </p:nvPicPr>
          <p:blipFill>
            <a:blip r:embed="rId11">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amp;A Accolades">
  <p:cSld name="CUSTOM_6">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74" name="Google Shape;74;p16"/>
          <p:cNvPicPr preferRelativeResize="0"/>
          <p:nvPr/>
        </p:nvPicPr>
        <p:blipFill rotWithShape="1">
          <a:blip r:embed="rId2">
            <a:alphaModFix/>
          </a:blip>
          <a:srcRect l="2761" b="2305"/>
          <a:stretch/>
        </p:blipFill>
        <p:spPr>
          <a:xfrm>
            <a:off x="197550" y="1162225"/>
            <a:ext cx="8771374" cy="3158750"/>
          </a:xfrm>
          <a:prstGeom prst="rect">
            <a:avLst/>
          </a:prstGeom>
          <a:noFill/>
          <a:ln>
            <a:noFill/>
          </a:ln>
          <a:effectLst>
            <a:outerShdw blurRad="292100" dist="139700" dir="2700000" algn="tl" rotWithShape="0">
              <a:srgbClr val="333333">
                <a:alpha val="64709"/>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amp;A Title slide A">
  <p:cSld name="TITLE_2">
    <p:bg>
      <p:bgPr>
        <a:solidFill>
          <a:srgbClr val="FFFFFF"/>
        </a:solidFill>
        <a:effectLst/>
      </p:bgPr>
    </p:bg>
    <p:spTree>
      <p:nvGrpSpPr>
        <p:cNvPr id="1" name="Shape 75"/>
        <p:cNvGrpSpPr/>
        <p:nvPr/>
      </p:nvGrpSpPr>
      <p:grpSpPr>
        <a:xfrm>
          <a:off x="0" y="0"/>
          <a:ext cx="0" cy="0"/>
          <a:chOff x="0" y="0"/>
          <a:chExt cx="0" cy="0"/>
        </a:xfrm>
      </p:grpSpPr>
      <p:sp>
        <p:nvSpPr>
          <p:cNvPr id="76" name="Google Shape;7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77" name="Google Shape;77;p17"/>
          <p:cNvGrpSpPr/>
          <p:nvPr/>
        </p:nvGrpSpPr>
        <p:grpSpPr>
          <a:xfrm>
            <a:off x="630141" y="717397"/>
            <a:ext cx="2802942" cy="2182791"/>
            <a:chOff x="630150" y="717396"/>
            <a:chExt cx="2367350" cy="1914057"/>
          </a:xfrm>
        </p:grpSpPr>
        <p:pic>
          <p:nvPicPr>
            <p:cNvPr id="78" name="Google Shape;78;p17"/>
            <p:cNvPicPr preferRelativeResize="0"/>
            <p:nvPr/>
          </p:nvPicPr>
          <p:blipFill rotWithShape="1">
            <a:blip r:embed="rId2">
              <a:alphaModFix/>
            </a:blip>
            <a:srcRect l="46890"/>
            <a:stretch/>
          </p:blipFill>
          <p:spPr>
            <a:xfrm>
              <a:off x="630150" y="1556253"/>
              <a:ext cx="2367350" cy="1075200"/>
            </a:xfrm>
            <a:prstGeom prst="rect">
              <a:avLst/>
            </a:prstGeom>
            <a:noFill/>
            <a:ln>
              <a:noFill/>
            </a:ln>
          </p:spPr>
        </p:pic>
        <p:pic>
          <p:nvPicPr>
            <p:cNvPr id="79" name="Google Shape;79;p17"/>
            <p:cNvPicPr preferRelativeResize="0"/>
            <p:nvPr/>
          </p:nvPicPr>
          <p:blipFill rotWithShape="1">
            <a:blip r:embed="rId2">
              <a:alphaModFix/>
            </a:blip>
            <a:srcRect r="53108"/>
            <a:stretch/>
          </p:blipFill>
          <p:spPr>
            <a:xfrm>
              <a:off x="827371" y="717396"/>
              <a:ext cx="1926999" cy="991251"/>
            </a:xfrm>
            <a:prstGeom prst="rect">
              <a:avLst/>
            </a:prstGeom>
            <a:noFill/>
            <a:ln>
              <a:noFill/>
            </a:ln>
          </p:spPr>
        </p:pic>
      </p:grpSp>
      <p:pic>
        <p:nvPicPr>
          <p:cNvPr id="80" name="Google Shape;80;p17"/>
          <p:cNvPicPr preferRelativeResize="0"/>
          <p:nvPr/>
        </p:nvPicPr>
        <p:blipFill rotWithShape="1">
          <a:blip r:embed="rId3">
            <a:alphaModFix/>
          </a:blip>
          <a:srcRect l="13423" r="13423"/>
          <a:stretch/>
        </p:blipFill>
        <p:spPr>
          <a:xfrm>
            <a:off x="4571999" y="0"/>
            <a:ext cx="4575724" cy="3518525"/>
          </a:xfrm>
          <a:prstGeom prst="rect">
            <a:avLst/>
          </a:prstGeom>
          <a:noFill/>
          <a:ln>
            <a:noFill/>
          </a:ln>
        </p:spPr>
      </p:pic>
      <p:sp>
        <p:nvSpPr>
          <p:cNvPr id="81" name="Google Shape;81;p17"/>
          <p:cNvSpPr/>
          <p:nvPr/>
        </p:nvSpPr>
        <p:spPr>
          <a:xfrm>
            <a:off x="0" y="3518525"/>
            <a:ext cx="9144000" cy="1625100"/>
          </a:xfrm>
          <a:prstGeom prst="rect">
            <a:avLst/>
          </a:prstGeom>
          <a:solidFill>
            <a:schemeClr val="lt2"/>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82" name="Google Shape;82;p17"/>
          <p:cNvSpPr txBox="1">
            <a:spLocks noGrp="1"/>
          </p:cNvSpPr>
          <p:nvPr>
            <p:ph type="title"/>
          </p:nvPr>
        </p:nvSpPr>
        <p:spPr>
          <a:xfrm>
            <a:off x="998000" y="3899425"/>
            <a:ext cx="7084500" cy="778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amp;A pre-set half page">
  <p:cSld name="CUSTOM_3_1">
    <p:bg>
      <p:bgPr>
        <a:solidFill>
          <a:schemeClr val="lt2"/>
        </a:solidFill>
        <a:effectLst/>
      </p:bgPr>
    </p:bg>
    <p:spTree>
      <p:nvGrpSpPr>
        <p:cNvPr id="1" name="Shape 83"/>
        <p:cNvGrpSpPr/>
        <p:nvPr/>
      </p:nvGrpSpPr>
      <p:grpSpPr>
        <a:xfrm>
          <a:off x="0" y="0"/>
          <a:ext cx="0" cy="0"/>
          <a:chOff x="0" y="0"/>
          <a:chExt cx="0" cy="0"/>
        </a:xfrm>
      </p:grpSpPr>
      <p:pic>
        <p:nvPicPr>
          <p:cNvPr id="84" name="Google Shape;84;p18"/>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85" name="Google Shape;85;p18"/>
          <p:cNvSpPr txBox="1">
            <a:spLocks noGrp="1"/>
          </p:cNvSpPr>
          <p:nvPr>
            <p:ph type="title"/>
          </p:nvPr>
        </p:nvSpPr>
        <p:spPr>
          <a:xfrm>
            <a:off x="311700" y="370250"/>
            <a:ext cx="3982200" cy="755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6" name="Google Shape;86;p18"/>
          <p:cNvSpPr txBox="1">
            <a:spLocks noGrp="1"/>
          </p:cNvSpPr>
          <p:nvPr>
            <p:ph type="body" idx="1"/>
          </p:nvPr>
        </p:nvSpPr>
        <p:spPr>
          <a:xfrm>
            <a:off x="311700" y="1389600"/>
            <a:ext cx="3982200" cy="3179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amp;A Case Study">
  <p:cSld name="TITLE_AND_TWO_COLUMNS_2">
    <p:spTree>
      <p:nvGrpSpPr>
        <p:cNvPr id="1" name="Shape 25"/>
        <p:cNvGrpSpPr/>
        <p:nvPr/>
      </p:nvGrpSpPr>
      <p:grpSpPr>
        <a:xfrm>
          <a:off x="0" y="0"/>
          <a:ext cx="0" cy="0"/>
          <a:chOff x="0" y="0"/>
          <a:chExt cx="0" cy="0"/>
        </a:xfrm>
      </p:grpSpPr>
      <p:sp>
        <p:nvSpPr>
          <p:cNvPr id="26" name="Google Shape;26;p6"/>
          <p:cNvSpPr/>
          <p:nvPr/>
        </p:nvSpPr>
        <p:spPr>
          <a:xfrm>
            <a:off x="3695841" y="1140619"/>
            <a:ext cx="5448300" cy="4002900"/>
          </a:xfrm>
          <a:prstGeom prst="rect">
            <a:avLst/>
          </a:prstGeom>
          <a:solidFill>
            <a:schemeClr val="lt1"/>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7" name="Google Shape;27;p6"/>
          <p:cNvSpPr/>
          <p:nvPr/>
        </p:nvSpPr>
        <p:spPr>
          <a:xfrm>
            <a:off x="3695841" y="0"/>
            <a:ext cx="5448300" cy="1140600"/>
          </a:xfrm>
          <a:prstGeom prst="rect">
            <a:avLst/>
          </a:prstGeom>
          <a:solidFill>
            <a:schemeClr val="accent3"/>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8" name="Google Shape;28;p6"/>
          <p:cNvSpPr txBox="1">
            <a:spLocks noGrp="1"/>
          </p:cNvSpPr>
          <p:nvPr>
            <p:ph type="title"/>
          </p:nvPr>
        </p:nvSpPr>
        <p:spPr>
          <a:xfrm>
            <a:off x="311700" y="445025"/>
            <a:ext cx="3353100" cy="56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6"/>
          <p:cNvSpPr txBox="1">
            <a:spLocks noGrp="1"/>
          </p:cNvSpPr>
          <p:nvPr>
            <p:ph type="body" idx="1"/>
          </p:nvPr>
        </p:nvSpPr>
        <p:spPr>
          <a:xfrm>
            <a:off x="358200" y="1246825"/>
            <a:ext cx="32601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6"/>
          <p:cNvSpPr txBox="1">
            <a:spLocks noGrp="1"/>
          </p:cNvSpPr>
          <p:nvPr>
            <p:ph type="body" idx="2"/>
          </p:nvPr>
        </p:nvSpPr>
        <p:spPr>
          <a:xfrm>
            <a:off x="3850550" y="1246825"/>
            <a:ext cx="4978200" cy="3334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amp;A Services/ sidepane">
  <p:cSld name="TITLE_AND_TWO_COLUMNS_1">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284100" y="1444573"/>
            <a:ext cx="2503500" cy="3124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1"/>
              </a:buClr>
              <a:buSzPts val="1400"/>
              <a:buChar char="●"/>
              <a:defRPr sz="1400">
                <a:solidFill>
                  <a:schemeClr val="accent1"/>
                </a:solidFill>
              </a:defRPr>
            </a:lvl1pPr>
            <a:lvl2pPr marL="914400" lvl="1" indent="-304800" rtl="0">
              <a:spcBef>
                <a:spcPts val="1600"/>
              </a:spcBef>
              <a:spcAft>
                <a:spcPts val="0"/>
              </a:spcAft>
              <a:buClr>
                <a:schemeClr val="accent1"/>
              </a:buClr>
              <a:buSzPts val="1200"/>
              <a:buChar char="○"/>
              <a:defRPr sz="1200">
                <a:solidFill>
                  <a:schemeClr val="accent1"/>
                </a:solidFill>
              </a:defRPr>
            </a:lvl2pPr>
            <a:lvl3pPr marL="1371600" lvl="2" indent="-304800" rtl="0">
              <a:spcBef>
                <a:spcPts val="1600"/>
              </a:spcBef>
              <a:spcAft>
                <a:spcPts val="0"/>
              </a:spcAft>
              <a:buClr>
                <a:schemeClr val="accent1"/>
              </a:buClr>
              <a:buSzPts val="1200"/>
              <a:buChar char="■"/>
              <a:defRPr sz="1200">
                <a:solidFill>
                  <a:schemeClr val="accent1"/>
                </a:solidFill>
              </a:defRPr>
            </a:lvl3pPr>
            <a:lvl4pPr marL="1828800" lvl="3" indent="-304800" rtl="0">
              <a:spcBef>
                <a:spcPts val="1600"/>
              </a:spcBef>
              <a:spcAft>
                <a:spcPts val="0"/>
              </a:spcAft>
              <a:buClr>
                <a:schemeClr val="accent1"/>
              </a:buClr>
              <a:buSzPts val="1200"/>
              <a:buChar char="●"/>
              <a:defRPr sz="1200">
                <a:solidFill>
                  <a:schemeClr val="accent1"/>
                </a:solidFill>
              </a:defRPr>
            </a:lvl4pPr>
            <a:lvl5pPr marL="2286000" lvl="4" indent="-304800" rtl="0">
              <a:spcBef>
                <a:spcPts val="1600"/>
              </a:spcBef>
              <a:spcAft>
                <a:spcPts val="0"/>
              </a:spcAft>
              <a:buClr>
                <a:schemeClr val="accent1"/>
              </a:buClr>
              <a:buSzPts val="1200"/>
              <a:buChar char="○"/>
              <a:defRPr sz="1200">
                <a:solidFill>
                  <a:schemeClr val="accent1"/>
                </a:solidFill>
              </a:defRPr>
            </a:lvl5pPr>
            <a:lvl6pPr marL="2743200" lvl="5" indent="-304800" rtl="0">
              <a:spcBef>
                <a:spcPts val="1600"/>
              </a:spcBef>
              <a:spcAft>
                <a:spcPts val="0"/>
              </a:spcAft>
              <a:buClr>
                <a:schemeClr val="accent1"/>
              </a:buClr>
              <a:buSzPts val="1200"/>
              <a:buChar char="■"/>
              <a:defRPr sz="1200">
                <a:solidFill>
                  <a:schemeClr val="accent1"/>
                </a:solidFill>
              </a:defRPr>
            </a:lvl6pPr>
            <a:lvl7pPr marL="3200400" lvl="6" indent="-304800" rtl="0">
              <a:spcBef>
                <a:spcPts val="1600"/>
              </a:spcBef>
              <a:spcAft>
                <a:spcPts val="0"/>
              </a:spcAft>
              <a:buClr>
                <a:schemeClr val="accent1"/>
              </a:buClr>
              <a:buSzPts val="1200"/>
              <a:buChar char="●"/>
              <a:defRPr sz="1200">
                <a:solidFill>
                  <a:schemeClr val="accent1"/>
                </a:solidFill>
              </a:defRPr>
            </a:lvl7pPr>
            <a:lvl8pPr marL="3657600" lvl="7" indent="-304800" rtl="0">
              <a:spcBef>
                <a:spcPts val="1600"/>
              </a:spcBef>
              <a:spcAft>
                <a:spcPts val="0"/>
              </a:spcAft>
              <a:buClr>
                <a:schemeClr val="accent1"/>
              </a:buClr>
              <a:buSzPts val="1200"/>
              <a:buChar char="○"/>
              <a:defRPr sz="1200">
                <a:solidFill>
                  <a:schemeClr val="accent1"/>
                </a:solidFill>
              </a:defRPr>
            </a:lvl8pPr>
            <a:lvl9pPr marL="4114800" lvl="8" indent="-304800" rtl="0">
              <a:spcBef>
                <a:spcPts val="1600"/>
              </a:spcBef>
              <a:spcAft>
                <a:spcPts val="1600"/>
              </a:spcAft>
              <a:buClr>
                <a:schemeClr val="accent1"/>
              </a:buClr>
              <a:buSzPts val="1200"/>
              <a:buChar char="■"/>
              <a:defRPr sz="1200">
                <a:solidFill>
                  <a:schemeClr val="accent1"/>
                </a:solidFill>
              </a:defRPr>
            </a:lvl9pPr>
          </a:lstStyle>
          <a:p>
            <a:endParaRPr/>
          </a:p>
        </p:txBody>
      </p:sp>
      <p:sp>
        <p:nvSpPr>
          <p:cNvPr id="34" name="Google Shape;34;p7"/>
          <p:cNvSpPr txBox="1">
            <a:spLocks noGrp="1"/>
          </p:cNvSpPr>
          <p:nvPr>
            <p:ph type="body" idx="2"/>
          </p:nvPr>
        </p:nvSpPr>
        <p:spPr>
          <a:xfrm>
            <a:off x="2859075" y="246950"/>
            <a:ext cx="6083400" cy="4483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6" name="Google Shape;36;p7"/>
          <p:cNvPicPr preferRelativeResize="0"/>
          <p:nvPr/>
        </p:nvPicPr>
        <p:blipFill>
          <a:blip r:embed="rId2">
            <a:alphaModFix/>
          </a:blip>
          <a:stretch>
            <a:fillRect/>
          </a:stretch>
        </p:blipFill>
        <p:spPr>
          <a:xfrm>
            <a:off x="284280" y="4665150"/>
            <a:ext cx="1265961" cy="305362"/>
          </a:xfrm>
          <a:prstGeom prst="rect">
            <a:avLst/>
          </a:prstGeom>
          <a:noFill/>
          <a:ln>
            <a:noFill/>
          </a:ln>
        </p:spPr>
      </p:pic>
      <p:pic>
        <p:nvPicPr>
          <p:cNvPr id="37" name="Google Shape;37;p7"/>
          <p:cNvPicPr preferRelativeResize="0"/>
          <p:nvPr/>
        </p:nvPicPr>
        <p:blipFill rotWithShape="1">
          <a:blip r:embed="rId3">
            <a:alphaModFix/>
          </a:blip>
          <a:srcRect t="18016" b="15648"/>
          <a:stretch/>
        </p:blipFill>
        <p:spPr>
          <a:xfrm>
            <a:off x="284276" y="246950"/>
            <a:ext cx="2260096" cy="107916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 name="Google Shape;43;p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Char char="●"/>
              <a:defRPr sz="1800">
                <a:solidFill>
                  <a:schemeClr val="dk1"/>
                </a:solidFill>
              </a:defRPr>
            </a:lvl1pPr>
            <a:lvl2pPr marL="914400" lvl="1" indent="-317500">
              <a:lnSpc>
                <a:spcPct val="115000"/>
              </a:lnSpc>
              <a:spcBef>
                <a:spcPts val="1600"/>
              </a:spcBef>
              <a:spcAft>
                <a:spcPts val="0"/>
              </a:spcAft>
              <a:buClr>
                <a:schemeClr val="dk1"/>
              </a:buClr>
              <a:buSzPts val="1400"/>
              <a:buChar char="○"/>
              <a:defRPr>
                <a:solidFill>
                  <a:schemeClr val="dk1"/>
                </a:solidFill>
              </a:defRPr>
            </a:lvl2pPr>
            <a:lvl3pPr marL="1371600" lvl="2" indent="-317500">
              <a:lnSpc>
                <a:spcPct val="115000"/>
              </a:lnSpc>
              <a:spcBef>
                <a:spcPts val="1600"/>
              </a:spcBef>
              <a:spcAft>
                <a:spcPts val="0"/>
              </a:spcAft>
              <a:buClr>
                <a:schemeClr val="dk1"/>
              </a:buClr>
              <a:buSzPts val="1400"/>
              <a:buChar char="■"/>
              <a:defRPr>
                <a:solidFill>
                  <a:schemeClr val="dk1"/>
                </a:solidFill>
              </a:defRPr>
            </a:lvl3pPr>
            <a:lvl4pPr marL="1828800" lvl="3" indent="-317500">
              <a:lnSpc>
                <a:spcPct val="115000"/>
              </a:lnSpc>
              <a:spcBef>
                <a:spcPts val="1600"/>
              </a:spcBef>
              <a:spcAft>
                <a:spcPts val="0"/>
              </a:spcAft>
              <a:buClr>
                <a:schemeClr val="dk1"/>
              </a:buClr>
              <a:buSzPts val="1400"/>
              <a:buChar char="●"/>
              <a:defRPr>
                <a:solidFill>
                  <a:schemeClr val="dk1"/>
                </a:solidFill>
              </a:defRPr>
            </a:lvl4pPr>
            <a:lvl5pPr marL="2286000" lvl="4" indent="-317500">
              <a:lnSpc>
                <a:spcPct val="115000"/>
              </a:lnSpc>
              <a:spcBef>
                <a:spcPts val="1600"/>
              </a:spcBef>
              <a:spcAft>
                <a:spcPts val="0"/>
              </a:spcAft>
              <a:buClr>
                <a:schemeClr val="dk1"/>
              </a:buClr>
              <a:buSzPts val="1400"/>
              <a:buChar char="○"/>
              <a:defRPr>
                <a:solidFill>
                  <a:schemeClr val="dk1"/>
                </a:solidFill>
              </a:defRPr>
            </a:lvl5pPr>
            <a:lvl6pPr marL="2743200" lvl="5" indent="-317500">
              <a:lnSpc>
                <a:spcPct val="115000"/>
              </a:lnSpc>
              <a:spcBef>
                <a:spcPts val="1600"/>
              </a:spcBef>
              <a:spcAft>
                <a:spcPts val="0"/>
              </a:spcAft>
              <a:buClr>
                <a:schemeClr val="dk1"/>
              </a:buClr>
              <a:buSzPts val="1400"/>
              <a:buChar char="■"/>
              <a:defRPr>
                <a:solidFill>
                  <a:schemeClr val="dk1"/>
                </a:solidFill>
              </a:defRPr>
            </a:lvl6pPr>
            <a:lvl7pPr marL="3200400" lvl="6" indent="-317500">
              <a:lnSpc>
                <a:spcPct val="115000"/>
              </a:lnSpc>
              <a:spcBef>
                <a:spcPts val="1600"/>
              </a:spcBef>
              <a:spcAft>
                <a:spcPts val="0"/>
              </a:spcAft>
              <a:buClr>
                <a:schemeClr val="dk1"/>
              </a:buClr>
              <a:buSzPts val="1400"/>
              <a:buChar char="●"/>
              <a:defRPr>
                <a:solidFill>
                  <a:schemeClr val="dk1"/>
                </a:solidFill>
              </a:defRPr>
            </a:lvl7pPr>
            <a:lvl8pPr marL="3657600" lvl="7" indent="-317500">
              <a:lnSpc>
                <a:spcPct val="115000"/>
              </a:lnSpc>
              <a:spcBef>
                <a:spcPts val="1600"/>
              </a:spcBef>
              <a:spcAft>
                <a:spcPts val="0"/>
              </a:spcAft>
              <a:buClr>
                <a:schemeClr val="dk1"/>
              </a:buClr>
              <a:buSzPts val="1400"/>
              <a:buChar char="○"/>
              <a:defRPr>
                <a:solidFill>
                  <a:schemeClr val="dk1"/>
                </a:solidFill>
              </a:defRPr>
            </a:lvl8pPr>
            <a:lvl9pPr marL="4114800" lvl="8" indent="-317500">
              <a:lnSpc>
                <a:spcPct val="115000"/>
              </a:lnSpc>
              <a:spcBef>
                <a:spcPts val="1600"/>
              </a:spcBef>
              <a:spcAft>
                <a:spcPts val="160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grpSp>
        <p:nvGrpSpPr>
          <p:cNvPr id="91" name="Google Shape;91;p19"/>
          <p:cNvGrpSpPr/>
          <p:nvPr/>
        </p:nvGrpSpPr>
        <p:grpSpPr>
          <a:xfrm>
            <a:off x="0" y="0"/>
            <a:ext cx="9142616" cy="5219700"/>
            <a:chOff x="0" y="0"/>
            <a:chExt cx="9142616" cy="5219700"/>
          </a:xfrm>
        </p:grpSpPr>
        <p:sp>
          <p:nvSpPr>
            <p:cNvPr id="92" name="Google Shape;92;p19"/>
            <p:cNvSpPr/>
            <p:nvPr/>
          </p:nvSpPr>
          <p:spPr>
            <a:xfrm flipH="1">
              <a:off x="3581816" y="8050"/>
              <a:ext cx="5560800" cy="15828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p:nvPr/>
          </p:nvSpPr>
          <p:spPr>
            <a:xfrm>
              <a:off x="0" y="0"/>
              <a:ext cx="3571500" cy="515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19"/>
            <p:cNvPicPr preferRelativeResize="0"/>
            <p:nvPr/>
          </p:nvPicPr>
          <p:blipFill>
            <a:blip r:embed="rId3">
              <a:alphaModFix/>
            </a:blip>
            <a:stretch>
              <a:fillRect/>
            </a:stretch>
          </p:blipFill>
          <p:spPr>
            <a:xfrm>
              <a:off x="236096" y="442719"/>
              <a:ext cx="3099315" cy="747600"/>
            </a:xfrm>
            <a:prstGeom prst="rect">
              <a:avLst/>
            </a:prstGeom>
            <a:noFill/>
            <a:ln>
              <a:noFill/>
            </a:ln>
          </p:spPr>
        </p:pic>
        <p:pic>
          <p:nvPicPr>
            <p:cNvPr id="95" name="Google Shape;95;p19"/>
            <p:cNvPicPr preferRelativeResize="0"/>
            <p:nvPr/>
          </p:nvPicPr>
          <p:blipFill rotWithShape="1">
            <a:blip r:embed="rId4">
              <a:alphaModFix/>
            </a:blip>
            <a:srcRect r="1584"/>
            <a:stretch/>
          </p:blipFill>
          <p:spPr>
            <a:xfrm>
              <a:off x="0" y="1590800"/>
              <a:ext cx="3571500" cy="3628900"/>
            </a:xfrm>
            <a:prstGeom prst="rect">
              <a:avLst/>
            </a:prstGeom>
            <a:noFill/>
            <a:ln>
              <a:noFill/>
            </a:ln>
          </p:spPr>
        </p:pic>
        <p:sp>
          <p:nvSpPr>
            <p:cNvPr id="96" name="Google Shape;96;p19"/>
            <p:cNvSpPr txBox="1"/>
            <p:nvPr/>
          </p:nvSpPr>
          <p:spPr>
            <a:xfrm>
              <a:off x="3713825" y="291550"/>
              <a:ext cx="5296800" cy="1292631"/>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dk1"/>
                  </a:solidFill>
                </a:rPr>
                <a:t>Weekly Reflective Portfolio – International Course</a:t>
              </a:r>
              <a:endParaRPr sz="1800" b="1" dirty="0">
                <a:solidFill>
                  <a:schemeClr val="dk1"/>
                </a:solidFill>
              </a:endParaRPr>
            </a:p>
            <a:p>
              <a:pPr marL="0" lvl="0" indent="0" algn="l" rtl="0">
                <a:spcBef>
                  <a:spcPts val="0"/>
                </a:spcBef>
                <a:spcAft>
                  <a:spcPts val="0"/>
                </a:spcAft>
                <a:buNone/>
              </a:pPr>
              <a:r>
                <a:rPr lang="en" sz="1800" b="1" dirty="0">
                  <a:solidFill>
                    <a:schemeClr val="dk1"/>
                  </a:solidFill>
                </a:rPr>
                <a:t> </a:t>
              </a:r>
              <a:endParaRPr sz="1800" b="1" dirty="0">
                <a:solidFill>
                  <a:schemeClr val="dk1"/>
                </a:solidFill>
              </a:endParaRPr>
            </a:p>
            <a:p>
              <a:pPr marL="0" lvl="0" indent="0" algn="l" rtl="0">
                <a:spcBef>
                  <a:spcPts val="0"/>
                </a:spcBef>
                <a:spcAft>
                  <a:spcPts val="0"/>
                </a:spcAft>
                <a:buNone/>
              </a:pPr>
              <a:r>
                <a:rPr lang="en" sz="1800" dirty="0">
                  <a:solidFill>
                    <a:schemeClr val="dk1"/>
                  </a:solidFill>
                </a:rPr>
                <a:t>Course 1 - Introduction to Assistive Technology</a:t>
              </a:r>
              <a:endParaRPr sz="1800" dirty="0">
                <a:solidFill>
                  <a:schemeClr val="dk1"/>
                </a:solidFill>
              </a:endParaRPr>
            </a:p>
          </p:txBody>
        </p:sp>
      </p:grpSp>
      <p:sp>
        <p:nvSpPr>
          <p:cNvPr id="97" name="Google Shape;97;p19"/>
          <p:cNvSpPr txBox="1"/>
          <p:nvPr/>
        </p:nvSpPr>
        <p:spPr>
          <a:xfrm>
            <a:off x="3833050" y="1846950"/>
            <a:ext cx="50940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700" b="1">
                <a:solidFill>
                  <a:schemeClr val="dk1"/>
                </a:solidFill>
              </a:rPr>
              <a:t>Your Week 1 Portfolio</a:t>
            </a:r>
            <a:endParaRPr sz="3700" b="1">
              <a:solidFill>
                <a:schemeClr val="dk1"/>
              </a:solidFill>
            </a:endParaRPr>
          </a:p>
        </p:txBody>
      </p:sp>
      <p:sp>
        <p:nvSpPr>
          <p:cNvPr id="98" name="Google Shape;98;p19"/>
          <p:cNvSpPr txBox="1"/>
          <p:nvPr/>
        </p:nvSpPr>
        <p:spPr>
          <a:xfrm>
            <a:off x="3833050" y="2691050"/>
            <a:ext cx="993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Name:</a:t>
            </a:r>
            <a:endParaRPr sz="2000" b="1">
              <a:solidFill>
                <a:schemeClr val="dk1"/>
              </a:solidFill>
            </a:endParaRPr>
          </a:p>
        </p:txBody>
      </p:sp>
      <p:sp>
        <p:nvSpPr>
          <p:cNvPr id="99" name="Google Shape;99;p19"/>
          <p:cNvSpPr txBox="1"/>
          <p:nvPr/>
        </p:nvSpPr>
        <p:spPr>
          <a:xfrm>
            <a:off x="4826632" y="2691050"/>
            <a:ext cx="4356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1"/>
                </a:solidFill>
              </a:rPr>
              <a:t>Please add your name here</a:t>
            </a:r>
            <a:endParaRPr sz="2000">
              <a:solidFill>
                <a:schemeClr val="dk1"/>
              </a:solidFill>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8"/>
          <p:cNvSpPr txBox="1">
            <a:spLocks noGrp="1"/>
          </p:cNvSpPr>
          <p:nvPr>
            <p:ph type="title"/>
          </p:nvPr>
        </p:nvSpPr>
        <p:spPr>
          <a:xfrm>
            <a:off x="0" y="0"/>
            <a:ext cx="9144000" cy="570600"/>
          </a:xfrm>
          <a:prstGeom prst="rect">
            <a:avLst/>
          </a:prstGeom>
          <a:solidFill>
            <a:schemeClr val="dk2"/>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Your questions, thoughts, comments...</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sp>
        <p:nvSpPr>
          <p:cNvPr id="166" name="Google Shape;166;p28"/>
          <p:cNvSpPr txBox="1"/>
          <p:nvPr/>
        </p:nvSpPr>
        <p:spPr>
          <a:xfrm>
            <a:off x="12900" y="743350"/>
            <a:ext cx="9118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Thank you for completing this week's key activities, content and reflection. You can use this space to share any comments, thoughts or questions that you may have that you’d like the facilitators to be aware of. </a:t>
            </a:r>
            <a:endParaRPr>
              <a:solidFill>
                <a:schemeClr val="dk1"/>
              </a:solidFill>
            </a:endParaRPr>
          </a:p>
        </p:txBody>
      </p:sp>
      <p:pic>
        <p:nvPicPr>
          <p:cNvPr id="167" name="Google Shape;167;p28"/>
          <p:cNvPicPr preferRelativeResize="0"/>
          <p:nvPr/>
        </p:nvPicPr>
        <p:blipFill rotWithShape="1">
          <a:blip r:embed="rId3">
            <a:alphaModFix/>
          </a:blip>
          <a:srcRect l="11762"/>
          <a:stretch/>
        </p:blipFill>
        <p:spPr>
          <a:xfrm>
            <a:off x="5070425" y="1763450"/>
            <a:ext cx="4304251" cy="2743824"/>
          </a:xfrm>
          <a:prstGeom prst="rect">
            <a:avLst/>
          </a:prstGeom>
          <a:noFill/>
          <a:ln>
            <a:noFill/>
          </a:ln>
        </p:spPr>
      </p:pic>
      <p:sp>
        <p:nvSpPr>
          <p:cNvPr id="168" name="Google Shape;168;p28"/>
          <p:cNvSpPr txBox="1"/>
          <p:nvPr/>
        </p:nvSpPr>
        <p:spPr>
          <a:xfrm>
            <a:off x="329150" y="1592600"/>
            <a:ext cx="409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Add your questions here...</a:t>
            </a:r>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body" idx="1"/>
          </p:nvPr>
        </p:nvSpPr>
        <p:spPr>
          <a:xfrm>
            <a:off x="262350" y="797775"/>
            <a:ext cx="85206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a:t>Each week you will have a portfolio to download. </a:t>
            </a:r>
            <a:endParaRPr sz="1400"/>
          </a:p>
          <a:p>
            <a:pPr marL="0" lvl="0" indent="0" algn="l" rtl="0">
              <a:spcBef>
                <a:spcPts val="1600"/>
              </a:spcBef>
              <a:spcAft>
                <a:spcPts val="0"/>
              </a:spcAft>
              <a:buNone/>
            </a:pPr>
            <a:r>
              <a:rPr lang="en" sz="1400"/>
              <a:t>You should work through the </a:t>
            </a:r>
            <a:r>
              <a:rPr lang="en" sz="1400" b="1"/>
              <a:t>weekly activities</a:t>
            </a:r>
            <a:r>
              <a:rPr lang="en" sz="1400"/>
              <a:t> set out in the portfolio </a:t>
            </a:r>
            <a:r>
              <a:rPr lang="en" sz="1400" b="1"/>
              <a:t>and also</a:t>
            </a:r>
            <a:r>
              <a:rPr lang="en" sz="1400"/>
              <a:t> use it to </a:t>
            </a:r>
            <a:r>
              <a:rPr lang="en" sz="1400" b="1"/>
              <a:t>reflect on the weekly course content</a:t>
            </a:r>
            <a:r>
              <a:rPr lang="en" sz="1400"/>
              <a:t>. </a:t>
            </a:r>
            <a:endParaRPr sz="1400"/>
          </a:p>
          <a:p>
            <a:pPr marL="0" lvl="0" indent="0" algn="l" rtl="0">
              <a:spcBef>
                <a:spcPts val="1600"/>
              </a:spcBef>
              <a:spcAft>
                <a:spcPts val="0"/>
              </a:spcAft>
              <a:buNone/>
            </a:pPr>
            <a:r>
              <a:rPr lang="en" sz="1400"/>
              <a:t>In your reflections you should think critically about how the weekly content impacts on your day to day life and work. </a:t>
            </a:r>
            <a:endParaRPr sz="1400"/>
          </a:p>
          <a:p>
            <a:pPr marL="0" lvl="0" indent="0" algn="l" rtl="0">
              <a:spcBef>
                <a:spcPts val="1600"/>
              </a:spcBef>
              <a:spcAft>
                <a:spcPts val="0"/>
              </a:spcAft>
              <a:buNone/>
            </a:pPr>
            <a:r>
              <a:rPr lang="en" sz="1400"/>
              <a:t>Your </a:t>
            </a:r>
            <a:r>
              <a:rPr lang="en" sz="1400" b="1"/>
              <a:t>assignment tasks</a:t>
            </a:r>
            <a:r>
              <a:rPr lang="en" sz="1400"/>
              <a:t> are also explained in this portfolio. Each assignment task will be clearly labelled and will be marked by a course facilitator. You should submit your assignment within this portfolio. </a:t>
            </a:r>
            <a:r>
              <a:rPr lang="en" sz="1400" b="1"/>
              <a:t>You will receive feedback on your assignments. </a:t>
            </a:r>
            <a:endParaRPr sz="1400" b="1"/>
          </a:p>
          <a:p>
            <a:pPr marL="0" lvl="0" indent="0" algn="l" rtl="0">
              <a:spcBef>
                <a:spcPts val="1600"/>
              </a:spcBef>
              <a:spcAft>
                <a:spcPts val="0"/>
              </a:spcAft>
              <a:buNone/>
            </a:pPr>
            <a:r>
              <a:rPr lang="en" sz="1400"/>
              <a:t>You will need to </a:t>
            </a:r>
            <a:r>
              <a:rPr lang="en" sz="1400" b="1"/>
              <a:t>upload your reflective portfolio at the end of every week (by Sunday)</a:t>
            </a:r>
            <a:r>
              <a:rPr lang="en" sz="1400"/>
              <a:t>. You can submit your portfolio as a link or as a pdf or powerpoint. You will not receive feedback each week. However, the portfolio is an essential part of the course and is a requirement for certification. </a:t>
            </a:r>
            <a:endParaRPr sz="1400"/>
          </a:p>
          <a:p>
            <a:pPr marL="0" lvl="0" indent="0" algn="l" rtl="0">
              <a:spcBef>
                <a:spcPts val="1600"/>
              </a:spcBef>
              <a:spcAft>
                <a:spcPts val="0"/>
              </a:spcAft>
              <a:buNone/>
            </a:pPr>
            <a:r>
              <a:rPr lang="en" sz="1400"/>
              <a:t>If you have any questions, please do get in touch with your facilitators.</a:t>
            </a:r>
            <a:endParaRPr sz="1400"/>
          </a:p>
          <a:p>
            <a:pPr marL="0" lvl="0" indent="0" algn="l" rtl="0">
              <a:spcBef>
                <a:spcPts val="1600"/>
              </a:spcBef>
              <a:spcAft>
                <a:spcPts val="0"/>
              </a:spcAft>
              <a:buNone/>
            </a:pPr>
            <a:endParaRPr sz="1400"/>
          </a:p>
          <a:p>
            <a:pPr marL="0" lvl="0" indent="0" algn="l" rtl="0">
              <a:spcBef>
                <a:spcPts val="1600"/>
              </a:spcBef>
              <a:spcAft>
                <a:spcPts val="0"/>
              </a:spcAft>
              <a:buNone/>
            </a:pPr>
            <a:endParaRPr sz="1400" b="0"/>
          </a:p>
          <a:p>
            <a:pPr marL="0" lvl="0" indent="0" algn="l" rtl="0">
              <a:spcBef>
                <a:spcPts val="1600"/>
              </a:spcBef>
              <a:spcAft>
                <a:spcPts val="0"/>
              </a:spcAft>
              <a:buNone/>
            </a:pPr>
            <a:endParaRPr sz="1400" b="0"/>
          </a:p>
          <a:p>
            <a:pPr marL="0" lvl="0" indent="0" algn="l" rtl="0">
              <a:spcBef>
                <a:spcPts val="1600"/>
              </a:spcBef>
              <a:spcAft>
                <a:spcPts val="1600"/>
              </a:spcAft>
              <a:buNone/>
            </a:pPr>
            <a:endParaRPr sz="1400" b="0"/>
          </a:p>
        </p:txBody>
      </p:sp>
      <p:sp>
        <p:nvSpPr>
          <p:cNvPr id="105" name="Google Shape;105;p20"/>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Introduction - This document is your weekly reflective portfolio.</a:t>
            </a:r>
            <a:endParaRPr sz="2300" b="1"/>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Week 1: Overview of the course and why this work matters</a:t>
            </a:r>
            <a:endParaRPr sz="2300" b="1"/>
          </a:p>
        </p:txBody>
      </p:sp>
      <p:pic>
        <p:nvPicPr>
          <p:cNvPr id="111" name="Google Shape;111;p21"/>
          <p:cNvPicPr preferRelativeResize="0"/>
          <p:nvPr/>
        </p:nvPicPr>
        <p:blipFill>
          <a:blip r:embed="rId3">
            <a:alphaModFix/>
          </a:blip>
          <a:stretch>
            <a:fillRect/>
          </a:stretch>
        </p:blipFill>
        <p:spPr>
          <a:xfrm>
            <a:off x="5869081" y="2778154"/>
            <a:ext cx="2980598" cy="1986577"/>
          </a:xfrm>
          <a:prstGeom prst="rect">
            <a:avLst/>
          </a:prstGeom>
          <a:noFill/>
          <a:ln>
            <a:noFill/>
          </a:ln>
        </p:spPr>
      </p:pic>
      <p:pic>
        <p:nvPicPr>
          <p:cNvPr id="112" name="Google Shape;112;p21"/>
          <p:cNvPicPr preferRelativeResize="0"/>
          <p:nvPr/>
        </p:nvPicPr>
        <p:blipFill>
          <a:blip r:embed="rId4">
            <a:alphaModFix/>
          </a:blip>
          <a:stretch>
            <a:fillRect/>
          </a:stretch>
        </p:blipFill>
        <p:spPr>
          <a:xfrm>
            <a:off x="5869074" y="895165"/>
            <a:ext cx="2980598" cy="1676583"/>
          </a:xfrm>
          <a:prstGeom prst="rect">
            <a:avLst/>
          </a:prstGeom>
          <a:noFill/>
          <a:ln>
            <a:noFill/>
          </a:ln>
        </p:spPr>
      </p:pic>
      <p:sp>
        <p:nvSpPr>
          <p:cNvPr id="113" name="Google Shape;113;p21"/>
          <p:cNvSpPr txBox="1">
            <a:spLocks noGrp="1"/>
          </p:cNvSpPr>
          <p:nvPr>
            <p:ph type="body" idx="1"/>
          </p:nvPr>
        </p:nvSpPr>
        <p:spPr>
          <a:xfrm>
            <a:off x="262350" y="797775"/>
            <a:ext cx="55533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Welcome to week 1! This week we are focussing on understanding the aspirations, impacts &amp; meaning behind this work. We will also explore the models of disability, country-wide journey and the disability accords. </a:t>
            </a:r>
            <a:endParaRPr sz="1600"/>
          </a:p>
          <a:p>
            <a:pPr marL="0" lvl="0" indent="0" algn="l" rtl="0">
              <a:spcBef>
                <a:spcPts val="1600"/>
              </a:spcBef>
              <a:spcAft>
                <a:spcPts val="0"/>
              </a:spcAft>
              <a:buNone/>
            </a:pPr>
            <a:r>
              <a:rPr lang="en" sz="1600" b="1"/>
              <a:t>You will need to complete the following in this portfolio this week:</a:t>
            </a:r>
            <a:endParaRPr sz="1600" b="1"/>
          </a:p>
          <a:p>
            <a:pPr marL="457200" lvl="0" indent="-330200" algn="l" rtl="0">
              <a:spcBef>
                <a:spcPts val="1600"/>
              </a:spcBef>
              <a:spcAft>
                <a:spcPts val="0"/>
              </a:spcAft>
              <a:buSzPts val="1600"/>
              <a:buChar char="●"/>
            </a:pPr>
            <a:r>
              <a:rPr lang="en" sz="1600"/>
              <a:t>All week 1 activities</a:t>
            </a:r>
            <a:endParaRPr sz="1600"/>
          </a:p>
          <a:p>
            <a:pPr marL="457200" lvl="0" indent="-330200" algn="l" rtl="0">
              <a:spcBef>
                <a:spcPts val="0"/>
              </a:spcBef>
              <a:spcAft>
                <a:spcPts val="0"/>
              </a:spcAft>
              <a:buSzPts val="1600"/>
              <a:buChar char="●"/>
            </a:pPr>
            <a:r>
              <a:rPr lang="en" sz="1600"/>
              <a:t>Your Reflective Account on this week's content</a:t>
            </a:r>
            <a:endParaRPr sz="1600"/>
          </a:p>
          <a:p>
            <a:pPr marL="457200" lvl="0" indent="-330200" algn="l" rtl="0">
              <a:spcBef>
                <a:spcPts val="0"/>
              </a:spcBef>
              <a:spcAft>
                <a:spcPts val="0"/>
              </a:spcAft>
              <a:buSzPts val="1600"/>
              <a:buChar char="●"/>
            </a:pPr>
            <a:r>
              <a:rPr lang="en" sz="1600"/>
              <a:t>Your first assignment: Letter to the Ministry of Education</a:t>
            </a:r>
            <a:endParaRPr sz="1600"/>
          </a:p>
          <a:p>
            <a:pPr marL="0" lvl="0" indent="0" algn="l" rtl="0">
              <a:spcBef>
                <a:spcPts val="1600"/>
              </a:spcBef>
              <a:spcAft>
                <a:spcPts val="0"/>
              </a:spcAft>
              <a:buNone/>
            </a:pPr>
            <a:r>
              <a:rPr lang="en" sz="1600"/>
              <a:t>You should then upload your portfolio to the moodle platform (as a link, PDF or powerpoint document)</a:t>
            </a: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1600"/>
              </a:spcAft>
              <a:buNone/>
            </a:pP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body" idx="1"/>
          </p:nvPr>
        </p:nvSpPr>
        <p:spPr>
          <a:xfrm>
            <a:off x="2966175" y="1666275"/>
            <a:ext cx="6228000" cy="3477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This weeks activities are:</a:t>
            </a:r>
            <a:endParaRPr sz="1600"/>
          </a:p>
          <a:p>
            <a:pPr marL="457200" lvl="0" indent="-330200" algn="l" rtl="0">
              <a:spcBef>
                <a:spcPts val="1600"/>
              </a:spcBef>
              <a:spcAft>
                <a:spcPts val="0"/>
              </a:spcAft>
              <a:buSzPts val="1600"/>
              <a:buChar char="●"/>
            </a:pPr>
            <a:r>
              <a:rPr lang="en" sz="1600" b="1"/>
              <a:t>The Sustainable Development Goals - in depth exploration</a:t>
            </a:r>
            <a:endParaRPr sz="1600" b="1"/>
          </a:p>
          <a:p>
            <a:pPr marL="457200" lvl="0" indent="-330200" algn="l" rtl="0">
              <a:spcBef>
                <a:spcPts val="0"/>
              </a:spcBef>
              <a:spcAft>
                <a:spcPts val="0"/>
              </a:spcAft>
              <a:buSzPts val="1600"/>
              <a:buChar char="●"/>
            </a:pPr>
            <a:r>
              <a:rPr lang="en" sz="1600" b="1"/>
              <a:t>Models of disability - reframe your thinking</a:t>
            </a:r>
            <a:endParaRPr sz="1600" b="1"/>
          </a:p>
          <a:p>
            <a:pPr marL="457200" lvl="0" indent="-330200" algn="l" rtl="0">
              <a:spcBef>
                <a:spcPts val="0"/>
              </a:spcBef>
              <a:spcAft>
                <a:spcPts val="0"/>
              </a:spcAft>
              <a:buSzPts val="1600"/>
              <a:buChar char="●"/>
            </a:pPr>
            <a:r>
              <a:rPr lang="en" sz="1600" b="1"/>
              <a:t>Goal setting - your aspirations for this course</a:t>
            </a:r>
            <a:endParaRPr sz="1600" b="1"/>
          </a:p>
          <a:p>
            <a:pPr marL="0" lvl="0" indent="0" algn="l" rtl="0">
              <a:spcBef>
                <a:spcPts val="1600"/>
              </a:spcBef>
              <a:spcAft>
                <a:spcPts val="0"/>
              </a:spcAft>
              <a:buNone/>
            </a:pPr>
            <a:r>
              <a:rPr lang="en" sz="1600"/>
              <a:t>The activities are designed to get you thinking about the content and to encourage questions. Each activity is described in the following slides.</a:t>
            </a:r>
            <a:endParaRPr sz="1600"/>
          </a:p>
          <a:p>
            <a:pPr marL="0" lvl="0" indent="0" algn="l" rtl="0">
              <a:spcBef>
                <a:spcPts val="1600"/>
              </a:spcBef>
              <a:spcAft>
                <a:spcPts val="0"/>
              </a:spcAft>
              <a:buNone/>
            </a:pPr>
            <a:r>
              <a:rPr lang="en" sz="1600"/>
              <a:t>Please do post your questions on the forum - the facilitators and your peers will respond to these questions throughout the course. </a:t>
            </a:r>
            <a:endParaRPr sz="160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19" name="Google Shape;119;p22"/>
          <p:cNvSpPr txBox="1">
            <a:spLocks noGrp="1"/>
          </p:cNvSpPr>
          <p:nvPr>
            <p:ph type="title"/>
          </p:nvPr>
        </p:nvSpPr>
        <p:spPr>
          <a:xfrm>
            <a:off x="0" y="0"/>
            <a:ext cx="2757300" cy="51435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Week 1 - Activities</a:t>
            </a:r>
            <a:endParaRPr sz="2200" b="1">
              <a:solidFill>
                <a:srgbClr val="20124D"/>
              </a:solidFill>
            </a:endParaRPr>
          </a:p>
          <a:p>
            <a:pPr marL="0" lvl="0" indent="0" algn="l" rtl="0">
              <a:spcBef>
                <a:spcPts val="0"/>
              </a:spcBef>
              <a:spcAft>
                <a:spcPts val="0"/>
              </a:spcAft>
              <a:buNone/>
            </a:pPr>
            <a:endParaRPr sz="2200" b="1">
              <a:solidFill>
                <a:srgbClr val="20124D"/>
              </a:solidFill>
            </a:endParaRPr>
          </a:p>
          <a:p>
            <a:pPr marL="0" lvl="0" indent="0" algn="l" rtl="0">
              <a:spcBef>
                <a:spcPts val="0"/>
              </a:spcBef>
              <a:spcAft>
                <a:spcPts val="0"/>
              </a:spcAft>
              <a:buNone/>
            </a:pPr>
            <a:r>
              <a:rPr lang="en" sz="1800" b="1">
                <a:solidFill>
                  <a:srgbClr val="20124D"/>
                </a:solidFill>
              </a:rPr>
              <a:t>As you work through the content we would recommend that you collaborate with others on these activities.</a:t>
            </a:r>
            <a:endParaRPr sz="1800" b="1">
              <a:solidFill>
                <a:srgbClr val="20124D"/>
              </a:solidFill>
            </a:endParaRPr>
          </a:p>
          <a:p>
            <a:pPr marL="0" lvl="0" indent="0" algn="l" rtl="0">
              <a:spcBef>
                <a:spcPts val="0"/>
              </a:spcBef>
              <a:spcAft>
                <a:spcPts val="0"/>
              </a:spcAft>
              <a:buNone/>
            </a:pPr>
            <a:endParaRPr sz="1800" b="1">
              <a:solidFill>
                <a:srgbClr val="20124D"/>
              </a:solidFill>
            </a:endParaRPr>
          </a:p>
          <a:p>
            <a:pPr marL="0" lvl="0" indent="0" algn="l" rtl="0">
              <a:spcBef>
                <a:spcPts val="0"/>
              </a:spcBef>
              <a:spcAft>
                <a:spcPts val="0"/>
              </a:spcAft>
              <a:buNone/>
            </a:pPr>
            <a:r>
              <a:rPr lang="en" sz="1400" b="1">
                <a:solidFill>
                  <a:srgbClr val="333333"/>
                </a:solidFill>
              </a:rPr>
              <a:t>These activities are not assessed and are a way for you to expand your knowledge. </a:t>
            </a:r>
            <a:endParaRPr sz="1400" b="1">
              <a:solidFill>
                <a:srgbClr val="333333"/>
              </a:solidFill>
            </a:endParaRPr>
          </a:p>
          <a:p>
            <a:pPr marL="0" lvl="0" indent="0" algn="l" rtl="0">
              <a:spcBef>
                <a:spcPts val="0"/>
              </a:spcBef>
              <a:spcAft>
                <a:spcPts val="0"/>
              </a:spcAft>
              <a:buNone/>
            </a:pPr>
            <a:endParaRPr sz="1400" b="1">
              <a:solidFill>
                <a:srgbClr val="333333"/>
              </a:solidFill>
            </a:endParaRPr>
          </a:p>
          <a:p>
            <a:pPr marL="0" lvl="0" indent="0" algn="l" rtl="0">
              <a:spcBef>
                <a:spcPts val="0"/>
              </a:spcBef>
              <a:spcAft>
                <a:spcPts val="0"/>
              </a:spcAft>
              <a:buNone/>
            </a:pPr>
            <a:r>
              <a:rPr lang="en" sz="1400" b="1">
                <a:solidFill>
                  <a:srgbClr val="333333"/>
                </a:solidFill>
              </a:rPr>
              <a:t>You can provide evidence of these activities on the following slides.</a:t>
            </a:r>
            <a:endParaRPr sz="1400" b="1">
              <a:solidFill>
                <a:srgbClr val="333333"/>
              </a:solidFill>
            </a:endParaRPr>
          </a:p>
          <a:p>
            <a:pPr marL="0" lvl="0" indent="0" algn="l" rtl="0">
              <a:spcBef>
                <a:spcPts val="0"/>
              </a:spcBef>
              <a:spcAft>
                <a:spcPts val="0"/>
              </a:spcAft>
              <a:buNone/>
            </a:pPr>
            <a:endParaRPr sz="1400" b="1">
              <a:solidFill>
                <a:srgbClr val="20124D"/>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0" name="Google Shape;120;p22"/>
          <p:cNvPicPr preferRelativeResize="0"/>
          <p:nvPr/>
        </p:nvPicPr>
        <p:blipFill>
          <a:blip r:embed="rId3">
            <a:alphaModFix/>
          </a:blip>
          <a:stretch>
            <a:fillRect/>
          </a:stretch>
        </p:blipFill>
        <p:spPr>
          <a:xfrm>
            <a:off x="4896350" y="62450"/>
            <a:ext cx="2702477" cy="1520151"/>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1: </a:t>
            </a:r>
            <a:endParaRPr sz="2200" b="1">
              <a:solidFill>
                <a:srgbClr val="20124D"/>
              </a:solidFill>
            </a:endParaRPr>
          </a:p>
          <a:p>
            <a:pPr marL="0" lvl="0" indent="0" algn="l" rtl="0">
              <a:spcBef>
                <a:spcPts val="1000"/>
              </a:spcBef>
              <a:spcAft>
                <a:spcPts val="0"/>
              </a:spcAft>
              <a:buNone/>
            </a:pPr>
            <a:r>
              <a:rPr lang="en" sz="2200" b="1">
                <a:solidFill>
                  <a:srgbClr val="20124D"/>
                </a:solidFill>
              </a:rPr>
              <a:t>The Sustainable development goals - in depth exploration</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6" name="Google Shape;126;p23"/>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27" name="Google Shape;127;p23"/>
          <p:cNvSpPr txBox="1"/>
          <p:nvPr/>
        </p:nvSpPr>
        <p:spPr>
          <a:xfrm>
            <a:off x="25825" y="1092850"/>
            <a:ext cx="9118200" cy="104641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chemeClr val="dk1"/>
                </a:solidFill>
              </a:rPr>
              <a:t>Choose </a:t>
            </a:r>
            <a:r>
              <a:rPr lang="en" b="1" dirty="0">
                <a:solidFill>
                  <a:schemeClr val="dk1"/>
                </a:solidFill>
              </a:rPr>
              <a:t>one goal</a:t>
            </a:r>
            <a:r>
              <a:rPr lang="en" dirty="0">
                <a:solidFill>
                  <a:schemeClr val="dk1"/>
                </a:solidFill>
              </a:rPr>
              <a:t> that you think your country is </a:t>
            </a:r>
            <a:r>
              <a:rPr lang="en" b="1" dirty="0">
                <a:solidFill>
                  <a:schemeClr val="dk1"/>
                </a:solidFill>
              </a:rPr>
              <a:t>already achieving</a:t>
            </a:r>
            <a:r>
              <a:rPr lang="en" dirty="0">
                <a:solidFill>
                  <a:schemeClr val="dk1"/>
                </a:solidFill>
              </a:rPr>
              <a:t> and a </a:t>
            </a:r>
            <a:r>
              <a:rPr lang="en" b="1" dirty="0">
                <a:solidFill>
                  <a:schemeClr val="dk1"/>
                </a:solidFill>
              </a:rPr>
              <a:t>2nd goal</a:t>
            </a:r>
            <a:r>
              <a:rPr lang="en" dirty="0">
                <a:solidFill>
                  <a:schemeClr val="dk1"/>
                </a:solidFill>
              </a:rPr>
              <a:t> that you think they </a:t>
            </a:r>
            <a:r>
              <a:rPr lang="en" b="1" dirty="0">
                <a:solidFill>
                  <a:schemeClr val="dk1"/>
                </a:solidFill>
              </a:rPr>
              <a:t>could do better</a:t>
            </a:r>
            <a:r>
              <a:rPr lang="en" dirty="0">
                <a:solidFill>
                  <a:schemeClr val="dk1"/>
                </a:solidFill>
              </a:rPr>
              <a:t> at. </a:t>
            </a:r>
            <a:endParaRPr dirty="0">
              <a:solidFill>
                <a:schemeClr val="dk1"/>
              </a:solidFill>
            </a:endParaRPr>
          </a:p>
          <a:p>
            <a:pPr marL="0" lvl="0" indent="0" algn="l" rtl="0">
              <a:spcBef>
                <a:spcPts val="0"/>
              </a:spcBef>
              <a:spcAft>
                <a:spcPts val="0"/>
              </a:spcAft>
              <a:buNone/>
            </a:pPr>
            <a:endParaRPr dirty="0">
              <a:solidFill>
                <a:schemeClr val="dk1"/>
              </a:solidFill>
            </a:endParaRPr>
          </a:p>
          <a:p>
            <a:pPr marL="0" lvl="0" indent="0" algn="l" rtl="0">
              <a:spcBef>
                <a:spcPts val="0"/>
              </a:spcBef>
              <a:spcAft>
                <a:spcPts val="0"/>
              </a:spcAft>
              <a:buNone/>
            </a:pPr>
            <a:r>
              <a:rPr lang="en" dirty="0">
                <a:solidFill>
                  <a:schemeClr val="dk1"/>
                </a:solidFill>
              </a:rPr>
              <a:t>Using the space below, add images, words, audio, video or pictures to tell us why you have chosen each goal. </a:t>
            </a:r>
            <a:endParaRPr dirty="0">
              <a:solidFill>
                <a:schemeClr val="dk1"/>
              </a:solidFill>
            </a:endParaRPr>
          </a:p>
        </p:txBody>
      </p:sp>
      <p:sp>
        <p:nvSpPr>
          <p:cNvPr id="128" name="Google Shape;128;p23"/>
          <p:cNvSpPr/>
          <p:nvPr/>
        </p:nvSpPr>
        <p:spPr>
          <a:xfrm>
            <a:off x="204075" y="2182275"/>
            <a:ext cx="4219800" cy="2753400"/>
          </a:xfrm>
          <a:prstGeom prst="roundRect">
            <a:avLst>
              <a:gd name="adj" fmla="val 16667"/>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3"/>
          <p:cNvSpPr/>
          <p:nvPr/>
        </p:nvSpPr>
        <p:spPr>
          <a:xfrm>
            <a:off x="4727450" y="2185700"/>
            <a:ext cx="4219800" cy="2753400"/>
          </a:xfrm>
          <a:prstGeom prst="roundRect">
            <a:avLst>
              <a:gd name="adj" fmla="val 16667"/>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3"/>
          <p:cNvSpPr txBox="1"/>
          <p:nvPr/>
        </p:nvSpPr>
        <p:spPr>
          <a:xfrm>
            <a:off x="415350" y="2301125"/>
            <a:ext cx="3486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chemeClr val="dk1"/>
                </a:solidFill>
              </a:rPr>
              <a:t>We are achieving goal....</a:t>
            </a:r>
            <a:endParaRPr dirty="0">
              <a:solidFill>
                <a:schemeClr val="dk1"/>
              </a:solidFill>
            </a:endParaRPr>
          </a:p>
        </p:txBody>
      </p:sp>
      <p:sp>
        <p:nvSpPr>
          <p:cNvPr id="131" name="Google Shape;131;p23"/>
          <p:cNvSpPr txBox="1"/>
          <p:nvPr/>
        </p:nvSpPr>
        <p:spPr>
          <a:xfrm>
            <a:off x="4965150" y="2371650"/>
            <a:ext cx="3486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dirty="0">
                <a:solidFill>
                  <a:schemeClr val="dk1"/>
                </a:solidFill>
              </a:rPr>
              <a:t>We could do better at goal...</a:t>
            </a:r>
            <a:endParaRPr dirty="0">
              <a:solidFill>
                <a:schemeClr val="dk1"/>
              </a:solidFill>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4"/>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2: </a:t>
            </a:r>
            <a:endParaRPr sz="2200" b="1">
              <a:solidFill>
                <a:srgbClr val="20124D"/>
              </a:solidFill>
            </a:endParaRPr>
          </a:p>
          <a:p>
            <a:pPr marL="0" lvl="0" indent="0" algn="l" rtl="0">
              <a:spcBef>
                <a:spcPts val="1000"/>
              </a:spcBef>
              <a:spcAft>
                <a:spcPts val="0"/>
              </a:spcAft>
              <a:buNone/>
            </a:pPr>
            <a:r>
              <a:rPr lang="en" sz="2200" b="1">
                <a:solidFill>
                  <a:srgbClr val="20124D"/>
                </a:solidFill>
              </a:rPr>
              <a:t>Models of Disability - Reframe your thinking</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37" name="Google Shape;137;p24"/>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38" name="Google Shape;138;p24"/>
          <p:cNvSpPr txBox="1"/>
          <p:nvPr/>
        </p:nvSpPr>
        <p:spPr>
          <a:xfrm>
            <a:off x="25825" y="1092850"/>
            <a:ext cx="91182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In the video on the social model Atif spoke about how glasses have been normalised. </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 b="1">
                <a:solidFill>
                  <a:schemeClr val="dk1"/>
                </a:solidFill>
              </a:rPr>
              <a:t>Why do you think that glasses have been normalised as a piece of assistive technology? </a:t>
            </a:r>
            <a:endParaRPr b="1">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Share your thoughts below (in whatever format you would like e.g. text, image, mindmap, audio file, video etc.) </a:t>
            </a:r>
            <a:endParaRPr>
              <a:solidFill>
                <a:schemeClr val="dk1"/>
              </a:solidFill>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3: </a:t>
            </a:r>
            <a:endParaRPr sz="2200" b="1">
              <a:solidFill>
                <a:srgbClr val="20124D"/>
              </a:solidFill>
            </a:endParaRPr>
          </a:p>
          <a:p>
            <a:pPr marL="0" lvl="0" indent="0" algn="l" rtl="0">
              <a:spcBef>
                <a:spcPts val="1000"/>
              </a:spcBef>
              <a:spcAft>
                <a:spcPts val="0"/>
              </a:spcAft>
              <a:buNone/>
            </a:pPr>
            <a:r>
              <a:rPr lang="en" sz="2200" b="1">
                <a:solidFill>
                  <a:srgbClr val="20124D"/>
                </a:solidFill>
              </a:rPr>
              <a:t>Goal setting - Your Aspirations for this Course</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44" name="Google Shape;144;p25"/>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45" name="Google Shape;145;p25"/>
          <p:cNvSpPr txBox="1"/>
          <p:nvPr/>
        </p:nvSpPr>
        <p:spPr>
          <a:xfrm>
            <a:off x="25825" y="1092850"/>
            <a:ext cx="9118200" cy="74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This course is designed to be full of information that you can apply to your own day-to-day life or work. </a:t>
            </a:r>
            <a:endParaRPr>
              <a:solidFill>
                <a:schemeClr val="dk1"/>
              </a:solidFill>
            </a:endParaRPr>
          </a:p>
          <a:p>
            <a:pPr marL="0" lvl="0" indent="0" algn="l" rtl="0">
              <a:spcBef>
                <a:spcPts val="1000"/>
              </a:spcBef>
              <a:spcAft>
                <a:spcPts val="1000"/>
              </a:spcAft>
              <a:buNone/>
            </a:pPr>
            <a:r>
              <a:rPr lang="en" b="1">
                <a:solidFill>
                  <a:schemeClr val="dk1"/>
                </a:solidFill>
              </a:rPr>
              <a:t>What would you like to get out of taking part in this course?</a:t>
            </a:r>
            <a:r>
              <a:rPr lang="en">
                <a:solidFill>
                  <a:schemeClr val="dk1"/>
                </a:solidFill>
              </a:rPr>
              <a:t> Write your goals below.  </a:t>
            </a:r>
            <a:endParaRPr>
              <a:solidFill>
                <a:schemeClr val="dk1"/>
              </a:solidFill>
            </a:endParaRPr>
          </a:p>
        </p:txBody>
      </p:sp>
      <p:sp>
        <p:nvSpPr>
          <p:cNvPr id="146" name="Google Shape;146;p25"/>
          <p:cNvSpPr txBox="1"/>
          <p:nvPr/>
        </p:nvSpPr>
        <p:spPr>
          <a:xfrm>
            <a:off x="158425" y="2143200"/>
            <a:ext cx="8840400" cy="16725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1000"/>
              </a:spcBef>
              <a:spcAft>
                <a:spcPts val="0"/>
              </a:spcAft>
              <a:buNone/>
            </a:pPr>
            <a:r>
              <a:rPr lang="en" sz="1600" b="1">
                <a:solidFill>
                  <a:schemeClr val="dk1"/>
                </a:solidFill>
              </a:rPr>
              <a:t>Goal 1:</a:t>
            </a:r>
            <a:endParaRPr sz="1600" b="1">
              <a:solidFill>
                <a:schemeClr val="dk1"/>
              </a:solidFill>
            </a:endParaRPr>
          </a:p>
          <a:p>
            <a:pPr marL="0" lvl="0" indent="0" algn="l" rtl="0">
              <a:lnSpc>
                <a:spcPct val="200000"/>
              </a:lnSpc>
              <a:spcBef>
                <a:spcPts val="1000"/>
              </a:spcBef>
              <a:spcAft>
                <a:spcPts val="0"/>
              </a:spcAft>
              <a:buNone/>
            </a:pPr>
            <a:r>
              <a:rPr lang="en" sz="1600" b="1">
                <a:solidFill>
                  <a:schemeClr val="dk1"/>
                </a:solidFill>
              </a:rPr>
              <a:t>Goal 2:</a:t>
            </a:r>
            <a:endParaRPr sz="1600" b="1">
              <a:solidFill>
                <a:schemeClr val="dk1"/>
              </a:solidFill>
            </a:endParaRPr>
          </a:p>
          <a:p>
            <a:pPr marL="0" lvl="0" indent="0" algn="l" rtl="0">
              <a:lnSpc>
                <a:spcPct val="200000"/>
              </a:lnSpc>
              <a:spcBef>
                <a:spcPts val="1000"/>
              </a:spcBef>
              <a:spcAft>
                <a:spcPts val="1000"/>
              </a:spcAft>
              <a:buNone/>
            </a:pPr>
            <a:r>
              <a:rPr lang="en" sz="1600" b="1">
                <a:solidFill>
                  <a:schemeClr val="dk1"/>
                </a:solidFill>
              </a:rPr>
              <a:t>Goal 3:</a:t>
            </a:r>
            <a:endParaRPr sz="1600" b="1">
              <a:solidFill>
                <a:schemeClr val="dk1"/>
              </a:solidFill>
            </a:endParaRP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6"/>
          <p:cNvSpPr txBox="1">
            <a:spLocks noGrp="1"/>
          </p:cNvSpPr>
          <p:nvPr>
            <p:ph type="body" idx="1"/>
          </p:nvPr>
        </p:nvSpPr>
        <p:spPr>
          <a:xfrm>
            <a:off x="2926475" y="322475"/>
            <a:ext cx="6038400" cy="446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Please write your letter here. You should write between 200-250 words. </a:t>
            </a:r>
            <a:endParaRPr sz="1600"/>
          </a:p>
          <a:p>
            <a:pPr marL="0" lvl="0" indent="0" algn="l" rtl="0">
              <a:spcBef>
                <a:spcPts val="1600"/>
              </a:spcBef>
              <a:spcAft>
                <a:spcPts val="0"/>
              </a:spcAft>
              <a:buNone/>
            </a:pPr>
            <a:r>
              <a:rPr lang="en" sz="1600"/>
              <a:t>The full letter task assignment brief is available via moodle.</a:t>
            </a:r>
            <a:endParaRPr sz="1600"/>
          </a:p>
          <a:p>
            <a:pPr marL="0" lvl="0" indent="0" algn="l" rtl="0">
              <a:spcBef>
                <a:spcPts val="1600"/>
              </a:spcBef>
              <a:spcAft>
                <a:spcPts val="0"/>
              </a:spcAft>
              <a:buNone/>
            </a:pPr>
            <a:r>
              <a:rPr lang="en" sz="1600"/>
              <a:t>You can resize this textbox if necessary or continue onto a new slide. </a:t>
            </a:r>
            <a:endParaRPr sz="1600"/>
          </a:p>
          <a:p>
            <a:pPr marL="0" lvl="0" indent="0" algn="l" rtl="0">
              <a:spcBef>
                <a:spcPts val="1600"/>
              </a:spcBef>
              <a:spcAft>
                <a:spcPts val="0"/>
              </a:spcAft>
              <a:buNone/>
            </a:pPr>
            <a:r>
              <a:rPr lang="en" sz="1600"/>
              <a:t>We are happy for you to upload an audio or video of your assignment or to create and upload a mindmap, if you would prefer. </a:t>
            </a:r>
            <a:endParaRPr sz="1600"/>
          </a:p>
          <a:p>
            <a:pPr marL="0" lvl="0" indent="0" algn="l" rtl="0">
              <a:spcBef>
                <a:spcPts val="1600"/>
              </a:spcBef>
              <a:spcAft>
                <a:spcPts val="0"/>
              </a:spcAft>
              <a:buNone/>
            </a:pPr>
            <a:r>
              <a:rPr lang="en" sz="1600"/>
              <a:t>(You can delete this text)</a:t>
            </a:r>
            <a:endParaRPr sz="1600"/>
          </a:p>
          <a:p>
            <a:pPr marL="0" lvl="0" indent="0" algn="l" rtl="0">
              <a:spcBef>
                <a:spcPts val="1600"/>
              </a:spcBef>
              <a:spcAft>
                <a:spcPts val="0"/>
              </a:spcAft>
              <a:buNone/>
            </a:pPr>
            <a:endParaRPr sz="1600" b="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52" name="Google Shape;152;p26"/>
          <p:cNvSpPr txBox="1">
            <a:spLocks noGrp="1"/>
          </p:cNvSpPr>
          <p:nvPr>
            <p:ph type="title"/>
          </p:nvPr>
        </p:nvSpPr>
        <p:spPr>
          <a:xfrm>
            <a:off x="0" y="0"/>
            <a:ext cx="2757300" cy="5143500"/>
          </a:xfrm>
          <a:prstGeom prst="rect">
            <a:avLst/>
          </a:prstGeom>
          <a:solidFill>
            <a:schemeClr val="l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dirty="0"/>
              <a:t>Week 1 - Assignment </a:t>
            </a:r>
            <a:endParaRPr sz="2200" b="1" dirty="0"/>
          </a:p>
          <a:p>
            <a:pPr marL="0" lvl="0" indent="0" algn="l" rtl="0">
              <a:spcBef>
                <a:spcPts val="0"/>
              </a:spcBef>
              <a:spcAft>
                <a:spcPts val="0"/>
              </a:spcAft>
              <a:buNone/>
            </a:pPr>
            <a:endParaRPr sz="2200" b="1" dirty="0"/>
          </a:p>
          <a:p>
            <a:pPr marL="0" lvl="0" indent="0" algn="l" rtl="0">
              <a:spcBef>
                <a:spcPts val="0"/>
              </a:spcBef>
              <a:spcAft>
                <a:spcPts val="0"/>
              </a:spcAft>
              <a:buNone/>
            </a:pPr>
            <a:r>
              <a:rPr lang="en" sz="1800" b="1" dirty="0"/>
              <a:t>Use this space to complete assignment 1.</a:t>
            </a:r>
            <a:endParaRPr sz="1800" b="1" dirty="0"/>
          </a:p>
          <a:p>
            <a:pPr marL="0" lvl="0" indent="0" algn="l" rtl="0">
              <a:spcBef>
                <a:spcPts val="0"/>
              </a:spcBef>
              <a:spcAft>
                <a:spcPts val="0"/>
              </a:spcAft>
              <a:buNone/>
            </a:pPr>
            <a:endParaRPr sz="1800" b="1" dirty="0">
              <a:solidFill>
                <a:srgbClr val="E9EFF6"/>
              </a:solidFill>
            </a:endParaRPr>
          </a:p>
          <a:p>
            <a:pPr marL="0" lvl="0" indent="0" algn="l" rtl="0">
              <a:spcBef>
                <a:spcPts val="0"/>
              </a:spcBef>
              <a:spcAft>
                <a:spcPts val="0"/>
              </a:spcAft>
              <a:buNone/>
            </a:pPr>
            <a:r>
              <a:rPr lang="en" sz="1400" b="1" dirty="0">
                <a:solidFill>
                  <a:srgbClr val="333333"/>
                </a:solidFill>
              </a:rPr>
              <a:t>Write a letter of between 250-500 words addressed to the Minister for Education from the perspective of a PWD, highlighting the impact of the signed Disability Accords  on daily living, education, and workplace.  </a:t>
            </a:r>
            <a:endParaRPr sz="1400" b="1" dirty="0">
              <a:solidFill>
                <a:srgbClr val="333333"/>
              </a:solidFill>
            </a:endParaRPr>
          </a:p>
          <a:p>
            <a:pPr marL="0" lvl="0" indent="0" algn="l" rtl="0">
              <a:spcBef>
                <a:spcPts val="0"/>
              </a:spcBef>
              <a:spcAft>
                <a:spcPts val="0"/>
              </a:spcAft>
              <a:buNone/>
            </a:pPr>
            <a:endParaRPr sz="1800" b="1" dirty="0">
              <a:solidFill>
                <a:srgbClr val="E9EFF6"/>
              </a:solidFill>
            </a:endParaRPr>
          </a:p>
          <a:p>
            <a:pPr marL="0" lvl="0" indent="0" algn="l" rtl="0">
              <a:spcBef>
                <a:spcPts val="0"/>
              </a:spcBef>
              <a:spcAft>
                <a:spcPts val="0"/>
              </a:spcAft>
              <a:buNone/>
            </a:pPr>
            <a:r>
              <a:rPr lang="en" sz="1800" b="1" dirty="0">
                <a:solidFill>
                  <a:srgbClr val="E9EFF6"/>
                </a:solidFill>
              </a:rPr>
              <a:t> </a:t>
            </a:r>
            <a:endParaRPr sz="1800" b="1" dirty="0">
              <a:solidFill>
                <a:srgbClr val="E9EFF6"/>
              </a:solidFill>
            </a:endParaRPr>
          </a:p>
        </p:txBody>
      </p:sp>
      <p:pic>
        <p:nvPicPr>
          <p:cNvPr id="153" name="Google Shape;153;p26"/>
          <p:cNvPicPr preferRelativeResize="0"/>
          <p:nvPr/>
        </p:nvPicPr>
        <p:blipFill rotWithShape="1">
          <a:blip r:embed="rId3">
            <a:alphaModFix/>
          </a:blip>
          <a:srcRect l="20117" r="25644"/>
          <a:stretch/>
        </p:blipFill>
        <p:spPr>
          <a:xfrm>
            <a:off x="1727150" y="-33525"/>
            <a:ext cx="995726" cy="1032650"/>
          </a:xfrm>
          <a:prstGeom prst="rect">
            <a:avLst/>
          </a:prstGeom>
          <a:noFill/>
          <a:ln>
            <a:noFill/>
          </a:ln>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7"/>
          <p:cNvSpPr txBox="1">
            <a:spLocks noGrp="1"/>
          </p:cNvSpPr>
          <p:nvPr>
            <p:ph type="body" idx="1"/>
          </p:nvPr>
        </p:nvSpPr>
        <p:spPr>
          <a:xfrm>
            <a:off x="2926475" y="322475"/>
            <a:ext cx="6038400" cy="446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Please write your reflection here. You should write between 100-150 words. </a:t>
            </a:r>
            <a:endParaRPr sz="1600"/>
          </a:p>
          <a:p>
            <a:pPr marL="0" lvl="0" indent="0" algn="l" rtl="0">
              <a:spcBef>
                <a:spcPts val="1600"/>
              </a:spcBef>
              <a:spcAft>
                <a:spcPts val="0"/>
              </a:spcAft>
              <a:buNone/>
            </a:pPr>
            <a:r>
              <a:rPr lang="en" sz="1600"/>
              <a:t>You can resize this textbox if necessary. </a:t>
            </a:r>
            <a:endParaRPr sz="1600"/>
          </a:p>
          <a:p>
            <a:pPr marL="0" lvl="0" indent="0" algn="l" rtl="0">
              <a:spcBef>
                <a:spcPts val="1600"/>
              </a:spcBef>
              <a:spcAft>
                <a:spcPts val="0"/>
              </a:spcAft>
              <a:buNone/>
            </a:pPr>
            <a:r>
              <a:rPr lang="en" sz="1600"/>
              <a:t>We are happy for you to upload an audio or video of your reflection if you would prefer. </a:t>
            </a:r>
            <a:endParaRPr sz="1600"/>
          </a:p>
          <a:p>
            <a:pPr marL="0" lvl="0" indent="0" algn="l" rtl="0">
              <a:spcBef>
                <a:spcPts val="1600"/>
              </a:spcBef>
              <a:spcAft>
                <a:spcPts val="0"/>
              </a:spcAft>
              <a:buNone/>
            </a:pPr>
            <a:r>
              <a:rPr lang="en" sz="1600"/>
              <a:t>You can also upload images. </a:t>
            </a:r>
            <a:endParaRPr sz="1600"/>
          </a:p>
          <a:p>
            <a:pPr marL="0" lvl="0" indent="0" algn="l" rtl="0">
              <a:spcBef>
                <a:spcPts val="1600"/>
              </a:spcBef>
              <a:spcAft>
                <a:spcPts val="0"/>
              </a:spcAft>
              <a:buNone/>
            </a:pPr>
            <a:r>
              <a:rPr lang="en" sz="1600"/>
              <a:t>(You can delete this text)</a:t>
            </a:r>
            <a:endParaRPr sz="1600" b="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59" name="Google Shape;159;p27"/>
          <p:cNvSpPr txBox="1">
            <a:spLocks noGrp="1"/>
          </p:cNvSpPr>
          <p:nvPr>
            <p:ph type="title"/>
          </p:nvPr>
        </p:nvSpPr>
        <p:spPr>
          <a:xfrm>
            <a:off x="0" y="0"/>
            <a:ext cx="2757300" cy="5143500"/>
          </a:xfrm>
          <a:prstGeom prst="rect">
            <a:avLst/>
          </a:prstGeom>
          <a:solidFill>
            <a:schemeClr val="dk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FCCCC7"/>
                </a:solidFill>
              </a:rPr>
              <a:t>Reflective Account Week 1</a:t>
            </a:r>
            <a:endParaRPr sz="2200" b="1">
              <a:solidFill>
                <a:srgbClr val="FCCCC7"/>
              </a:solidFill>
            </a:endParaRPr>
          </a:p>
          <a:p>
            <a:pPr marL="0" lvl="0" indent="0" algn="l" rtl="0">
              <a:spcBef>
                <a:spcPts val="0"/>
              </a:spcBef>
              <a:spcAft>
                <a:spcPts val="0"/>
              </a:spcAft>
              <a:buNone/>
            </a:pPr>
            <a:endParaRPr sz="2200" b="1">
              <a:solidFill>
                <a:srgbClr val="FCCCC7"/>
              </a:solidFill>
            </a:endParaRPr>
          </a:p>
          <a:p>
            <a:pPr marL="0" lvl="0" indent="0" algn="l" rtl="0">
              <a:spcBef>
                <a:spcPts val="0"/>
              </a:spcBef>
              <a:spcAft>
                <a:spcPts val="0"/>
              </a:spcAft>
              <a:buNone/>
            </a:pPr>
            <a:r>
              <a:rPr lang="en" sz="1800" b="1">
                <a:solidFill>
                  <a:schemeClr val="lt1"/>
                </a:solidFill>
              </a:rPr>
              <a:t>Please use this space to reflect on what you have learnt this week. </a:t>
            </a:r>
            <a:endParaRPr sz="1800" b="1">
              <a:solidFill>
                <a:schemeClr val="lt1"/>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400" b="1">
                <a:solidFill>
                  <a:srgbClr val="E9EFF6"/>
                </a:solidFill>
              </a:rPr>
              <a:t>Some prompts: </a:t>
            </a:r>
            <a:endParaRPr sz="1400" b="1">
              <a:solidFill>
                <a:srgbClr val="E9EFF6"/>
              </a:solidFill>
            </a:endParaRPr>
          </a:p>
          <a:p>
            <a:pPr marL="0" lvl="0" indent="0" algn="l" rtl="0">
              <a:spcBef>
                <a:spcPts val="0"/>
              </a:spcBef>
              <a:spcAft>
                <a:spcPts val="0"/>
              </a:spcAft>
              <a:buNone/>
            </a:pP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How will this new content impact your work? </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What did you learn?</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Is there anything you’d like to know more about? </a:t>
            </a:r>
            <a:endParaRPr sz="1400" b="1">
              <a:solidFill>
                <a:srgbClr val="E9EFF6"/>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60" name="Google Shape;160;p27"/>
          <p:cNvPicPr preferRelativeResize="0"/>
          <p:nvPr/>
        </p:nvPicPr>
        <p:blipFill rotWithShape="1">
          <a:blip r:embed="rId3">
            <a:alphaModFix/>
          </a:blip>
          <a:srcRect l="20479" r="22978"/>
          <a:stretch/>
        </p:blipFill>
        <p:spPr>
          <a:xfrm>
            <a:off x="1865626" y="4214950"/>
            <a:ext cx="857251" cy="852800"/>
          </a:xfrm>
          <a:prstGeom prst="rect">
            <a:avLst/>
          </a:prstGeom>
          <a:noFill/>
          <a:ln>
            <a:noFill/>
          </a:ln>
        </p:spPr>
      </p:pic>
    </p:spTree>
  </p:cSld>
  <p:clrMapOvr>
    <a:masterClrMapping/>
  </p:clrMapOvr>
  <p:transition>
    <p:fade/>
  </p:transition>
</p:sld>
</file>

<file path=ppt/theme/theme1.xml><?xml version="1.0" encoding="utf-8"?>
<a:theme xmlns:a="http://schemas.openxmlformats.org/drawingml/2006/main"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917</Words>
  <Application>Microsoft Office PowerPoint</Application>
  <PresentationFormat>On-screen Show (16:9)</PresentationFormat>
  <Paragraphs>102</Paragraphs>
  <Slides>10</Slides>
  <Notes>10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Arial</vt:lpstr>
      <vt:lpstr>D&amp;A Theme 2021</vt:lpstr>
      <vt:lpstr>PowerPoint Presentation</vt:lpstr>
      <vt:lpstr>Introduction - This document is your weekly reflective portfolio.</vt:lpstr>
      <vt:lpstr>Week 1: Overview of the course and why this work matters</vt:lpstr>
      <vt:lpstr>Week 1 - Activities  As you work through the content we would recommend that you collaborate with others on these activities.  These activities are not assessed and are a way for you to expand your knowledge.   You can provide evidence of these activities on the following slides.    </vt:lpstr>
      <vt:lpstr>Activity 1:  The Sustainable development goals - in depth exploration   </vt:lpstr>
      <vt:lpstr>Activity 2:  Models of Disability - Reframe your thinking   </vt:lpstr>
      <vt:lpstr>Activity 3:  Goal setting - Your Aspirations for this Course   </vt:lpstr>
      <vt:lpstr>Week 1 - Assignment   Use this space to complete assignment 1.  Write a letter of between 250-500 words addressed to the Minister for Education from the perspective of a PWD, highlighting the impact of the signed Disability Accords  on daily living, education, and workplace.     </vt:lpstr>
      <vt:lpstr>Reflective Account Week 1  Please use this space to reflect on what you have learnt this week.   Some prompts:   How will this new content impact your work?  What did you learn? Is there anything you’d like to know more about?    </vt:lpstr>
      <vt:lpstr>Your questions, thoughts, comments...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Rox Steel</cp:lastModifiedBy>
  <cp:revision>1</cp:revision>
  <dcterms:modified xsi:type="dcterms:W3CDTF">2021-12-03T19:04:03Z</dcterms:modified>
</cp:coreProperties>
</file>